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gif" ContentType="image/gif"/>
  <Default Extension="png" ContentType="image/png"/>
  <Default Extension="jpeg" ContentType="image/jpeg"/>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ink/ink3.xml" ContentType="application/inkml+xml"/>
  <Override PartName="/ppt/ink/ink4.xml" ContentType="application/inkml+xml"/>
  <Override PartName="/ppt/ink/ink5.xml" ContentType="application/inkml+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5.xml" ContentType="application/inkml+xml"/>
  <Override PartName="/ppt/ink/ink17.xml" ContentType="application/inkml+xml"/>
  <Override PartName="/ppt/ink/ink18.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4.xml" ContentType="application/vnd.openxmlformats-officedocument.theme+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Lst>
  <p:sldSz type="screen4x3" cy="6858000" cx="9144000"/>
  <p:notesSz cx="6858000" cy="9144000"/>
  <p:defaultTex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View">
  <p:normalViewPr showOutlineIcons="1" snapVertSplitter="0" vertBarState="restored" horzBarState="maximized" preferSingleView="0">
    <p:restoredLeft sz="15620"/>
    <p:restoredTop sz="94660"/>
  </p:normalViewPr>
  <p:slideViewPr>
    <p:cSldViewPr showGuides="0" snapToGrid="1" snapToObjects="1">
      <p:cViewPr varScale="0">
        <p:scale>
          <a:sx n="84" d="100"/>
          <a:sy n="84" d="100"/>
        </p:scale>
        <p:origin x="2394" y="756"/>
      </p:cViewPr>
      <p:guideLst>
        <p:guide orient="horz" pos="2160"/>
        <p:guide orient="vert"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tableStyles" Target="tableStyles.xml"/><Relationship Id="rId109" Type="http://schemas.openxmlformats.org/officeDocument/2006/relationships/presProps" Target="presProps.xml"/><Relationship Id="rId110" Type="http://schemas.openxmlformats.org/officeDocument/2006/relationships/viewProps" Target="viewProps.xml"/><Relationship Id="rId111" Type="http://schemas.openxmlformats.org/officeDocument/2006/relationships/theme" Target="theme/them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267" name=""/>
        <p:cNvGrpSpPr/>
        <p:nvPr/>
      </p:nvGrpSpPr>
      <p:grpSpPr>
        <a:xfrm rot="0">
          <a:off x="0" y="0"/>
          <a:ext cx="0" cy="0"/>
          <a:chOff x="0" y="0"/>
          <a:chExt cx="0" cy="0"/>
        </a:xfrm>
      </p:grpSpPr>
      <p:sp>
        <p:nvSpPr>
          <p:cNvPr id="1049571" name="Rectangle 2"/>
          <p:cNvSpPr/>
          <p:nvPr>
            <p:ph type="hdr" sz="quarter" idx="0"/>
          </p:nvPr>
        </p:nvSpPr>
        <p:spPr>
          <a:xfrm rot="0">
            <a:off x="0" y="0"/>
            <a:ext cx="2971800" cy="457200"/>
          </a:xfrm>
          <a:prstGeom prst="rect"/>
          <a:noFill/>
          <a:ln>
            <a:noFill/>
          </a:ln>
        </p:spPr>
        <p:txBody>
          <a:bodyPr anchor="t" bIns="45720" lIns="91440" rIns="91440" tIns="45720" vert="horz"/>
          <a:p>
            <a:pPr eaLnBrk="1" hangingPunct="1" lvl="0"/>
            <a:endParaRPr altLang="en-US" sz="1200" lang="zh-CN"/>
          </a:p>
        </p:txBody>
      </p:sp>
      <p:sp>
        <p:nvSpPr>
          <p:cNvPr id="1049572" name="Rectangle 3"/>
          <p:cNvSpPr/>
          <p:nvPr>
            <p:ph type="dt" sz="quarter" idx="1"/>
          </p:nvPr>
        </p:nvSpPr>
        <p:spPr>
          <a:xfrm rot="0">
            <a:off x="3884612" y="0"/>
            <a:ext cx="2971800" cy="457200"/>
          </a:xfrm>
          <a:prstGeom prst="rect"/>
          <a:noFill/>
          <a:ln>
            <a:noFill/>
          </a:ln>
        </p:spPr>
        <p:txBody>
          <a:bodyPr anchor="t" bIns="45720" lIns="91440" rIns="91440" tIns="45720" vert="horz"/>
          <a:p>
            <a:pPr algn="r" eaLnBrk="1" hangingPunct="1" lvl="0"/>
            <a:endParaRPr altLang="zh-CN" sz="1200" lang="en-US"/>
          </a:p>
        </p:txBody>
      </p:sp>
      <p:sp>
        <p:nvSpPr>
          <p:cNvPr id="1049573" name="Rectangle 4"/>
          <p:cNvSpPr/>
          <p:nvPr>
            <p:ph type="ftr" sz="quarter" idx="2"/>
          </p:nvPr>
        </p:nvSpPr>
        <p:spPr>
          <a:xfrm rot="0">
            <a:off x="0" y="8685212"/>
            <a:ext cx="2971800" cy="457200"/>
          </a:xfrm>
          <a:prstGeom prst="rect"/>
          <a:noFill/>
          <a:ln>
            <a:noFill/>
          </a:ln>
        </p:spPr>
        <p:txBody>
          <a:bodyPr anchor="b" bIns="45720" lIns="91440" rIns="91440" tIns="45720" vert="horz"/>
          <a:p>
            <a:pPr eaLnBrk="1" hangingPunct="1" lvl="0"/>
            <a:endParaRPr altLang="zh-CN" sz="1200" lang="en-US"/>
          </a:p>
        </p:txBody>
      </p:sp>
      <p:sp>
        <p:nvSpPr>
          <p:cNvPr id="1049574" name="Rectangle 5"/>
          <p:cNvSpPr/>
          <p:nvPr>
            <p:ph type="sldNum" sz="quarter" idx="3"/>
          </p:nvPr>
        </p:nvSpPr>
        <p:spPr>
          <a:xfrm rot="0">
            <a:off x="3884612" y="8685212"/>
            <a:ext cx="2971800" cy="457200"/>
          </a:xfrm>
          <a:prstGeom prst="rect"/>
          <a:noFill/>
          <a:ln>
            <a:noFill/>
          </a:ln>
        </p:spPr>
        <p:txBody>
          <a:bodyPr anchor="b" bIns="45720" lIns="91440" rIns="91440" tIns="45720" vert="horz"/>
          <a:p>
            <a:pPr algn="r" eaLnBrk="1" hangingPunct="1" lvl="0"/>
            <a:fld id="{566ABCEB-ACFC-4714-9973-3DA970169C29}" type="slidenum">
              <a:rPr altLang="en-US" sz="1200" lang="zh-CN"/>
              <a:pPr algn="r" eaLnBrk="1" hangingPunct="1" lvl="0"/>
            </a:fld>
            <a:endParaRPr altLang="en-US" sz="1200" lang="zh-CN"/>
          </a:p>
        </p:txBody>
      </p:sp>
    </p:spTree>
  </p:cSld>
  <p:clrMap accent1="dk1" accent2="dk1" accent3="dk1" accent4="dk1" accent5="dk1" accent6="dk1" bg1="dk1" bg2="dk1" tx1="dk1" tx2="dk1" hlink="dk1" folHlink="dk1"/>
</p:handoutMaster>
</file>

<file path=ppt/ink/ink10.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10247.371 9484.323 533.15, 10177.761 9539.238 773.348, 10145.495 9576.588 737.753, 10103.741 9634.558 726.513, 10073.229 9686.649 734.018, 10054.16 9727.513 760.314, 10041.106 9760.127 779.613, 10033.569 9796.485 843.632, 10044.22 9829.152 868.379, 10080.588 9848.306 869.068, 10137.67 9839.792 864.527, 10183.621 9819.583 860.833, 10223.837 9791.323 858.331, 10255.337 9754.715 857.895, 10286.503 9710.538 860.516, 10300.206 9674.021 864.835, 10265.68 9643.988 869.89, 10233.102 9638.107 241.409</trace>
</ink>
</file>

<file path=ppt/ink/ink11.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10655.085 9412.585 533.15, 10643.877 9463.355 838.607, 10633.211 9500.854 842.019, 10626.685 9535 855.884, 10612.678 9596.084 841.312, 10601.993 9636.49 830.576, 10594 9669.008 822.221, 10579.695 9735.328 809.013, 10568.312 9790.328 807.68, 10561.316 9835.919 817.712, 10555.039 9870.619 831.806, 10546.005 9907.095 860.798</trace>
</ink>
</file>

<file path=ppt/ink/ink12.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10199.405 9468.382 533.15, 10206.693 9509.153 843.468, 10219.888 9547.075 864.683, 10229.641 9585.847 864.585, 10231.383 9625.172 868.011, 10225.947 9657.287 242.775</trace>
</ink>
</file>

<file path=ppt/ink/ink13.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11894.214 9572.002 533.15, 11888.913 9604.304 236.76</trace>
</ink>
</file>

<file path=ppt/ink/ink15.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12038.112 9157.517 533.15, 12009.769 9198.797 822.513, 11985.138 9232.426 845.068, 11964.021 9272.403 865.939, 11946.677 9309.663 865.68, 11930.049 9348.501 867.16, 11920.538 9392.838 867.859, 11909.15 9436.433 864.964, 11903.877 9483.46 861.474, 11896.759 9521.391 859.654, 11890.42 9555.734 858.656, 11881.938 9604.628 858.96, 11873.825 9647.386 860.768, 11869.426 9691.324 864.099</trace>
</ink>
</file>

<file path=ppt/ink/ink17.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7201.512 10265.468 533.15, 7196.29 10300.254 811.642, 7194.606 10335.809 827.273, 7193.667 10389.495 857.508, 7204.232 10422.274 868.399, 7239.418 10418.778 869.147, 7286.671 10382.468 864.361, 7301.984 10345.237 863.989, 7302.315 10304.835 864.366, 7279.235 10256.149 866.869, 7240.91 10244.711 869.585, 7207.902 10250.877 573.664</trace>
</ink>
</file>

<file path=ppt/ink/ink18.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7521.288 10145.905 533.15, 7505.97 10200.367 839.159, 7496.217 10259.635 830.803, 7493.647 10299.011 839.805, 7490.89 10354.83 820.338, 7490.934 10401.1 814.515, 7497.336 10433.632 821.734, 7509.819 10466.09 848.601, 7555.956 10473.106 865.901, 7602.173 10456.255 862.787, 7642.037 10423.405 858.001, 7674.575 10379.44 857.696, 7687.253 10337.604 862.201, 7689.066 10300.515 866.043, 7679.676 10257.733 868.138, 7623.178 10221.43 867.597, 7579.822 10230.347 864.955, 7546.729 10238.078 240.487</trace>
</ink>
</file>

<file path=ppt/ink/ink22.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8864.344 10209.672 533.15, 8846.386 10251.342 870.173, 8825.398 10297.843 864.981, 8803.304 10341.843 861.571, 8792.394 10377.061 869.725</trace>
</ink>
</file>

<file path=ppt/ink/ink23.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9224.091 10010.4 533.15, 9212.277 10053.236 870.173, 9192.562 10106.821 862.231, 9180.165 10149.633 859.545, 9164.729 10196.441 861.956, 9153.554 10232.344 867.482, 9145.309 10264.269 242.911</trace>
</ink>
</file>

<file path=ppt/ink/ink24.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11942.181 10050.254 533.15, 11922.836 10083.851 822.781, 11896.425 10128.755 834.808, 11868.678 10183.144 851.718, 11848.845 10226.821 845.478, 11830.766 10267.472 845.726, 11813.006 10303.974 849.732, 11793.584 10348.541 855.132, 11772.86 10397.612 862.778, 11760.044 10437.392 867.651</trace>
</ink>
</file>

<file path=ppt/ink/ink25.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12453.821 10121.993 533.15, 12421.824 10156.312 870.835, 12396.199 10193.616 867.281, 12367.136 10243.906 857.319, 12352.096 10277.588 848.714, 12328.582 10332.219 831.301, 12306.415 10382.006 825.201, 12288.012 10421.837 829.464, 12273.241 10454.48 837.83, 12254.871 10496.158 853.421, 12234.522 10530.459 868.294</trace>
</ink>
</file>

<file path=ppt/ink/ink26.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11790.287 11477.041 533.15, 11758.895 11519.311 735.004, 11727.839 11568.922 754.688, 11697.588 11623.033 778.845, 11674.135 11675.665 810.989, 11660.899 11710.739 807.157, 11646.921 11762.621 809.304, 11636.676 11804.749 823.214, 11631.02 11857.748 849.68, 11625.719 11892.445 870.555</trace>
</ink>
</file>

<file path=ppt/ink/ink27.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12245.967 11445.157 533.15, 12231.299 11486.577 849.77, 12222.015 11527.839 864.519, 12211.134 11572.677 854.016, 12200.334 11612.998 844.344, 12186.604 11659.402 839.978, 12179.097 11691.685 840.676, 12163.794 11744.171 839.346, 12149.35 11793.747 838.734, 12134.321 11832.879 843.386, 12116.742 11875.869 853.235, 12099.907 11914.876 863.739</trace>
</ink>
</file>

<file path=ppt/ink/ink29.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7601.231 10799.518 533.15, 7569.533 10847.574 868.771, 7555.669 10890.494 864.113, 7553.444 10928.034 864.157, 7560.684 10960.967 867.812, 7603.982 10955.258 867.488, 7648.884 10924.164 859.351, 7686.392 10883.426 844.021, 7711.374 10842.3 830.122, 7727.46 10798.253 826.386, 7735.36 10756.688 834.866, 7734.3 10715.475 861.691, 7684.445 10688.483 869.121, 7642.755 10713.345 864.979, 7596.139 10770.929 846.399, 7568.987 10818.23 827.951, 7550.049 10854.27 801.568, 7527.296 10902.852 739.181, 7508.413 10935.729 430.451</trace>
</ink>
</file>

<file path=ppt/ink/ink3.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13551.628 11344.275 533.15, 13488.957 11344.275 841.565, 13418.843 11344.275 864.712, 13302.979 11344.275 862.655, 13233.911 11353.785 863.24, 13168.146 11370.089 860.871, 13067.939 11412.49 857.9, 12988.974 11459.816 854.529, 12927.013 11505.465 852.382, 12858.569 11575.547 853.495, 12814.023 11660.459 859.598, 12807.698 11741.27 862.41, 12809.115 11807.688 861.877, 12829.39 11907.463 860.331, 12865.623 11991.863 862.614, 12910.155 12068.179 864.443, 12960.116 12142.151 864.331, 13028.343 12203.332 864.231, 13101.394 12247.511 863.99, 13177.354 12275.895 864.32, 13244.648 12295.21 864.317, 13322.6 12300.231 863.398, 13389.143 12291.166 861.949, 13472.523 12270.429 859.352, 13546.208 12242.138 854.307, 13624.732 12203.204 850.606, 13691.582 12152.785 849.258, 13772.146 12076.11 850.998, 13835.742 12002.773 855.19, 13897.23 11920.206 861.549, 13949.346 11829.089 863.638, 13979.946 11757.57 863.505, 13992.312 11681.977 863.009, 13995.308 11592.085 861.479, 13995.85 11505.587 860.486, 13973.947 11430.608 860.827, 13908.212 11353.333 859.895, 13826.072 11290.348 857.58, 13724.821 11224.335 857.25, 13654.425 11192.539 860.307, 13586.068 11172.211 863.103, 13500.179 11158.646 863.828</trace>
</ink>
</file>

<file path=ppt/ink/ink30.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7145.552 11492.982 533.15, 7139.034 11536.557 869.724, 7133.439 11591.979 857.288, 7131.075 11641.277 842.201, 7130.075 11682.124 831.063, 7129.655 11718.784 830.266, 7133.126 11759.646 848.586, 7172.646 11765.854 869.051, 7208.994 11737.512 863.205, 7240.021 11691.605 847.066, 7263.24 11647.32 832.277, 7278.181 11614.545 832.195, 7290.123 11581.559 836.547, 7296.637 11537.206 854.377, 7297.445 11501.658 870.658, 7250.424 11483.349 869.605, 7215.28 11498.148 865.223</trace>
</ink>
</file>

<file path=ppt/ink/ink31.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7561.259 11389.36 533.15, 7554.447 11425.528 738.582, 7540.965 11487.5 685.878, 7533.722 11527.656 702.902, 7525.834 11586.43 735.166, 7524.221 11621.145 750.86, 7522.212 11677.408 783.122, 7521.439 11730.397 807.156, 7524.098 11774.164 843.105, 7527.165 11808.382 854.302, 7559.263 11832.021 865.602, 7611.936 11777.363 857.085, 7641.628 11720.35 837.511, 7656.157 11681.515 825.636, 7671.74 11621.81 806.092, 7678.019 11568.554 801.693, 7680.378 11523.431 810.581, 7681.058 11488.65 826.024, 7681.175 11454.268 842.428, 7668.641 11406.813 863.969, 7651.033 11374.143 867.283, 7597.084 11357.296 869.351, 7553.731 11400.712 861.083, 7530.498 11433.655 847.676, 7503.856 11468.115 800.563</trace>
</ink>
</file>

<file path=ppt/ink/ink32.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12522.138 9371.927 533.15, 12522.14 9409.047 842.675, 12522.14 9456.506 864.42, 12526.818 9493.58 867.916, 12576.299 9503.003 869.214, 12622.978 9473.264 862.713, 12656.8 9433.667 855.12, 12675.614 9386.788 853.709, 12681.399 9336.338 857.609, 12673.951 9297.586 866.294, 12618.47 9262.729 868.194, 12584.709 9264.724 865.339, 12544.546 9284.91 860.608, 12507.178 9317.294 849.53, 12474.416 9344.68 723.596</trace>
</ink>
</file>

<file path=ppt/ink/ink33.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13721.295 10073.363 533.15, 13721.295 10133.696 851.698, 13721.295 10176.819 850.446, 13716.614 10224.424 850.258, 13714.638 10271.651 850.391, 13713.803 10305.675 856.804, 13713.301 10346.696 864.271, 13695.49 10378.734 8.687</trace>
</ink>
</file>

<file path=ppt/ink/ink34.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13553.412 9595.11 533.15, 13528.806 9638.324 806.648, 13518.14 9672.829 821.241, 13507.404 9719.248 855.178, 13511.501 9754.46 862.731, 13558.102 9774.15 865.474, 13609.712 9758.238 859.316, 13672.307 9712.012 838.197, 13701.425 9679.509 818.734, 13726.373 9646.325 795.767, 13748.239 9610.595 774.838, 13775.105 9557.308 761.425, 13791.672 9513.216 771.155, 13798.228 9476.309 791.71, 13792.755 9432.008 832, 13768.427 9388.098 862.769, 13731.677 9363.572 863.7, 13695.545 9361.215 862.549, 13648.983 9381.386 858.631, 13594.608 9443.074 840.243, 13565.095 9505.874 813.51, 13543.389 9564.551 769.946, 13526.221 9624.442 722.513, 13515.123 9663.393 652.785, 13500.903 9706.53 493.405, 13493.525 9738.448 4.012</trace>
</ink>
</file>

<file path=ppt/ink/ink35.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13697.312 10774.8 533.15, 13743.887 10774.844 830.188, 13792.963 10728.125 836.063, 13816.28 10689.073 825.914, 13827.031 10652.263 824.926, 13823.271 10599.104 842.044, 13792.567 10563.947 858.401, 13759.505 10558.361 860.89, 13704.985 10584.229 853.572, 13650.812 10628.757 834.169, 13605.974 10684.386 808.401, 13583.598 10717.059 796.767, 13552.705 10773.483 788.843, 13535.617 10806.376 773.89</trace>
</ink>
</file>

<file path=ppt/ink/ink36.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13465.476 11508.119 533.15, 13484.774 11543.225 866.807, 13529.099 11566.709 863.334, 13586.594 11552.057 855.863, 13624.17 11535.778 843.881, 13657.117 11502.52 843.288, 13667.642 11456.185 844.605, 13670.167 11420.327 840.845, 13665.05 11363.886 830.229, 13650.133 11318.738 826.491, 13630.155 11284.925 834.268, 13592.124 11288.641 839.305, 13544.52 11318.687 834.04, 13498.371 11364.383 821.227, 13465.617 11392.322 731.57</trace>
</ink>
</file>

<file path=ppt/ink/ink37.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7261.835 10854.507 533.15, 7261.835 10895.472 869.897, 7261.835 10949.539 864.022, 7261.835 10988.811 862.236, 7261.835 11024.01 869.407</trace>
</ink>
</file>

<file path=ppt/ink/ink38.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7245.847 10615.382 533.15, 7245.848 10656.488 869.151, 7245.848 10698.353 863.764, 7245.848 10744.706 859.515, 7245.848 10790.128 859.004, 7245.848 10834.178 860.092, 7245.848 10878.314 863.789, 7241.645 10911.398 572.745</trace>
</ink>
</file>

<file path=ppt/ink/ink4.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13107.41 11301.413 533.15, 13072.266 11236.992 808.53, 13021.083 11156.88 829.592, 12938.128 11050.916 852.908, 12860.462 10960.759 838.958, 12754.719 10868.339 821.556, 12638.236 10768.05 801.661, 12527.188 10677.166 785.382, 12466.728 10623.162 780.103, 12358.009 10534.342 784.016, 12286.272 10490.525 787.31, 12174.795 10421.801 798.548, 12107.001 10377.506 803.34, 12047.21 10339.825 806.715, 11989.141 10304.434 808.746, 11905.873 10261.349 809.154, 11835.107 10226.16 807.08, 11760.527 10185.6 802.239, 11666.589 10139.168 797.281, 11595.878 10104.146 791.512, 11529.646 10071.267 785.909, 11456.395 10034.918 782.971, 11353.627 9990.248 789.992, 11247.267 9948.575 806.865, 11136.404 9909.256 824.54, 11033.722 9874.292 837.786, 10969.431 9852.763 842.48, 10856.164 9823.614 840.613, 10783.527 9804.891 837.131, 10720.212 9790.512 832.619, 10660.098 9778.501 827.247, 10575.497 9760.634 821.187, 10500.991 9746.947 814.77, 10426.878 9735.237 808.021, 10343.382 9722.646 802.429, 10278.6 9712.418 798.652, 10165.473 9691.7 800.916, 10068.369 9673.739 815.649, 10000.357 9667.874 822.304, 9896.519 9655.425 834.53, 9828.882 9651.106 840.145, 9713.902 9640.438 840.981, 9629.66 9631.364 838.589, 9549.706 9623.946 832.673, 9442.008 9615.667 821.664, 9316.348 9610.33 798.109, 9216.028 9604.479 764.514, 9129.414 9598.017 733.307, 9017.392 9593.857 708.041, 8930.001 9591.154 696.988, 8842.66 9584.351 693.904, 8720.119 9579.975 689.897, 8617.329 9577.196 695.804, 8518.688 9575.411 701.577, 8414.654 9574.301 708.782, 8333.336 9573.579 716.144, 8249.432 9573.14 730.61, 8144.346 9572.893 745.944, 8070.347 9572.729 761.709, 7978.057 9572.625 771.1, 7867.644 9577.693 776.188, 7772.678 9583.39 779.062, 7684.52 9589.759 774.446, 7581.896 9593.899 772.386, 7491.927 9598.966 766.028, 7406.614 9604.953 762.809, 7315.994 9618.982 764.785, 7243.636 9629.864 771.137, 7170.16 9640.243 776.504, 7036.573 9662.197 777.082, 6924.553 9685.779 766.697, 6822.015 9711.968 750.585, 6709.972 9749.234 737.904, 6620.961 9780.897 722.938, 6534.469 9814.279 711.168, 6407.439 9866.355 695.942, 6300.607 9910.64 683.002, 6205.261 9954.174 671.345, 6102.973 9997.633 665.209, 6023.343 10031.025 674.822, 5935.4 10072.599 686.666, 5827.803 10129.888 701.486, 5748.787 10172.896 714.567, 5666.675 10220.053 727.468, 5583.19 10270.808 740.509, 5519.455 10311.705 755.384, 5406.93 10395.142 783.149, 5322.58 10461.663 807.836, 5249.263 10536.091 826.461, 5189.528 10603.162 841.843, 5119.477 10687.627 856.741, 5067.627 10764.487 861.56, 5022.221 10841.77 862.357, 4979.185 10914.249 862.562, 4932.276 10989.553 862.612, 4892.875 11051.833 861.314, 4852.935 11115.955 858.017, 4790.652 11221.798 840.715, 4761.276 11281.85 832.389, 4719.087 11372.949 820.371, 4675.299 11458.004 820.331, 4638.834 11534.961 827.106, 4608.614 11594.484 838.169, 4581.36 11654.531 850.288, 4539.676 11729.241 864.644, 4504.715 11793.072 867.588, 4462.652 11874.558 871.772, 4442.176 11941.13 869.918, 4405.939 12000.668 868.576, 4365.128 12085.552 868.372, 4334.713 12153.633 867.745, 4311.521 12214.562 871.198</trace>
</ink>
</file>

<file path=ppt/ink/ink5.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3893.451 12030.075 533.15, 3893.451 12105.499 823.811, 3908.056 12177.979 839.848, 3932.172 12258.277 861.089, 3965.413 12339.344 859.521, 4010.128 12421.213 861.037, 4082.414 12491.181 866.656, 4174.856 12497.138 866.364, 4271.467 12452.959 857.569, 4365.682 12385.621 839.254, 4448.105 12319.359 821.819, 4530.387 12246.938 814.784, 4597.995 12191.573 819.229, 4678.174 12118.683 852.165, 4738.002 12061.438 576.167</trace>
</ink>
</file>

<file path=ppt/ink/ink9.xml><?xml version="1.0" encoding="utf-8"?>
<ink xmlns="http://www.w3.org/2003/InkML">
  <definitions>
    <brush xml:id="br1">
      <brushProperty name="color" value="#ff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266" name=""/>
        <p:cNvGrpSpPr/>
        <p:nvPr/>
      </p:nvGrpSpPr>
      <p:grpSpPr>
        <a:xfrm rot="0">
          <a:off x="0" y="0"/>
          <a:ext cx="0" cy="0"/>
          <a:chOff x="0" y="0"/>
          <a:chExt cx="0" cy="0"/>
        </a:xfrm>
      </p:grpSpPr>
      <p:sp>
        <p:nvSpPr>
          <p:cNvPr id="1049565" name="Rectangle 2"/>
          <p:cNvSpPr/>
          <p:nvPr>
            <p:ph type="hdr" sz="quarter" idx="0"/>
          </p:nvPr>
        </p:nvSpPr>
        <p:spPr>
          <a:xfrm rot="0">
            <a:off x="0" y="0"/>
            <a:ext cx="2971800" cy="457200"/>
          </a:xfrm>
          <a:prstGeom prst="rect"/>
          <a:noFill/>
          <a:ln>
            <a:noFill/>
          </a:ln>
        </p:spPr>
        <p:txBody>
          <a:bodyPr anchor="t" bIns="45720" lIns="91440" rIns="91440" tIns="45720" vert="horz"/>
          <a:p>
            <a:pPr eaLnBrk="1" hangingPunct="1" lvl="0"/>
            <a:endParaRPr altLang="en-US" sz="1200" lang="zh-CN"/>
          </a:p>
        </p:txBody>
      </p:sp>
      <p:sp>
        <p:nvSpPr>
          <p:cNvPr id="1049566" name="Rectangle 3"/>
          <p:cNvSpPr/>
          <p:nvPr>
            <p:ph type="dt" sz="full" idx="1"/>
          </p:nvPr>
        </p:nvSpPr>
        <p:spPr>
          <a:xfrm rot="0">
            <a:off x="3884612" y="0"/>
            <a:ext cx="2971800" cy="457200"/>
          </a:xfrm>
          <a:prstGeom prst="rect"/>
          <a:noFill/>
          <a:ln>
            <a:noFill/>
          </a:ln>
        </p:spPr>
        <p:txBody>
          <a:bodyPr anchor="t" bIns="45720" lIns="91440" rIns="91440" tIns="45720" vert="horz"/>
          <a:p>
            <a:pPr algn="r" eaLnBrk="1" hangingPunct="1" lvl="0"/>
            <a:endParaRPr altLang="zh-CN" sz="1200" lang="en-US"/>
          </a:p>
        </p:txBody>
      </p:sp>
      <p:sp>
        <p:nvSpPr>
          <p:cNvPr id="1049567" name="Rectangle 4"/>
          <p:cNvSpPr/>
          <p:nvPr>
            <p:ph type="sldImg" sz="full" idx="2"/>
          </p:nvPr>
        </p:nvSpPr>
        <p:spPr>
          <a:xfrm rot="0">
            <a:off x="1143000" y="685800"/>
            <a:ext cx="4572000" cy="3429000"/>
          </a:xfrm>
          <a:prstGeom prst="rect"/>
          <a:noFill/>
          <a:ln w="9525" cap="flat" cmpd="sng">
            <a:solidFill>
              <a:srgbClr val="000000">
                <a:alpha val="100000"/>
              </a:srgbClr>
            </a:solidFill>
            <a:prstDash val="solid"/>
            <a:round/>
          </a:ln>
        </p:spPr>
        <p:txBody>
          <a:bodyPr anchor="t" bIns="45720" lIns="91440" rIns="91440" tIns="45720" vert="horz"/>
          <a:p/>
        </p:txBody>
      </p:sp>
      <p:sp>
        <p:nvSpPr>
          <p:cNvPr id="1049568" name="Rectangle 5"/>
          <p:cNvSpPr/>
          <p:nvPr>
            <p:ph type="body" sz="quarter" idx="3"/>
          </p:nvPr>
        </p:nvSpPr>
        <p:spPr>
          <a:xfrm rot="0">
            <a:off x="685800" y="4343400"/>
            <a:ext cx="5486400" cy="4114800"/>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569" name="Rectangle 6"/>
          <p:cNvSpPr/>
          <p:nvPr>
            <p:ph type="ftr" sz="quarter" idx="4"/>
          </p:nvPr>
        </p:nvSpPr>
        <p:spPr>
          <a:xfrm rot="0">
            <a:off x="0" y="8685212"/>
            <a:ext cx="2971800" cy="457200"/>
          </a:xfrm>
          <a:prstGeom prst="rect"/>
          <a:noFill/>
          <a:ln>
            <a:noFill/>
          </a:ln>
        </p:spPr>
        <p:txBody>
          <a:bodyPr anchor="b" bIns="45720" lIns="91440" rIns="91440" tIns="45720" vert="horz"/>
          <a:p>
            <a:pPr eaLnBrk="1" hangingPunct="1" lvl="0"/>
            <a:endParaRPr altLang="zh-CN" sz="1200" lang="en-US"/>
          </a:p>
        </p:txBody>
      </p:sp>
      <p:sp>
        <p:nvSpPr>
          <p:cNvPr id="1049570" name="Rectangle 7"/>
          <p:cNvSpPr/>
          <p:nvPr>
            <p:ph type="sldNum" sz="quarter" idx="5"/>
          </p:nvPr>
        </p:nvSpPr>
        <p:spPr>
          <a:xfrm rot="0">
            <a:off x="3884612" y="8685212"/>
            <a:ext cx="2971800" cy="457200"/>
          </a:xfrm>
          <a:prstGeom prst="rect"/>
          <a:noFill/>
          <a:ln>
            <a:noFill/>
          </a:ln>
        </p:spPr>
        <p:txBody>
          <a:bodyPr anchor="b" bIns="45720" lIns="91440" rIns="91440" tIns="45720" vert="horz"/>
          <a:p>
            <a:pPr algn="r" eaLnBrk="1" hangingPunct="1" lvl="0"/>
            <a:fld id="{566ABCEB-ACFC-4714-9973-3DA970169C29}" type="slidenum">
              <a:rPr altLang="en-US" sz="1200" lang="zh-CN"/>
              <a:pPr algn="r" eaLnBrk="1" hangingPunct="1" lvl="0"/>
            </a:fld>
            <a:endParaRPr altLang="en-US" sz="1200" lang="zh-CN"/>
          </a:p>
        </p:txBody>
      </p:sp>
    </p:spTree>
  </p:cSld>
  <p:clrMap accent1="dk1" accent2="dk1" accent3="dk1" accent4="dk1" accent5="dk1" accent6="dk1" bg1="dk1" bg2="dk1" tx1="dk1" tx2="dk1" hlink="dk1" folHlink="dk1"/>
  <p:notesStyle>
    <a:lvl1pPr algn="l" eaLnBrk="0" fontAlgn="base" hangingPunct="0" indent="0" latinLnBrk="0" marL="0" rtl="0">
      <a:lnSpc>
        <a:spcPct val="100000"/>
      </a:lnSpc>
      <a:spcBef>
        <a:spcPct val="30000"/>
      </a:spcBef>
      <a:spcAft>
        <a:spcPct val="0"/>
      </a:spcAft>
      <a:buFontTx/>
      <a:buNone/>
      <a:defRPr baseline="0" b="0" sz="12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30000"/>
      </a:spcBef>
      <a:spcAft>
        <a:spcPct val="0"/>
      </a:spcAft>
      <a:buFontTx/>
      <a:buNone/>
      <a:defRPr baseline="0" b="0" sz="12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30000"/>
      </a:spcBef>
      <a:spcAft>
        <a:spcPct val="0"/>
      </a:spcAft>
      <a:buFontTx/>
      <a:buNone/>
      <a:defRPr baseline="0" b="0" sz="12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30000"/>
      </a:spcBef>
      <a:spcAft>
        <a:spcPct val="0"/>
      </a:spcAft>
      <a:buFontTx/>
      <a:buNone/>
      <a:defRPr baseline="0" b="0" sz="12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30000"/>
      </a:spcBef>
      <a:spcAft>
        <a:spcPct val="0"/>
      </a:spcAft>
      <a:buFontTx/>
      <a:buNone/>
      <a:defRPr baseline="0" b="0" sz="1200" i="0" u="none">
        <a:solidFill>
          <a:schemeClr val="dk1"/>
        </a:solidFill>
        <a:latin typeface="Arial" pitchFamily="0" charset="0"/>
        <a:ea typeface="宋体" pitchFamily="2" charset="-122"/>
        <a:sym typeface="Arial" pitchFamily="0" charset="0"/>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5" name=""/>
        <p:cNvGrpSpPr/>
        <p:nvPr/>
      </p:nvGrpSpPr>
      <p:grpSpPr>
        <a:xfrm rot="0">
          <a:off x="0" y="0"/>
          <a:ext cx="0" cy="0"/>
          <a:chOff x="0" y="0"/>
          <a:chExt cx="0" cy="0"/>
        </a:xfrm>
      </p:grpSpPr>
      <p:sp>
        <p:nvSpPr>
          <p:cNvPr id="1048581" name="Rectangle 2"/>
          <p:cNvSpPr>
            <a:spLocks noGrp="1" noChangeArrowheads="1"/>
          </p:cNvSpPr>
          <p:nvPr>
            <p:ph type="ctrTitle"/>
          </p:nvPr>
        </p:nvSpPr>
        <p:spPr>
          <a:xfrm>
            <a:off x="685800" y="2130425"/>
            <a:ext cx="7772400" cy="1470025"/>
          </a:xfrm>
        </p:spPr>
        <p:txBody>
          <a:bodyPr/>
          <a:lstStyle>
            <a:lvl1pPr>
              <a:defRPr b="1" sz="3600">
                <a:solidFill>
                  <a:schemeClr val="bg1"/>
                </a:solidFill>
                <a:ea typeface="微软雅黑" charset="0"/>
                <a:cs typeface="微软雅黑" charset="0"/>
                <a:sym typeface="Arial" charset="0"/>
              </a:defRPr>
            </a:lvl1pPr>
          </a:lstStyle>
          <a:p>
            <a:pPr lvl="0"/>
            <a:r>
              <a:rPr altLang="en-US" lang="zh-CN" noProof="0">
                <a:sym typeface="Arial" charset="0"/>
              </a:rPr>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本">
    <p:spTree>
      <p:nvGrpSpPr>
        <p:cNvPr id="260" name=""/>
        <p:cNvGrpSpPr/>
        <p:nvPr/>
      </p:nvGrpSpPr>
      <p:grpSpPr>
        <a:xfrm>
          <a:off x="0" y="0"/>
          <a:ext cx="0" cy="0"/>
          <a:chOff x="0" y="0"/>
          <a:chExt cx="0" cy="0"/>
        </a:xfrm>
      </p:grpSpPr>
      <p:sp>
        <p:nvSpPr>
          <p:cNvPr id="1049538" name="标题 1"/>
          <p:cNvSpPr>
            <a:spLocks noGrp="1"/>
          </p:cNvSpPr>
          <p:nvPr>
            <p:ph type="title"/>
          </p:nvPr>
        </p:nvSpPr>
        <p:spPr/>
        <p:txBody>
          <a:bodyPr/>
          <a:p>
            <a:r>
              <a:rPr altLang="en-US" lang="zh-CN"/>
              <a:t>单击此处编辑母版标题样式</a:t>
            </a:r>
          </a:p>
        </p:txBody>
      </p:sp>
      <p:sp>
        <p:nvSpPr>
          <p:cNvPr id="1049539" name="竖排文本占位符 2"/>
          <p:cNvSpPr>
            <a:spLocks noGrp="1"/>
          </p:cNvSpPr>
          <p:nvPr>
            <p:ph type="body" orient="vert" idx="1"/>
          </p:nvPr>
        </p:nvSpPr>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540"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9541"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和文本">
    <p:spTree>
      <p:nvGrpSpPr>
        <p:cNvPr id="258" name=""/>
        <p:cNvGrpSpPr/>
        <p:nvPr/>
      </p:nvGrpSpPr>
      <p:grpSpPr>
        <a:xfrm>
          <a:off x="0" y="0"/>
          <a:ext cx="0" cy="0"/>
          <a:chOff x="0" y="0"/>
          <a:chExt cx="0" cy="0"/>
        </a:xfrm>
      </p:grpSpPr>
      <p:sp>
        <p:nvSpPr>
          <p:cNvPr id="1049529" name="竖排标题 1"/>
          <p:cNvSpPr>
            <a:spLocks noGrp="1"/>
          </p:cNvSpPr>
          <p:nvPr>
            <p:ph type="title" orient="vert"/>
          </p:nvPr>
        </p:nvSpPr>
        <p:spPr>
          <a:xfrm>
            <a:off x="6629400" y="274638"/>
            <a:ext cx="2057400" cy="5851525"/>
          </a:xfrm>
        </p:spPr>
        <p:txBody>
          <a:bodyPr vert="eaVert"/>
          <a:p>
            <a:r>
              <a:rPr altLang="en-US" lang="zh-CN"/>
              <a:t>单击此处编辑母版标题样式</a:t>
            </a:r>
          </a:p>
        </p:txBody>
      </p:sp>
      <p:sp>
        <p:nvSpPr>
          <p:cNvPr id="1049530" name="竖排文本占位符 2"/>
          <p:cNvSpPr>
            <a:spLocks noGrp="1"/>
          </p:cNvSpPr>
          <p:nvPr>
            <p:ph type="body" orient="vert" idx="1"/>
          </p:nvPr>
        </p:nvSpPr>
        <p:spPr>
          <a:xfrm>
            <a:off x="457200" y="274638"/>
            <a:ext cx="6019800" cy="5851525"/>
          </a:xfrm>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531"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9532"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121" name=""/>
        <p:cNvGrpSpPr/>
        <p:nvPr/>
      </p:nvGrpSpPr>
      <p:grpSpPr>
        <a:xfrm rot="0">
          <a:off x="0" y="0"/>
          <a:ext cx="0" cy="0"/>
          <a:chOff x="0" y="0"/>
          <a:chExt cx="0" cy="0"/>
        </a:xfrm>
      </p:grpSpPr>
      <p:sp>
        <p:nvSpPr>
          <p:cNvPr id="1048584" name="Line 6"/>
          <p:cNvSpPr/>
          <p:nvPr/>
        </p:nvSpPr>
        <p:spPr>
          <a:xfrm rot="0">
            <a:off x="179387" y="6453187"/>
            <a:ext cx="8785225" cy="0"/>
          </a:xfrm>
          <a:prstGeom prst="line"/>
          <a:noFill/>
          <a:ln w="9525" cap="flat" cmpd="sng">
            <a:solidFill>
              <a:srgbClr val="FFC000">
                <a:alpha val="100000"/>
              </a:srgbClr>
            </a:solidFill>
            <a:prstDash val="solid"/>
            <a:round/>
          </a:ln>
        </p:spPr>
      </p:sp>
      <p:pic>
        <p:nvPicPr>
          <p:cNvPr id="2097153" name="Picture 14" descr="hust"/>
          <p:cNvPicPr>
            <a:picLocks/>
          </p:cNvPicPr>
          <p:nvPr/>
        </p:nvPicPr>
        <p:blipFill>
          <a:blip xmlns:r="http://schemas.openxmlformats.org/officeDocument/2006/relationships" r:embed="rId1">
            <a:clrChange>
              <a:clrFrom>
                <a:srgbClr val="FFFFFF"/>
              </a:clrFrom>
              <a:clrTo>
                <a:srgbClr val="FFFFFF">
                  <a:alpha val="0"/>
                </a:srgbClr>
              </a:clrTo>
            </a:clrChange>
          </a:blip>
          <a:srcRect l="0" t="0" r="0" b="0"/>
          <a:stretch>
            <a:fillRect/>
          </a:stretch>
        </p:blipFill>
        <p:spPr>
          <a:xfrm rot="0">
            <a:off x="284162" y="6486525"/>
            <a:ext cx="439737" cy="314325"/>
          </a:xfrm>
          <a:prstGeom prst="rect"/>
          <a:noFill/>
          <a:ln>
            <a:noFill/>
          </a:ln>
        </p:spPr>
      </p:pic>
      <p:sp>
        <p:nvSpPr>
          <p:cNvPr id="1048585" name="Rectangle 17"/>
          <p:cNvSpPr/>
          <p:nvPr/>
        </p:nvSpPr>
        <p:spPr>
          <a:xfrm rot="0" flipV="1">
            <a:off x="466725" y="981075"/>
            <a:ext cx="6553200" cy="71437"/>
          </a:xfrm>
          <a:prstGeom prst="rect"/>
          <a:gradFill rotWithShape="1">
            <a:gsLst>
              <a:gs pos="0">
                <a:srgbClr val="765E2F">
                  <a:alpha val="100000"/>
                </a:srgbClr>
              </a:gs>
              <a:gs pos="100000">
                <a:srgbClr val="FFCC66">
                  <a:alpha val="100000"/>
                </a:srgbClr>
              </a:gs>
            </a:gsLst>
            <a:lin ang="0" scaled="1"/>
          </a:gradFill>
          <a:ln>
            <a:noFill/>
          </a:ln>
        </p:spPr>
        <p:txBody>
          <a:bodyPr anchor="ctr" bIns="45720" lIns="91440" rIns="91440" tIns="45720" vert="horz" wrap="none"/>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lang="zh-CN"/>
          </a:p>
        </p:txBody>
      </p:sp>
      <p:sp>
        <p:nvSpPr>
          <p:cNvPr id="1048586"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7" name="页脚占位符 5"/>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en-US" sz="1400" lang="zh-CN">
                <a:latin typeface="微软雅黑" pitchFamily="34" charset="-122"/>
                <a:ea typeface="微软雅黑" pitchFamily="34" charset="-122"/>
              </a:rPr>
              <a:t>数字电路与逻辑设计</a:t>
            </a:r>
          </a:p>
        </p:txBody>
      </p:sp>
      <p:sp>
        <p:nvSpPr>
          <p:cNvPr id="1048588" name="内容占位符 2"/>
          <p:cNvSpPr>
            <a:spLocks noGrp="1"/>
          </p:cNvSpPr>
          <p:nvPr>
            <p:ph idx="1"/>
          </p:nvPr>
        </p:nvSpPr>
        <p:spPr>
          <a:xfrm>
            <a:off x="467544" y="1052736"/>
            <a:ext cx="8208912" cy="5256584"/>
          </a:xfrm>
        </p:spPr>
        <p:txBody>
          <a:bodyPr/>
          <a:lstStyle>
            <a:lvl1pPr indent="-342900" marL="342900">
              <a:buFont typeface="Wingdings" charset="2"/>
              <a:buChar char="p"/>
              <a:defRPr>
                <a:solidFill>
                  <a:schemeClr val="accent6">
                    <a:lumMod val="50000"/>
                  </a:schemeClr>
                </a:solidFill>
                <a:latin typeface="微软雅黑"/>
                <a:ea typeface="微软雅黑"/>
                <a:cs typeface="微软雅黑"/>
              </a:defRPr>
            </a:lvl1pPr>
            <a:lvl2pPr>
              <a:defRPr>
                <a:solidFill>
                  <a:schemeClr val="accent6">
                    <a:lumMod val="50000"/>
                  </a:schemeClr>
                </a:solidFill>
                <a:latin typeface="微软雅黑"/>
                <a:ea typeface="微软雅黑"/>
                <a:cs typeface="微软雅黑"/>
              </a:defRPr>
            </a:lvl2pPr>
            <a:lvl3pPr>
              <a:defRPr>
                <a:solidFill>
                  <a:schemeClr val="accent6">
                    <a:lumMod val="50000"/>
                  </a:schemeClr>
                </a:solidFill>
                <a:latin typeface="微软雅黑"/>
                <a:ea typeface="微软雅黑"/>
                <a:cs typeface="微软雅黑"/>
              </a:defRPr>
            </a:lvl3pPr>
            <a:lvl4pPr>
              <a:defRPr>
                <a:solidFill>
                  <a:schemeClr val="accent6">
                    <a:lumMod val="50000"/>
                  </a:schemeClr>
                </a:solidFill>
                <a:latin typeface="微软雅黑"/>
                <a:ea typeface="微软雅黑"/>
                <a:cs typeface="微软雅黑"/>
              </a:defRPr>
            </a:lvl4pPr>
            <a:lvl5pPr>
              <a:defRPr>
                <a:solidFill>
                  <a:schemeClr val="accent6">
                    <a:lumMod val="50000"/>
                  </a:schemeClr>
                </a:solidFill>
                <a:latin typeface="微软雅黑"/>
                <a:ea typeface="微软雅黑"/>
                <a:cs typeface="微软雅黑"/>
              </a:defRPr>
            </a:lvl5pPr>
          </a:lstStyle>
          <a:p>
            <a:pPr lvl="0"/>
            <a:r>
              <a:rPr altLang="en-US" dirty="0" lang="zh-CN"/>
              <a:t>单击此处编辑母版文本样式</a:t>
            </a:r>
          </a:p>
          <a:p>
            <a:pPr lvl="1"/>
            <a:r>
              <a:rPr altLang="en-US" dirty="0" lang="zh-CN"/>
              <a:t>二级</a:t>
            </a:r>
          </a:p>
          <a:p>
            <a:pPr lvl="2"/>
            <a:r>
              <a:rPr altLang="en-US" dirty="0" lang="zh-CN"/>
              <a:t>三级</a:t>
            </a:r>
          </a:p>
          <a:p>
            <a:pPr lvl="3"/>
            <a:r>
              <a:rPr altLang="en-US" dirty="0" lang="zh-CN"/>
              <a:t>四级</a:t>
            </a:r>
          </a:p>
          <a:p>
            <a:pPr lvl="4"/>
            <a:r>
              <a:rPr altLang="en-US" dirty="0" lang="zh-CN"/>
              <a:t>五级</a:t>
            </a:r>
          </a:p>
        </p:txBody>
      </p:sp>
      <p:sp>
        <p:nvSpPr>
          <p:cNvPr id="1048589" name="标题 1"/>
          <p:cNvSpPr>
            <a:spLocks noGrp="1"/>
          </p:cNvSpPr>
          <p:nvPr>
            <p:ph type="title"/>
          </p:nvPr>
        </p:nvSpPr>
        <p:spPr>
          <a:xfrm>
            <a:off x="467544" y="274638"/>
            <a:ext cx="8208912" cy="706090"/>
          </a:xfrm>
        </p:spPr>
        <p:txBody>
          <a:bodyPr/>
          <a:lstStyle>
            <a:lvl1pPr algn="l">
              <a:defRPr b="1" sz="3600">
                <a:solidFill>
                  <a:schemeClr val="accent6">
                    <a:lumMod val="75000"/>
                  </a:schemeClr>
                </a:solidFill>
                <a:latin typeface="微软雅黑"/>
                <a:ea typeface="微软雅黑"/>
                <a:cs typeface="微软雅黑"/>
              </a:defRPr>
            </a:lvl1pPr>
          </a:lstStyle>
          <a:p>
            <a:r>
              <a:rPr altLang="en-US" dirty="0" lang="zh-CN"/>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261" name=""/>
        <p:cNvGrpSpPr/>
        <p:nvPr/>
      </p:nvGrpSpPr>
      <p:grpSpPr>
        <a:xfrm>
          <a:off x="0" y="0"/>
          <a:ext cx="0" cy="0"/>
          <a:chOff x="0" y="0"/>
          <a:chExt cx="0" cy="0"/>
        </a:xfrm>
      </p:grpSpPr>
      <p:sp>
        <p:nvSpPr>
          <p:cNvPr id="1049542" name="标题 1"/>
          <p:cNvSpPr>
            <a:spLocks noGrp="1"/>
          </p:cNvSpPr>
          <p:nvPr>
            <p:ph type="title"/>
          </p:nvPr>
        </p:nvSpPr>
        <p:spPr>
          <a:xfrm>
            <a:off x="722313" y="4406900"/>
            <a:ext cx="7772400" cy="1362075"/>
          </a:xfrm>
        </p:spPr>
        <p:txBody>
          <a:bodyPr anchor="t"/>
          <a:lstStyle>
            <a:lvl1pPr algn="l">
              <a:defRPr b="1" cap="all" sz="4000"/>
            </a:lvl1pPr>
          </a:lstStyle>
          <a:p>
            <a:r>
              <a:rPr altLang="en-US" lang="zh-CN"/>
              <a:t>单击此处编辑母版标题样式</a:t>
            </a:r>
          </a:p>
        </p:txBody>
      </p:sp>
      <p:sp>
        <p:nvSpPr>
          <p:cNvPr id="1049543" name="文本占位符 2"/>
          <p:cNvSpPr>
            <a:spLocks noGrp="1"/>
          </p:cNvSpPr>
          <p:nvPr>
            <p:ph type="body" idx="1"/>
          </p:nvPr>
        </p:nvSpPr>
        <p:spPr>
          <a:xfrm>
            <a:off x="722313" y="2906713"/>
            <a:ext cx="7772400" cy="1500187"/>
          </a:xfrm>
        </p:spPr>
        <p:txBody>
          <a:bodyPr anchor="b"/>
          <a:lstStyle>
            <a:lvl1pPr indent="0" marL="0">
              <a:buNone/>
              <a:defRPr sz="2000"/>
            </a:lvl1pPr>
            <a:lvl2pPr indent="0" marL="457200">
              <a:buNone/>
              <a:defRPr sz="1800"/>
            </a:lvl2pPr>
            <a:lvl3pPr indent="0" marL="914400">
              <a:buNone/>
              <a:defRPr sz="1600"/>
            </a:lvl3pPr>
            <a:lvl4pPr indent="0" marL="1371600">
              <a:buNone/>
              <a:defRPr sz="1400"/>
            </a:lvl4pPr>
            <a:lvl5pPr indent="0" marL="1828800">
              <a:buNone/>
              <a:defRPr sz="1400"/>
            </a:lvl5pPr>
            <a:lvl6pPr indent="0" marL="2286000">
              <a:buNone/>
              <a:defRPr sz="1400"/>
            </a:lvl6pPr>
            <a:lvl7pPr indent="0" marL="2743200">
              <a:buNone/>
              <a:defRPr sz="1400"/>
            </a:lvl7pPr>
            <a:lvl8pPr indent="0" marL="3200400">
              <a:buNone/>
              <a:defRPr sz="1400"/>
            </a:lvl8pPr>
            <a:lvl9pPr indent="0" marL="3657600">
              <a:buNone/>
              <a:defRPr sz="1400"/>
            </a:lvl9pPr>
          </a:lstStyle>
          <a:p>
            <a:pPr lvl="0"/>
            <a:r>
              <a:rPr altLang="en-US" lang="zh-CN"/>
              <a:t>单击此处编辑母版文本样式</a:t>
            </a:r>
          </a:p>
        </p:txBody>
      </p:sp>
      <p:sp>
        <p:nvSpPr>
          <p:cNvPr id="1049544"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9545"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项内容">
    <p:spTree>
      <p:nvGrpSpPr>
        <p:cNvPr id="262" name=""/>
        <p:cNvGrpSpPr/>
        <p:nvPr/>
      </p:nvGrpSpPr>
      <p:grpSpPr>
        <a:xfrm>
          <a:off x="0" y="0"/>
          <a:ext cx="0" cy="0"/>
          <a:chOff x="0" y="0"/>
          <a:chExt cx="0" cy="0"/>
        </a:xfrm>
      </p:grpSpPr>
      <p:sp>
        <p:nvSpPr>
          <p:cNvPr id="1049546" name="标题 1"/>
          <p:cNvSpPr>
            <a:spLocks noGrp="1"/>
          </p:cNvSpPr>
          <p:nvPr>
            <p:ph type="title"/>
          </p:nvPr>
        </p:nvSpPr>
        <p:spPr/>
        <p:txBody>
          <a:bodyPr/>
          <a:p>
            <a:r>
              <a:rPr altLang="en-US" lang="zh-CN"/>
              <a:t>单击此处编辑母版标题样式</a:t>
            </a:r>
          </a:p>
        </p:txBody>
      </p:sp>
      <p:sp>
        <p:nvSpPr>
          <p:cNvPr id="1049547"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548"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549"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955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263" name=""/>
        <p:cNvGrpSpPr/>
        <p:nvPr/>
      </p:nvGrpSpPr>
      <p:grpSpPr>
        <a:xfrm>
          <a:off x="0" y="0"/>
          <a:ext cx="0" cy="0"/>
          <a:chOff x="0" y="0"/>
          <a:chExt cx="0" cy="0"/>
        </a:xfrm>
      </p:grpSpPr>
      <p:sp>
        <p:nvSpPr>
          <p:cNvPr id="1049551" name="标题 1"/>
          <p:cNvSpPr>
            <a:spLocks noGrp="1"/>
          </p:cNvSpPr>
          <p:nvPr>
            <p:ph type="title"/>
          </p:nvPr>
        </p:nvSpPr>
        <p:spPr/>
        <p:txBody>
          <a:bodyPr/>
          <a:p>
            <a:r>
              <a:rPr altLang="en-US" lang="zh-CN"/>
              <a:t>单击此处编辑母版标题样式</a:t>
            </a:r>
          </a:p>
        </p:txBody>
      </p:sp>
      <p:sp>
        <p:nvSpPr>
          <p:cNvPr id="1049552" name="文本占位符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553"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554" name="文本占位符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555"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556"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9557"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257" name=""/>
        <p:cNvGrpSpPr/>
        <p:nvPr/>
      </p:nvGrpSpPr>
      <p:grpSpPr>
        <a:xfrm>
          <a:off x="0" y="0"/>
          <a:ext cx="0" cy="0"/>
          <a:chOff x="0" y="0"/>
          <a:chExt cx="0" cy="0"/>
        </a:xfrm>
      </p:grpSpPr>
      <p:sp>
        <p:nvSpPr>
          <p:cNvPr id="1049526" name="标题 1"/>
          <p:cNvSpPr>
            <a:spLocks noGrp="1"/>
          </p:cNvSpPr>
          <p:nvPr>
            <p:ph type="title"/>
          </p:nvPr>
        </p:nvSpPr>
        <p:spPr/>
        <p:txBody>
          <a:bodyPr/>
          <a:p>
            <a:r>
              <a:rPr altLang="en-US" lang="zh-CN"/>
              <a:t>单击此处编辑母版标题样式</a:t>
            </a:r>
          </a:p>
        </p:txBody>
      </p:sp>
      <p:sp>
        <p:nvSpPr>
          <p:cNvPr id="1049527"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9528"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264" name=""/>
        <p:cNvGrpSpPr/>
        <p:nvPr/>
      </p:nvGrpSpPr>
      <p:grpSpPr>
        <a:xfrm>
          <a:off x="0" y="0"/>
          <a:ext cx="0" cy="0"/>
          <a:chOff x="0" y="0"/>
          <a:chExt cx="0" cy="0"/>
        </a:xfrm>
      </p:grpSpPr>
      <p:sp>
        <p:nvSpPr>
          <p:cNvPr id="104955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9559"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265" name=""/>
        <p:cNvGrpSpPr/>
        <p:nvPr/>
      </p:nvGrpSpPr>
      <p:grpSpPr>
        <a:xfrm>
          <a:off x="0" y="0"/>
          <a:ext cx="0" cy="0"/>
          <a:chOff x="0" y="0"/>
          <a:chExt cx="0" cy="0"/>
        </a:xfrm>
      </p:grpSpPr>
      <p:sp>
        <p:nvSpPr>
          <p:cNvPr id="1049560" name="标题 1"/>
          <p:cNvSpPr>
            <a:spLocks noGrp="1"/>
          </p:cNvSpPr>
          <p:nvPr>
            <p:ph type="title"/>
          </p:nvPr>
        </p:nvSpPr>
        <p:spPr>
          <a:xfrm>
            <a:off x="457200" y="273050"/>
            <a:ext cx="3008313" cy="1162050"/>
          </a:xfrm>
        </p:spPr>
        <p:txBody>
          <a:bodyPr anchor="b"/>
          <a:lstStyle>
            <a:lvl1pPr algn="l">
              <a:defRPr b="1" sz="2000"/>
            </a:lvl1pPr>
          </a:lstStyle>
          <a:p>
            <a:r>
              <a:rPr altLang="en-US" lang="zh-CN"/>
              <a:t>单击此处编辑母版标题样式</a:t>
            </a:r>
          </a:p>
        </p:txBody>
      </p:sp>
      <p:sp>
        <p:nvSpPr>
          <p:cNvPr id="1049561"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562" name="文本占位符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a:t>单击此处编辑母版文本样式</a:t>
            </a:r>
          </a:p>
        </p:txBody>
      </p:sp>
      <p:sp>
        <p:nvSpPr>
          <p:cNvPr id="1049563"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9564"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259" name=""/>
        <p:cNvGrpSpPr/>
        <p:nvPr/>
      </p:nvGrpSpPr>
      <p:grpSpPr>
        <a:xfrm>
          <a:off x="0" y="0"/>
          <a:ext cx="0" cy="0"/>
          <a:chOff x="0" y="0"/>
          <a:chExt cx="0" cy="0"/>
        </a:xfrm>
      </p:grpSpPr>
      <p:sp>
        <p:nvSpPr>
          <p:cNvPr id="1049533" name="标题 1"/>
          <p:cNvSpPr>
            <a:spLocks noGrp="1"/>
          </p:cNvSpPr>
          <p:nvPr>
            <p:ph type="title"/>
          </p:nvPr>
        </p:nvSpPr>
        <p:spPr>
          <a:xfrm>
            <a:off x="1792288" y="4800600"/>
            <a:ext cx="5486400" cy="566738"/>
          </a:xfrm>
        </p:spPr>
        <p:txBody>
          <a:bodyPr anchor="b"/>
          <a:lstStyle>
            <a:lvl1pPr algn="l">
              <a:defRPr b="1" sz="2000"/>
            </a:lvl1pPr>
          </a:lstStyle>
          <a:p>
            <a:r>
              <a:rPr altLang="en-US" lang="zh-CN"/>
              <a:t>单击此处编辑母版标题样式</a:t>
            </a:r>
          </a:p>
        </p:txBody>
      </p:sp>
      <p:sp>
        <p:nvSpPr>
          <p:cNvPr id="1049534" name="图片占位符 2"/>
          <p:cNvSpPr>
            <a:spLocks noGrp="1"/>
          </p:cNvSpPr>
          <p:nvPr>
            <p:ph type="pic" idx="1"/>
          </p:nvPr>
        </p:nvSpPr>
        <p:spPr>
          <a:xfrm>
            <a:off x="1792288" y="612775"/>
            <a:ext cx="5486400" cy="4114800"/>
          </a:xfrm>
        </p:spPr>
        <p:txBody>
          <a:bodyPr anchor="t" anchorCtr="0" bIns="45720" compatLnSpc="1" lIns="91440" numCol="1" rIns="91440" tIns="45720" vert="horz" wrap="square">
            <a:prstTxWarp prst="textNoShape"/>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algn="l" defTabSz="914400" eaLnBrk="0" fontAlgn="base" hangingPunct="0" indent="0" latinLnBrk="0" lvl="0" marL="0" marR="0" rtl="0">
              <a:lnSpc>
                <a:spcPct val="100000"/>
              </a:lnSpc>
              <a:spcBef>
                <a:spcPct val="20000"/>
              </a:spcBef>
              <a:spcAft>
                <a:spcPct val="0"/>
              </a:spcAft>
              <a:buClrTx/>
              <a:buSzTx/>
              <a:buFontTx/>
              <a:buNone/>
            </a:pPr>
            <a:endParaRPr altLang="en-US" baseline="0" b="0" cap="none" sz="3200" i="0" kern="0" kumimoji="1" lang="zh-CN" noProof="0" normalizeH="0" spc="0" strike="noStrike" u="none">
              <a:ln>
                <a:noFill/>
              </a:ln>
              <a:solidFill>
                <a:schemeClr val="tx1"/>
              </a:solidFill>
              <a:effectLst/>
              <a:uLnTx/>
              <a:uFillTx/>
              <a:latin typeface="+mn-lt"/>
              <a:ea typeface="+mn-ea"/>
              <a:cs typeface="+mn-cs"/>
            </a:endParaRPr>
          </a:p>
        </p:txBody>
      </p:sp>
      <p:sp>
        <p:nvSpPr>
          <p:cNvPr id="1049535" name="文本占位符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a:t>单击此处编辑母版文本样式</a:t>
            </a:r>
          </a:p>
        </p:txBody>
      </p:sp>
      <p:sp>
        <p:nvSpPr>
          <p:cNvPr id="1049536"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9537"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3.jpeg"/><Relationship Id="rId13" Type="http://schemas.openxmlformats.org/officeDocument/2006/relationships/image" Target="../media/image2.jpe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blipFill rotWithShape="0">
          <a:blip xmlns:r="http://schemas.openxmlformats.org/officeDocument/2006/relationships" r:embed="rId12">
            <a:alphaModFix amt="100000"/>
          </a:blip>
          <a:srcRect/>
          <a:stretch>
            <a:fillRect/>
          </a:stretch>
        </a:blipFill>
      </p:bgPr>
    </p:bg>
    <p:spTree>
      <p:nvGrpSpPr>
        <p:cNvPr id="13" name=""/>
        <p:cNvGrpSpPr/>
        <p:nvPr/>
      </p:nvGrpSpPr>
      <p:grpSpPr>
        <a:xfrm rot="0">
          <a:off x="0" y="0"/>
          <a:ext cx="0" cy="0"/>
          <a:chOff x="0" y="0"/>
          <a:chExt cx="0" cy="0"/>
        </a:xfrm>
      </p:grpSpPr>
      <p:sp>
        <p:nvSpPr>
          <p:cNvPr id="1048576" name="Rectangle 2"/>
          <p:cNvSpPr/>
          <p:nvPr>
            <p:ph type="title" sz="full" idx="0"/>
          </p:nvPr>
        </p:nvSpPr>
        <p:spPr>
          <a:xfrm rot="0">
            <a:off x="457200" y="274637"/>
            <a:ext cx="8229600" cy="1143000"/>
          </a:xfrm>
          <a:prstGeom prst="rect"/>
          <a:noFill/>
          <a:ln>
            <a:noFill/>
          </a:ln>
        </p:spPr>
        <p:txBody>
          <a:bodyPr anchor="ctr" bIns="45720" lIns="91440" rIns="91440" tIns="45720" vert="horz"/>
          <a:p>
            <a:pPr lvl="0"/>
            <a:r>
              <a:rPr altLang="en-US" lang="zh-CN"/>
              <a:t>单击此处编辑母版标题样式</a:t>
            </a:r>
          </a:p>
        </p:txBody>
      </p:sp>
      <p:sp>
        <p:nvSpPr>
          <p:cNvPr id="1048577" name="Rectangle 3"/>
          <p:cNvSpPr/>
          <p:nvPr>
            <p:ph type="body" sz="full" idx="1"/>
          </p:nvPr>
        </p:nvSpPr>
        <p:spPr>
          <a:xfrm rot="0">
            <a:off x="457200" y="1600200"/>
            <a:ext cx="8229600" cy="4781550"/>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79" name="Line 6"/>
          <p:cNvSpPr/>
          <p:nvPr/>
        </p:nvSpPr>
        <p:spPr>
          <a:xfrm rot="0">
            <a:off x="179387" y="6453187"/>
            <a:ext cx="8785225" cy="0"/>
          </a:xfrm>
          <a:prstGeom prst="line"/>
          <a:noFill/>
          <a:ln w="9525" cap="flat" cmpd="sng">
            <a:solidFill>
              <a:srgbClr val="FFC000">
                <a:alpha val="100000"/>
              </a:srgbClr>
            </a:solidFill>
            <a:prstDash val="solid"/>
            <a:round/>
          </a:ln>
        </p:spPr>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en-US" sz="1400" lang="zh-CN">
                <a:latin typeface="微软雅黑" pitchFamily="34" charset="-122"/>
                <a:ea typeface="微软雅黑" pitchFamily="34" charset="-122"/>
              </a:rPr>
              <a:t>数字电路与逻辑设计</a:t>
            </a:r>
          </a:p>
        </p:txBody>
      </p:sp>
      <p:pic>
        <p:nvPicPr>
          <p:cNvPr id="2097152" name="Picture 14" descr="hust"/>
          <p:cNvPicPr>
            <a:picLocks/>
          </p:cNvPicPr>
          <p:nvPr/>
        </p:nvPicPr>
        <p:blipFill>
          <a:blip xmlns:r="http://schemas.openxmlformats.org/officeDocument/2006/relationships" r:embed="rId13">
            <a:clrChange>
              <a:clrFrom>
                <a:srgbClr val="FFFFFF"/>
              </a:clrFrom>
              <a:clrTo>
                <a:srgbClr val="FFFFFF">
                  <a:alpha val="0"/>
                </a:srgbClr>
              </a:clrTo>
            </a:clrChange>
          </a:blip>
          <a:srcRect l="0" t="0" r="0" b="0"/>
          <a:stretch>
            <a:fillRect/>
          </a:stretch>
        </p:blipFill>
        <p:spPr>
          <a:xfrm rot="0">
            <a:off x="284162" y="6486525"/>
            <a:ext cx="439737" cy="314325"/>
          </a:xfrm>
          <a:prstGeom prst="rect"/>
          <a:noFill/>
          <a:ln>
            <a:noFill/>
          </a:ln>
        </p:spPr>
      </p:pic>
    </p:spTree>
  </p:cSld>
  <p:clrMap accent1="accent1" accent2="accent2" accent3="accent3" accent4="accent4" accent5="accent5" accent6="accent6" bg1="lt1" bg2="dk2" tx1="dk1" tx2="lt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1" hdr="0" sldNum="1"/>
  <p:txStyles>
    <p:titleStyle>
      <a:lvl1pPr algn="ctr" eaLnBrk="0" fontAlgn="base" hangingPunct="0" rtl="0">
        <a:spcBef>
          <a:spcPct val="0"/>
        </a:spcBef>
        <a:spcAft>
          <a:spcPct val="0"/>
        </a:spcAft>
        <a:defRPr sz="4400" kumimoji="1">
          <a:solidFill>
            <a:schemeClr val="tx2"/>
          </a:solidFill>
          <a:latin typeface="+mj-lt"/>
          <a:ea typeface="+mj-ea"/>
          <a:cs typeface="+mj-cs"/>
        </a:defRPr>
      </a:lvl1pPr>
      <a:lvl2pPr algn="ctr" eaLnBrk="0" fontAlgn="base" hangingPunct="0" rtl="0">
        <a:spcBef>
          <a:spcPct val="0"/>
        </a:spcBef>
        <a:spcAft>
          <a:spcPct val="0"/>
        </a:spcAft>
        <a:defRPr sz="4400" kumimoji="1">
          <a:solidFill>
            <a:schemeClr val="tx2"/>
          </a:solidFill>
          <a:latin typeface="Arial" charset="0"/>
          <a:ea typeface="宋体" charset="0"/>
          <a:cs typeface="宋体" charset="0"/>
        </a:defRPr>
      </a:lvl2pPr>
      <a:lvl3pPr algn="ctr" eaLnBrk="0" fontAlgn="base" hangingPunct="0" rtl="0">
        <a:spcBef>
          <a:spcPct val="0"/>
        </a:spcBef>
        <a:spcAft>
          <a:spcPct val="0"/>
        </a:spcAft>
        <a:defRPr sz="4400" kumimoji="1">
          <a:solidFill>
            <a:schemeClr val="tx2"/>
          </a:solidFill>
          <a:latin typeface="Arial" charset="0"/>
          <a:ea typeface="宋体" charset="0"/>
          <a:cs typeface="宋体" charset="0"/>
        </a:defRPr>
      </a:lvl3pPr>
      <a:lvl4pPr algn="ctr" eaLnBrk="0" fontAlgn="base" hangingPunct="0" rtl="0">
        <a:spcBef>
          <a:spcPct val="0"/>
        </a:spcBef>
        <a:spcAft>
          <a:spcPct val="0"/>
        </a:spcAft>
        <a:defRPr sz="4400" kumimoji="1">
          <a:solidFill>
            <a:schemeClr val="tx2"/>
          </a:solidFill>
          <a:latin typeface="Arial" charset="0"/>
          <a:ea typeface="宋体" charset="0"/>
          <a:cs typeface="宋体" charset="0"/>
        </a:defRPr>
      </a:lvl4pPr>
      <a:lvl5pPr algn="ctr" eaLnBrk="0" fontAlgn="base" hangingPunct="0" rtl="0">
        <a:spcBef>
          <a:spcPct val="0"/>
        </a:spcBef>
        <a:spcAft>
          <a:spcPct val="0"/>
        </a:spcAft>
        <a:defRPr sz="4400" kumimoji="1">
          <a:solidFill>
            <a:schemeClr val="tx2"/>
          </a:solidFill>
          <a:latin typeface="Arial" charset="0"/>
          <a:ea typeface="宋体" charset="0"/>
          <a:cs typeface="宋体" charset="0"/>
        </a:defRPr>
      </a:lvl5pPr>
      <a:lvl6pPr algn="ctr" fontAlgn="base" marL="457200" rtl="0">
        <a:spcBef>
          <a:spcPct val="0"/>
        </a:spcBef>
        <a:spcAft>
          <a:spcPct val="0"/>
        </a:spcAft>
        <a:defRPr sz="4400">
          <a:solidFill>
            <a:schemeClr val="tx2"/>
          </a:solidFill>
          <a:latin typeface="Arial" charset="0"/>
          <a:ea typeface="宋体" charset="0"/>
          <a:cs typeface="宋体" charset="0"/>
        </a:defRPr>
      </a:lvl6pPr>
      <a:lvl7pPr algn="ctr" fontAlgn="base" marL="914400" rtl="0">
        <a:spcBef>
          <a:spcPct val="0"/>
        </a:spcBef>
        <a:spcAft>
          <a:spcPct val="0"/>
        </a:spcAft>
        <a:defRPr sz="4400">
          <a:solidFill>
            <a:schemeClr val="tx2"/>
          </a:solidFill>
          <a:latin typeface="Arial" charset="0"/>
          <a:ea typeface="宋体" charset="0"/>
          <a:cs typeface="宋体" charset="0"/>
        </a:defRPr>
      </a:lvl7pPr>
      <a:lvl8pPr algn="ctr" fontAlgn="base" marL="1371600" rtl="0">
        <a:spcBef>
          <a:spcPct val="0"/>
        </a:spcBef>
        <a:spcAft>
          <a:spcPct val="0"/>
        </a:spcAft>
        <a:defRPr sz="4400">
          <a:solidFill>
            <a:schemeClr val="tx2"/>
          </a:solidFill>
          <a:latin typeface="Arial" charset="0"/>
          <a:ea typeface="宋体" charset="0"/>
          <a:cs typeface="宋体" charset="0"/>
        </a:defRPr>
      </a:lvl8pPr>
      <a:lvl9pPr algn="ctr" fontAlgn="base" marL="1828800" rtl="0">
        <a:spcBef>
          <a:spcPct val="0"/>
        </a:spcBef>
        <a:spcAft>
          <a:spcPct val="0"/>
        </a:spcAft>
        <a:defRPr sz="4400">
          <a:solidFill>
            <a:schemeClr val="tx2"/>
          </a:solidFill>
          <a:latin typeface="Arial" charset="0"/>
          <a:ea typeface="宋体" charset="0"/>
          <a:cs typeface="宋体" charset="0"/>
        </a:defRPr>
      </a:lvl9pPr>
    </p:titleStyle>
    <p:bodyStyle>
      <a:lvl1pPr algn="l" eaLnBrk="0" fontAlgn="base" hangingPunct="0" indent="-342900" marL="342900" rtl="0">
        <a:spcBef>
          <a:spcPct val="20000"/>
        </a:spcBef>
        <a:spcAft>
          <a:spcPct val="0"/>
        </a:spcAft>
        <a:buChar char="•"/>
        <a:defRPr sz="3200" kumimoji="1">
          <a:solidFill>
            <a:schemeClr val="tx1"/>
          </a:solidFill>
          <a:latin typeface="+mn-lt"/>
          <a:ea typeface="+mn-ea"/>
          <a:cs typeface="+mn-cs"/>
        </a:defRPr>
      </a:lvl1pPr>
      <a:lvl2pPr algn="l" eaLnBrk="0" fontAlgn="base" hangingPunct="0" indent="-285750" marL="742950" rtl="0">
        <a:spcBef>
          <a:spcPct val="20000"/>
        </a:spcBef>
        <a:spcAft>
          <a:spcPct val="0"/>
        </a:spcAft>
        <a:buChar char="–"/>
        <a:defRPr sz="2800" kumimoji="1">
          <a:solidFill>
            <a:schemeClr val="tx1"/>
          </a:solidFill>
          <a:latin typeface="+mn-lt"/>
          <a:ea typeface="+mn-ea"/>
        </a:defRPr>
      </a:lvl2pPr>
      <a:lvl3pPr algn="l" eaLnBrk="0" fontAlgn="base" hangingPunct="0" indent="-228600" marL="1143000" rtl="0">
        <a:spcBef>
          <a:spcPct val="20000"/>
        </a:spcBef>
        <a:spcAft>
          <a:spcPct val="0"/>
        </a:spcAft>
        <a:buChar char="•"/>
        <a:defRPr sz="2400" kumimoji="1">
          <a:solidFill>
            <a:schemeClr val="tx1"/>
          </a:solidFill>
          <a:latin typeface="+mn-lt"/>
          <a:ea typeface="+mn-ea"/>
        </a:defRPr>
      </a:lvl3pPr>
      <a:lvl4pPr algn="l" eaLnBrk="0" fontAlgn="base" hangingPunct="0" indent="-228600" marL="1600200" rtl="0">
        <a:spcBef>
          <a:spcPct val="20000"/>
        </a:spcBef>
        <a:spcAft>
          <a:spcPct val="0"/>
        </a:spcAft>
        <a:buChar char="–"/>
        <a:defRPr sz="2000" kumimoji="1">
          <a:solidFill>
            <a:schemeClr val="tx1"/>
          </a:solidFill>
          <a:latin typeface="+mn-lt"/>
          <a:ea typeface="+mn-ea"/>
        </a:defRPr>
      </a:lvl4pPr>
      <a:lvl5pPr algn="l" eaLnBrk="0" fontAlgn="base" hangingPunct="0" indent="-228600" marL="2057400" rtl="0">
        <a:spcBef>
          <a:spcPct val="20000"/>
        </a:spcBef>
        <a:spcAft>
          <a:spcPct val="0"/>
        </a:spcAft>
        <a:buChar char="»"/>
        <a:defRPr sz="2000" kumimoji="1">
          <a:solidFill>
            <a:schemeClr val="tx1"/>
          </a:solidFill>
          <a:latin typeface="+mn-lt"/>
          <a:ea typeface="+mn-ea"/>
        </a:defRPr>
      </a:lvl5pPr>
      <a:lvl6pPr algn="l" fontAlgn="base" indent="-228600" marL="2514600" rtl="0">
        <a:spcBef>
          <a:spcPct val="20000"/>
        </a:spcBef>
        <a:spcAft>
          <a:spcPct val="0"/>
        </a:spcAft>
        <a:buChar char="»"/>
        <a:defRPr sz="2000">
          <a:solidFill>
            <a:schemeClr val="tx1"/>
          </a:solidFill>
          <a:latin typeface="+mn-lt"/>
          <a:ea typeface="+mn-ea"/>
        </a:defRPr>
      </a:lvl6pPr>
      <a:lvl7pPr algn="l" fontAlgn="base" indent="-228600" marL="2971800" rtl="0">
        <a:spcBef>
          <a:spcPct val="20000"/>
        </a:spcBef>
        <a:spcAft>
          <a:spcPct val="0"/>
        </a:spcAft>
        <a:buChar char="»"/>
        <a:defRPr sz="2000">
          <a:solidFill>
            <a:schemeClr val="tx1"/>
          </a:solidFill>
          <a:latin typeface="+mn-lt"/>
          <a:ea typeface="+mn-ea"/>
        </a:defRPr>
      </a:lvl7pPr>
      <a:lvl8pPr algn="l" fontAlgn="base" indent="-228600" marL="3429000" rtl="0">
        <a:spcBef>
          <a:spcPct val="20000"/>
        </a:spcBef>
        <a:spcAft>
          <a:spcPct val="0"/>
        </a:spcAft>
        <a:buChar char="»"/>
        <a:defRPr sz="2000">
          <a:solidFill>
            <a:schemeClr val="tx1"/>
          </a:solidFill>
          <a:latin typeface="+mn-lt"/>
          <a:ea typeface="+mn-ea"/>
        </a:defRPr>
      </a:lvl8pPr>
      <a:lvl9pPr algn="l" fontAlgn="base" indent="-228600" marL="3886200" rtl="0">
        <a:spcBef>
          <a:spcPct val="20000"/>
        </a:spcBef>
        <a:spcAft>
          <a:spcPct val="0"/>
        </a:spcAft>
        <a:buChar char="»"/>
        <a:defRPr sz="2000">
          <a:solidFill>
            <a:schemeClr val="tx1"/>
          </a:solidFill>
          <a:latin typeface="+mn-lt"/>
          <a:ea typeface="+mn-ea"/>
        </a:defRPr>
      </a:lvl9pPr>
    </p:bodyStyle>
    <p:otherStyle>
      <a:defPPr>
        <a:defRPr lang="zh-CN"/>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oleObject" Target="../embeddings/oleObject3.bin"/><Relationship Id="rId4" Type="http://schemas.openxmlformats.org/officeDocument/2006/relationships/image" Target="../media/image68.wmf"/><Relationship Id="rId5" Type="http://schemas.openxmlformats.org/officeDocument/2006/relationships/audio" Target="../media/media1.wav"/><Relationship Id="rId6"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image" Target="../media/image69.wmf"/><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image" Target="../media/image70.gif"/><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oleObject" Target="../embeddings/oleObject0.bin"/><Relationship Id="rId2" Type="http://schemas.openxmlformats.org/officeDocument/2006/relationships/image" Target="../media/image6.wmf"/><Relationship Id="rId3" Type="http://schemas.openxmlformats.org/officeDocument/2006/relationships/image" Target="../media/image7.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audio" Target="../media/media1.wav"/><Relationship Id="rId2" Type="http://schemas.openxmlformats.org/officeDocument/2006/relationships/audio" Target="../media/media2.wav"/><Relationship Id="rId3"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audio" Target="../media/media2.wav"/><Relationship Id="rId3"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customXml" Target="../ink/ink3.xml"/><Relationship Id="rId3" Type="http://schemas.openxmlformats.org/officeDocument/2006/relationships/customXml" Target="../ink/ink4.xml"/><Relationship Id="rId4" Type="http://schemas.openxmlformats.org/officeDocument/2006/relationships/customXml" Target="../ink/ink5.xml"/><Relationship Id="rId5"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audio" Target="../media/media1.wav"/><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audio" Target="../media/media1.wav"/><Relationship Id="rId3" Type="http://schemas.openxmlformats.org/officeDocument/2006/relationships/audio" Target="../media/media2.wav"/><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43.wmf"/><Relationship Id="rId3" Type="http://schemas.openxmlformats.org/officeDocument/2006/relationships/image" Target="../media/image42.png"/><Relationship Id="rId4" Type="http://schemas.openxmlformats.org/officeDocument/2006/relationships/audio" Target="../media/media1.wav"/><Relationship Id="rId5"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oleObject" Target="../embeddings/oleObject2.bin"/><Relationship Id="rId3" Type="http://schemas.openxmlformats.org/officeDocument/2006/relationships/image" Target="../media/image43.wmf"/><Relationship Id="rId4" Type="http://schemas.openxmlformats.org/officeDocument/2006/relationships/audio" Target="../media/media1.wav"/><Relationship Id="rId5"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audio" Target="../media/media1.wav"/><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4.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audio" Target="../media/media1.wav"/><Relationship Id="rId3" Type="http://schemas.openxmlformats.org/officeDocument/2006/relationships/audio" Target="../media/media2.wav"/><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audio" Target="../media/media2.wav"/><Relationship Id="rId3"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customXml" Target="../ink/ink9.xml"/><Relationship Id="rId4" Type="http://schemas.openxmlformats.org/officeDocument/2006/relationships/customXml" Target="../ink/ink10.xml"/><Relationship Id="rId5" Type="http://schemas.openxmlformats.org/officeDocument/2006/relationships/customXml" Target="../ink/ink11.xml"/><Relationship Id="rId6" Type="http://schemas.openxmlformats.org/officeDocument/2006/relationships/customXml" Target="../ink/ink12.xml"/><Relationship Id="rId7" Type="http://schemas.openxmlformats.org/officeDocument/2006/relationships/customXml" Target="../ink/ink13.xml"/><Relationship Id="rId8" Type="http://schemas.openxmlformats.org/officeDocument/2006/relationships/customXml" Target="../ink/ink15.xml"/><Relationship Id="rId9" Type="http://schemas.openxmlformats.org/officeDocument/2006/relationships/customXml" Target="../ink/ink17.xml"/><Relationship Id="rId10" Type="http://schemas.openxmlformats.org/officeDocument/2006/relationships/customXml" Target="../ink/ink18.xml"/><Relationship Id="rId11" Type="http://schemas.openxmlformats.org/officeDocument/2006/relationships/customXml" Target="../ink/ink22.xml"/><Relationship Id="rId12" Type="http://schemas.openxmlformats.org/officeDocument/2006/relationships/customXml" Target="../ink/ink23.xml"/><Relationship Id="rId13" Type="http://schemas.openxmlformats.org/officeDocument/2006/relationships/customXml" Target="../ink/ink24.xml"/><Relationship Id="rId14" Type="http://schemas.openxmlformats.org/officeDocument/2006/relationships/customXml" Target="../ink/ink25.xml"/><Relationship Id="rId15" Type="http://schemas.openxmlformats.org/officeDocument/2006/relationships/customXml" Target="../ink/ink26.xml"/><Relationship Id="rId16" Type="http://schemas.openxmlformats.org/officeDocument/2006/relationships/customXml" Target="../ink/ink27.xml"/><Relationship Id="rId17" Type="http://schemas.openxmlformats.org/officeDocument/2006/relationships/customXml" Target="../ink/ink29.xml"/><Relationship Id="rId18" Type="http://schemas.openxmlformats.org/officeDocument/2006/relationships/customXml" Target="../ink/ink30.xml"/><Relationship Id="rId19" Type="http://schemas.openxmlformats.org/officeDocument/2006/relationships/customXml" Target="../ink/ink31.xml"/><Relationship Id="rId20" Type="http://schemas.openxmlformats.org/officeDocument/2006/relationships/customXml" Target="../ink/ink32.xml"/><Relationship Id="rId21" Type="http://schemas.openxmlformats.org/officeDocument/2006/relationships/customXml" Target="../ink/ink33.xml"/><Relationship Id="rId22" Type="http://schemas.openxmlformats.org/officeDocument/2006/relationships/customXml" Target="../ink/ink34.xml"/><Relationship Id="rId23" Type="http://schemas.openxmlformats.org/officeDocument/2006/relationships/customXml" Target="../ink/ink35.xml"/><Relationship Id="rId24" Type="http://schemas.openxmlformats.org/officeDocument/2006/relationships/customXml" Target="../ink/ink36.xml"/><Relationship Id="rId25" Type="http://schemas.openxmlformats.org/officeDocument/2006/relationships/customXml" Target="../ink/ink37.xml"/><Relationship Id="rId26" Type="http://schemas.openxmlformats.org/officeDocument/2006/relationships/customXml" Target="../ink/ink38.xml"/><Relationship Id="rId27"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2.png"/><Relationship Id="rId3"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audio" Target="../media/media1.wav"/><Relationship Id="rId4"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audio" Target="../media/media1.wav"/><Relationship Id="rId3" Type="http://schemas.openxmlformats.org/officeDocument/2006/relationships/audio" Target="../media/media2.wav"/><Relationship Id="rId4"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8.png"/><Relationship Id="rId3" Type="http://schemas.openxmlformats.org/officeDocument/2006/relationships/audio" Target="../media/media1.wav"/><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59.png"/><Relationship Id="rId3" Type="http://schemas.openxmlformats.org/officeDocument/2006/relationships/audio" Target="../media/media1.wav"/><Relationship Id="rId4" Type="http://schemas.openxmlformats.org/officeDocument/2006/relationships/audio" Target="../media/media2.wav"/><Relationship Id="rId5"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59.png"/><Relationship Id="rId3" Type="http://schemas.openxmlformats.org/officeDocument/2006/relationships/audio" Target="../media/media1.wav"/><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audio" Target="../media/media1.wav"/><Relationship Id="rId4"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audio" Target="../media/media1.wav"/><Relationship Id="rId4"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audio" Target="../media/media1.wav"/><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p:cSld>
    <p:spTree>
      <p:nvGrpSpPr>
        <p:cNvPr id="26" name=""/>
        <p:cNvGrpSpPr/>
        <p:nvPr/>
      </p:nvGrpSpPr>
      <p:grpSpPr>
        <a:xfrm rot="0">
          <a:off x="0" y="0"/>
          <a:ext cx="0" cy="0"/>
          <a:chOff x="0" y="0"/>
          <a:chExt cx="0" cy="0"/>
        </a:xfrm>
      </p:grpSpPr>
      <p:sp>
        <p:nvSpPr>
          <p:cNvPr id="1048582" name="Rectangle 2"/>
          <p:cNvSpPr/>
          <p:nvPr>
            <p:ph type="ctrTitle" sz="full" idx="4294967295"/>
          </p:nvPr>
        </p:nvSpPr>
        <p:spPr>
          <a:xfrm rot="0">
            <a:off x="827087" y="2130425"/>
            <a:ext cx="8208962" cy="1470025"/>
          </a:xfrm>
          <a:prstGeom prst="rect"/>
          <a:noFill/>
          <a:ln>
            <a:noFill/>
          </a:ln>
        </p:spPr>
        <p:txBody>
          <a:bodyPr anchor="ctr" bIns="45720" lIns="91440" rIns="91440" tIns="45720" vert="horz"/>
          <a:lstStyle>
            <a:lvl1pPr algn="ctr">
              <a:defRPr sz="4400"/>
            </a:lvl1pPr>
          </a:lstStyle>
          <a:p>
            <a:pPr algn="l" eaLnBrk="1" hangingPunct="1" lvl="0"/>
            <a:r>
              <a:rPr altLang="en-US" b="1" sz="3600" lang="zh-CN">
                <a:solidFill>
                  <a:schemeClr val="lt1"/>
                </a:solidFill>
                <a:ea typeface="微软雅黑" pitchFamily="34" charset="-122"/>
                <a:sym typeface="Arial" pitchFamily="0" charset="0"/>
              </a:rPr>
              <a:t>第六章　异步时序逻辑电路</a:t>
            </a:r>
          </a:p>
        </p:txBody>
      </p:sp>
      <p:sp>
        <p:nvSpPr>
          <p:cNvPr id="1048583" name="Text Box 3"/>
          <p:cNvSpPr txBox="1"/>
          <p:nvPr/>
        </p:nvSpPr>
        <p:spPr>
          <a:xfrm rot="0">
            <a:off x="900112" y="3716337"/>
            <a:ext cx="28797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b="1" sz="2400" lang="zh-CN">
                <a:solidFill>
                  <a:srgbClr val="FFFF00"/>
                </a:solidFill>
                <a:ea typeface="微软雅黑" pitchFamily="34" charset="-122"/>
              </a:rPr>
              <a:t>主讲教师：胡迎松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1" showMasterSp="1">
  <p:cSld>
    <p:spTree>
      <p:nvGrpSpPr>
        <p:cNvPr id="131" name=""/>
        <p:cNvGrpSpPr/>
        <p:nvPr/>
      </p:nvGrpSpPr>
      <p:grpSpPr>
        <a:xfrm rot="0">
          <a:off x="0" y="0"/>
          <a:ext cx="0" cy="0"/>
          <a:chOff x="0" y="0"/>
          <a:chExt cx="0" cy="0"/>
        </a:xfrm>
      </p:grpSpPr>
      <p:sp>
        <p:nvSpPr>
          <p:cNvPr id="1048659" name="Text Box 2"/>
          <p:cNvSpPr txBox="1"/>
          <p:nvPr/>
        </p:nvSpPr>
        <p:spPr>
          <a:xfrm rot="0">
            <a:off x="539750" y="1412875"/>
            <a:ext cx="799941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b="1" sz="2400" lang="zh-CN">
                <a:solidFill>
                  <a:srgbClr val="CC3300"/>
                </a:solidFill>
                <a:latin typeface="Times New Roman" pitchFamily="18" charset="0"/>
              </a:rPr>
              <a:t>例</a:t>
            </a:r>
            <a:r>
              <a:rPr altLang="zh-CN" b="1" sz="2400" lang="en-US">
                <a:solidFill>
                  <a:srgbClr val="CC3300"/>
                </a:solidFill>
                <a:latin typeface="Times New Roman" pitchFamily="18" charset="0"/>
              </a:rPr>
              <a:t>6.1  </a:t>
            </a:r>
            <a:r>
              <a:rPr altLang="en-US" sz="2400" lang="zh-CN">
                <a:latin typeface="Times New Roman" pitchFamily="18" charset="0"/>
              </a:rPr>
              <a:t>分析以下脉冲异步时序逻辑电路，指出该电路功能。</a:t>
            </a:r>
          </a:p>
        </p:txBody>
      </p:sp>
      <p:grpSp>
        <p:nvGrpSpPr>
          <p:cNvPr id="132" name=""/>
          <p:cNvGrpSpPr/>
          <p:nvPr/>
        </p:nvGrpSpPr>
        <p:grpSpPr>
          <a:xfrm rot="0">
            <a:off x="2460625" y="2133600"/>
            <a:ext cx="3551237" cy="3743325"/>
            <a:chOff x="1440" y="1152"/>
            <a:chExt cx="2237" cy="2358"/>
          </a:xfrm>
        </p:grpSpPr>
        <p:pic>
          <p:nvPicPr>
            <p:cNvPr id="2097155" name="Picture 4" descr="6-02"/>
            <p:cNvPicPr>
              <a:picLocks/>
            </p:cNvPicPr>
            <p:nvPr/>
          </p:nvPicPr>
          <p:blipFill>
            <a:blip xmlns:r="http://schemas.openxmlformats.org/officeDocument/2006/relationships" r:embed="rId1">
              <a:lum bright="-74000"/>
            </a:blip>
            <a:srcRect l="0" t="0" r="0" b="0"/>
            <a:stretch>
              <a:fillRect/>
            </a:stretch>
          </p:blipFill>
          <p:spPr>
            <a:xfrm rot="0">
              <a:off x="1440" y="1152"/>
              <a:ext cx="2237" cy="2358"/>
            </a:xfrm>
            <a:prstGeom prst="rect"/>
            <a:noFill/>
            <a:ln>
              <a:noFill/>
            </a:ln>
          </p:spPr>
        </p:pic>
        <p:sp>
          <p:nvSpPr>
            <p:cNvPr id="1048660" name="Text Box 5"/>
            <p:cNvSpPr txBox="1"/>
            <p:nvPr/>
          </p:nvSpPr>
          <p:spPr>
            <a:xfrm rot="0">
              <a:off x="3024" y="1584"/>
              <a:ext cx="26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400" lang="en-US">
                  <a:latin typeface="Times New Roman" pitchFamily="18" charset="0"/>
                </a:rPr>
                <a:t>&amp;</a:t>
              </a:r>
            </a:p>
          </p:txBody>
        </p:sp>
      </p:grpSp>
      <p:sp>
        <p:nvSpPr>
          <p:cNvPr id="104866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66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a:t>
            </a:fld>
            <a:endParaRPr altLang="en-US" sz="1400" lang="zh-CN">
              <a:solidFill>
                <a:srgbClr val="656565"/>
              </a:solidFill>
            </a:endParaRPr>
          </a:p>
        </p:txBody>
      </p:sp>
      <p:sp>
        <p:nvSpPr>
          <p:cNvPr id="104866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2" presetSubtype="4">
                                  <p:stCondLst>
                                    <p:cond delay="0"/>
                                  </p:stCondLst>
                                  <p:childTnLst>
                                    <p:set>
                                      <p:cBhvr>
                                        <p:cTn dur="1" fill="hold" id="7">
                                          <p:stCondLst>
                                            <p:cond delay="0"/>
                                          </p:stCondLst>
                                        </p:cTn>
                                        <p:tgtEl>
                                          <p:spTgt spid="132"/>
                                        </p:tgtEl>
                                        <p:attrNameLst>
                                          <p:attrName>style.visibility</p:attrName>
                                        </p:attrNameLst>
                                      </p:cBhvr>
                                      <p:to>
                                        <p:strVal val="visible"/>
                                      </p:to>
                                    </p:set>
                                    <p:anim calcmode="lin" valueType="num">
                                      <p:cBhvr additive="base">
                                        <p:cTn dur="500" fill="hold" id="8"/>
                                        <p:tgtEl>
                                          <p:spTgt spid="132"/>
                                        </p:tgtEl>
                                        <p:attrNameLst>
                                          <p:attrName>ppt_x</p:attrName>
                                        </p:attrNameLst>
                                      </p:cBhvr>
                                      <p:tavLst>
                                        <p:tav tm="0">
                                          <p:val>
                                            <p:strVal val="#ppt_x"/>
                                          </p:val>
                                        </p:tav>
                                        <p:tav tm="100000">
                                          <p:val>
                                            <p:strVal val="#ppt_x"/>
                                          </p:val>
                                        </p:tav>
                                      </p:tavLst>
                                    </p:anim>
                                    <p:anim calcmode="lin" valueType="num">
                                      <p:cBhvr additive="base">
                                        <p:cTn dur="500" fill="hold" id="9"/>
                                        <p:tgtEl>
                                          <p:spTgt spid="132"/>
                                        </p:tgtEl>
                                        <p:attrNameLst>
                                          <p:attrName>ppt_y</p:attrName>
                                        </p:attrNameLst>
                                      </p:cBhvr>
                                      <p:tavLst>
                                        <p:tav tm="0">
                                          <p:val>
                                            <p:strVal val="1+#ppt_h/2"/>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1">
  <p:cSld>
    <p:spTree>
      <p:nvGrpSpPr>
        <p:cNvPr id="252" name=""/>
        <p:cNvGrpSpPr/>
        <p:nvPr/>
      </p:nvGrpSpPr>
      <p:grpSpPr>
        <a:xfrm rot="0">
          <a:off x="0" y="0"/>
          <a:ext cx="0" cy="0"/>
          <a:chOff x="0" y="0"/>
          <a:chExt cx="0" cy="0"/>
        </a:xfrm>
      </p:grpSpPr>
      <p:sp>
        <p:nvSpPr>
          <p:cNvPr id="1049506" name="Text Box 2"/>
          <p:cNvSpPr txBox="1"/>
          <p:nvPr/>
        </p:nvSpPr>
        <p:spPr>
          <a:xfrm rot="0">
            <a:off x="660400" y="1687512"/>
            <a:ext cx="7872412"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       根据流程表可作出激励状态、输出函数的卡诺图，化简后即可得到激励状态和输出函数的最简表达式。</a:t>
            </a:r>
            <a:r>
              <a:rPr altLang="en-US" b="1" sz="2400" lang="zh-CN">
                <a:solidFill>
                  <a:srgbClr val="006666"/>
                </a:solidFill>
                <a:latin typeface="Times New Roman" pitchFamily="18" charset="0"/>
              </a:rPr>
              <a:t> </a:t>
            </a:r>
          </a:p>
        </p:txBody>
      </p:sp>
      <p:sp>
        <p:nvSpPr>
          <p:cNvPr id="1049507" name="Text Box 3"/>
          <p:cNvSpPr txBox="1"/>
          <p:nvPr/>
        </p:nvSpPr>
        <p:spPr>
          <a:xfrm rot="0">
            <a:off x="701675" y="1165225"/>
            <a:ext cx="487203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4</a:t>
            </a:r>
            <a:r>
              <a:rPr altLang="en-US" sz="2400" lang="zh-CN">
                <a:latin typeface="Times New Roman" pitchFamily="18" charset="0"/>
              </a:rPr>
              <a:t>、确定激励函数和输出函数</a:t>
            </a:r>
          </a:p>
        </p:txBody>
      </p:sp>
      <p:sp>
        <p:nvSpPr>
          <p:cNvPr id="1049508" name="Text Box 4"/>
          <p:cNvSpPr txBox="1"/>
          <p:nvPr/>
        </p:nvSpPr>
        <p:spPr>
          <a:xfrm rot="0">
            <a:off x="900112" y="2813050"/>
            <a:ext cx="7315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en-US" b="1" sz="2400" lang="zh-CN">
                <a:solidFill>
                  <a:srgbClr val="CC3300"/>
                </a:solidFill>
                <a:latin typeface="Times New Roman" pitchFamily="18" charset="0"/>
              </a:rPr>
              <a:t>例</a:t>
            </a:r>
            <a:r>
              <a:rPr altLang="en-US" sz="2400" lang="zh-CN">
                <a:solidFill>
                  <a:srgbClr val="CC3300"/>
                </a:solidFill>
                <a:latin typeface="Times New Roman" pitchFamily="18" charset="0"/>
              </a:rPr>
              <a:t> </a:t>
            </a:r>
            <a:r>
              <a:rPr altLang="en-US" sz="2400" lang="zh-CN">
                <a:latin typeface="Times New Roman" pitchFamily="18" charset="0"/>
              </a:rPr>
              <a:t>求如下流程表的激励函数和输出函数最简表达式。</a:t>
            </a:r>
          </a:p>
        </p:txBody>
      </p:sp>
      <p:pic>
        <p:nvPicPr>
          <p:cNvPr id="2097239" name="Picture 5" descr="biao6-30"/>
          <p:cNvPicPr>
            <a:picLocks/>
          </p:cNvPicPr>
          <p:nvPr/>
        </p:nvPicPr>
        <p:blipFill>
          <a:blip xmlns:r="http://schemas.openxmlformats.org/officeDocument/2006/relationships" r:embed="rId1">
            <a:lum bright="-100000"/>
          </a:blip>
          <a:srcRect l="0" t="0" r="0" b="0"/>
          <a:stretch>
            <a:fillRect/>
          </a:stretch>
        </p:blipFill>
        <p:spPr>
          <a:xfrm rot="0">
            <a:off x="1042987" y="3244850"/>
            <a:ext cx="6477000" cy="3136900"/>
          </a:xfrm>
          <a:prstGeom prst="rect"/>
          <a:noFill/>
          <a:ln>
            <a:noFill/>
          </a:ln>
        </p:spPr>
      </p:pic>
      <p:sp>
        <p:nvSpPr>
          <p:cNvPr id="104950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51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100</a:t>
            </a:fld>
            <a:endParaRPr altLang="en-US" sz="1400" lang="zh-CN">
              <a:solidFill>
                <a:srgbClr val="656565"/>
              </a:solidFill>
            </a:endParaRPr>
          </a:p>
        </p:txBody>
      </p:sp>
      <p:sp>
        <p:nvSpPr>
          <p:cNvPr id="104951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049506"/>
                                        </p:tgtEl>
                                        <p:attrNameLst>
                                          <p:attrName>style.visibility</p:attrName>
                                        </p:attrNameLst>
                                      </p:cBhvr>
                                      <p:to>
                                        <p:strVal val="visible"/>
                                      </p:to>
                                    </p:set>
                                    <p:animEffect transition="in" filter="wipe(left)">
                                      <p:cBhvr>
                                        <p:cTn dur="500" id="7"/>
                                        <p:tgtEl>
                                          <p:spTgt spid="1049506"/>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 presetSubtype="0">
                                  <p:stCondLst>
                                    <p:cond delay="0"/>
                                  </p:stCondLst>
                                  <p:childTnLst>
                                    <p:set>
                                      <p:cBhvr>
                                        <p:cTn dur="1" fill="hold" id="11">
                                          <p:stCondLst>
                                            <p:cond delay="499"/>
                                          </p:stCondLst>
                                        </p:cTn>
                                        <p:tgtEl>
                                          <p:spTgt spid="1049508"/>
                                        </p:tgtEl>
                                        <p:attrNameLst>
                                          <p:attrName>style.visibility</p:attrName>
                                        </p:attrNameLst>
                                      </p:cBhvr>
                                      <p:to>
                                        <p:strVal val="visible"/>
                                      </p:to>
                                    </p:set>
                                  </p:childTnLst>
                                </p:cTn>
                              </p:par>
                            </p:childTnLst>
                          </p:cTn>
                        </p:par>
                        <p:par>
                          <p:cTn fill="hold" id="12" nodeType="afterGroup">
                            <p:stCondLst>
                              <p:cond delay="500"/>
                            </p:stCondLst>
                            <p:childTnLst>
                              <p:par>
                                <p:cTn fill="hold" id="13" nodeType="afterEffect" presetClass="entr" presetID="1" presetSubtype="0">
                                  <p:stCondLst>
                                    <p:cond delay="0"/>
                                  </p:stCondLst>
                                  <p:childTnLst>
                                    <p:set>
                                      <p:cBhvr>
                                        <p:cTn dur="1" fill="hold" id="15">
                                          <p:stCondLst>
                                            <p:cond delay="499"/>
                                          </p:stCondLst>
                                        </p:cTn>
                                        <p:tgtEl>
                                          <p:spTgt spid="2097239"/>
                                        </p:tgtEl>
                                        <p:attrNameLst>
                                          <p:attrName>style.visibility</p:attrName>
                                        </p:attrNameLst>
                                      </p:cBhvr>
                                      <p:to>
                                        <p:strVal val="visible"/>
                                      </p:to>
                                    </p:set>
                                  </p:childTnLst>
                                  <p:subTnLst>
                                    <p:audio>
                                      <p:cMediaNode mute="0" vol="50000">
                                        <p:cTn display="0" id="14" masterRel="sameClick" presetSubtype="1">
                                          <p:stCondLst>
                                            <p:cond evt="begin" delay="0">
                                              <p:tn val="13"/>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06" grpId="0" uiExpand="0" build="whole"/>
      <p:bldP spid="1049508" grpId="0" uiExpand="0" build="whole"/>
    </p:bldLst>
  </p:timing>
</p:sld>
</file>

<file path=ppt/slides/slide101.xml><?xml version="1.0" encoding="utf-8"?>
<p:sld xmlns:a="http://schemas.openxmlformats.org/drawingml/2006/main" xmlns:r="http://schemas.openxmlformats.org/officeDocument/2006/relationships" xmlns:p="http://schemas.openxmlformats.org/presentationml/2006/main" show="1" showMasterSp="1">
  <p:cSld>
    <p:spTree>
      <p:nvGrpSpPr>
        <p:cNvPr id="253" name=""/>
        <p:cNvGrpSpPr/>
        <p:nvPr/>
      </p:nvGrpSpPr>
      <p:grpSpPr>
        <a:xfrm rot="0">
          <a:off x="0" y="0"/>
          <a:ext cx="0" cy="0"/>
          <a:chOff x="0" y="0"/>
          <a:chExt cx="0" cy="0"/>
        </a:xfrm>
      </p:grpSpPr>
      <p:sp>
        <p:nvSpPr>
          <p:cNvPr id="1049512" name="Text Box 2"/>
          <p:cNvSpPr txBox="1"/>
          <p:nvPr/>
        </p:nvSpPr>
        <p:spPr>
          <a:xfrm rot="0">
            <a:off x="385762" y="1055687"/>
            <a:ext cx="3079750"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根据二进制流程表可作出</a:t>
            </a:r>
            <a:r>
              <a:rPr altLang="zh-CN" sz="2400" lang="en-US">
                <a:latin typeface="Times New Roman" pitchFamily="18" charset="0"/>
              </a:rPr>
              <a:t>Y</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和输出</a:t>
            </a:r>
            <a:r>
              <a:rPr altLang="zh-CN" sz="2400" lang="en-US">
                <a:latin typeface="Times New Roman" pitchFamily="18" charset="0"/>
              </a:rPr>
              <a:t>Z</a:t>
            </a:r>
            <a:r>
              <a:rPr altLang="en-US" sz="2400" lang="zh-CN">
                <a:latin typeface="Times New Roman" pitchFamily="18" charset="0"/>
              </a:rPr>
              <a:t>的卡诺图如下图所示：</a:t>
            </a:r>
          </a:p>
        </p:txBody>
      </p:sp>
      <p:pic>
        <p:nvPicPr>
          <p:cNvPr id="2097240" name="Picture 3" descr="biao6-30"/>
          <p:cNvPicPr>
            <a:picLocks/>
          </p:cNvPicPr>
          <p:nvPr/>
        </p:nvPicPr>
        <p:blipFill>
          <a:blip xmlns:r="http://schemas.openxmlformats.org/officeDocument/2006/relationships" r:embed="rId1">
            <a:lum bright="-100000"/>
          </a:blip>
          <a:srcRect l="0" t="0" r="0" b="0"/>
          <a:stretch>
            <a:fillRect/>
          </a:stretch>
        </p:blipFill>
        <p:spPr>
          <a:xfrm rot="0">
            <a:off x="3563937" y="901700"/>
            <a:ext cx="5105400" cy="2743200"/>
          </a:xfrm>
          <a:prstGeom prst="rect"/>
          <a:noFill/>
          <a:ln>
            <a:noFill/>
          </a:ln>
        </p:spPr>
      </p:pic>
      <p:sp>
        <p:nvSpPr>
          <p:cNvPr id="1049513" name="AutoShape 4"/>
          <p:cNvSpPr/>
          <p:nvPr/>
        </p:nvSpPr>
        <p:spPr>
          <a:xfrm rot="922713">
            <a:off x="1828800" y="2528887"/>
            <a:ext cx="1219200" cy="914400"/>
          </a:xfrm>
          <a:prstGeom prst="curvedRightArrow">
            <a:avLst>
              <a:gd name="adj1" fmla="val 18796"/>
              <a:gd name="adj2" fmla="val 42870"/>
              <a:gd name="adj3" fmla="val 44567"/>
            </a:avLst>
          </a:prstGeom>
          <a:solidFill>
            <a:srgbClr val="00CCFF"/>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pic>
        <p:nvPicPr>
          <p:cNvPr id="2097241" name="Picture 5" descr="tu6-28"/>
          <p:cNvPicPr>
            <a:picLocks/>
          </p:cNvPicPr>
          <p:nvPr/>
        </p:nvPicPr>
        <p:blipFill>
          <a:blip xmlns:r="http://schemas.openxmlformats.org/officeDocument/2006/relationships" r:embed="rId2">
            <a:lum bright="-100000"/>
          </a:blip>
          <a:srcRect l="0" t="0" r="0" b="0"/>
          <a:stretch>
            <a:fillRect/>
          </a:stretch>
        </p:blipFill>
        <p:spPr>
          <a:xfrm rot="0">
            <a:off x="1371600" y="3519487"/>
            <a:ext cx="6096000" cy="2316162"/>
          </a:xfrm>
          <a:prstGeom prst="rect"/>
          <a:noFill/>
          <a:ln>
            <a:noFill/>
          </a:ln>
        </p:spPr>
      </p:pic>
      <p:sp>
        <p:nvSpPr>
          <p:cNvPr id="1049514" name="Text Box 6"/>
          <p:cNvSpPr txBox="1"/>
          <p:nvPr/>
        </p:nvSpPr>
        <p:spPr>
          <a:xfrm rot="0">
            <a:off x="457200" y="5516562"/>
            <a:ext cx="48355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en-US" sz="2400" lang="zh-CN">
                <a:latin typeface="Times New Roman" pitchFamily="18" charset="0"/>
              </a:rPr>
              <a:t>激励函数和输出函数表达式为</a:t>
            </a:r>
            <a:r>
              <a:rPr altLang="zh-CN" sz="2400" lang="en-US">
                <a:latin typeface="Times New Roman" pitchFamily="18" charset="0"/>
              </a:rPr>
              <a:t>:</a:t>
            </a:r>
          </a:p>
        </p:txBody>
      </p:sp>
      <p:graphicFrame>
        <p:nvGraphicFramePr>
          <p:cNvPr id="4194307" name=""/>
          <p:cNvGraphicFramePr>
            <a:graphicFrameLocks/>
          </p:cNvGraphicFramePr>
          <p:nvPr/>
        </p:nvGraphicFramePr>
        <p:xfrm rot="0">
          <a:off x="792162" y="5967412"/>
          <a:ext cx="7340600" cy="485775"/>
        </p:xfrm>
        <a:graphic>
          <a:graphicData uri="http://schemas.openxmlformats.org/presentationml/2006/ole">
            <mc:AlternateContent xmlns:mc="http://schemas.openxmlformats.org/markup-compatibility/2006">
              <mc:Choice xmlns:v="urn:schemas-microsoft-com:vml" Requires="v">
                <p:oleObj name="Equation" r:id="rId3" spid="" imgH="485775" imgW="7340600" showAsIcon="0" progId="Equation.3">
                  <p:embed followColorScheme="full"/>
                  <p:pic>
                    <p:nvPicPr>
                      <p:cNvPr id="2097242" name="Object 7"/>
                      <p:cNvPicPr>
                        <a:picLocks/>
                      </p:cNvPicPr>
                      <p:nvPr/>
                    </p:nvPicPr>
                    <p:blipFill>
                      <a:blip xmlns:r="http://schemas.openxmlformats.org/officeDocument/2006/relationships" r:embed="rId4">
                        <a:lum bright="-100000"/>
                      </a:blip>
                      <a:srcRect l="0" t="0" r="0" b="0"/>
                      <a:stretch>
                        <a:fillRect/>
                      </a:stretch>
                    </p:blipFill>
                    <p:spPr>
                      <a:xfrm rot="0">
                        <a:off x="792162" y="5967412"/>
                        <a:ext cx="7340600" cy="485775"/>
                      </a:xfrm>
                      <a:prstGeom prst="rect"/>
                      <a:noFill/>
                      <a:ln>
                        <a:noFill/>
                      </a:ln>
                    </p:spPr>
                  </p:pic>
                </p:oleObj>
              </mc:Choice>
              <mc:Fallback>
                <p:oleObj name="Equation" r:id="rId3" spid="" imgH="485775" imgW="7340600" showAsIcon="0" progId="Equation.3">
                  <p:embed followColorScheme="full"/>
                  <p:pic>
                    <p:nvPicPr>
                      <p:cNvPr id="2097243" name="Object 7"/>
                      <p:cNvPicPr>
                        <a:picLocks/>
                      </p:cNvPicPr>
                      <p:nvPr/>
                    </p:nvPicPr>
                    <p:blipFill>
                      <a:blip xmlns:r="http://schemas.openxmlformats.org/officeDocument/2006/relationships" r:embed="rId4">
                        <a:lum bright="-100000"/>
                      </a:blip>
                      <a:srcRect l="0" t="0" r="0" b="0"/>
                      <a:stretch>
                        <a:fillRect/>
                      </a:stretch>
                    </p:blipFill>
                    <p:spPr>
                      <a:xfrm rot="0">
                        <a:off x="792162" y="5967412"/>
                        <a:ext cx="7340600" cy="485775"/>
                      </a:xfrm>
                      <a:prstGeom prst="rect"/>
                      <a:noFill/>
                      <a:ln>
                        <a:noFill/>
                      </a:ln>
                    </p:spPr>
                  </p:pic>
                </p:oleObj>
              </mc:Fallback>
            </mc:AlternateContent>
          </a:graphicData>
        </a:graphic>
      </p:graphicFrame>
      <p:sp>
        <p:nvSpPr>
          <p:cNvPr id="104951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51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101</a:t>
            </a:fld>
            <a:endParaRPr altLang="en-US" sz="1400" lang="zh-CN">
              <a:solidFill>
                <a:srgbClr val="656565"/>
              </a:solidFill>
            </a:endParaRPr>
          </a:p>
        </p:txBody>
      </p:sp>
      <p:sp>
        <p:nvSpPr>
          <p:cNvPr id="104951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1" presetSubtype="0">
                                  <p:stCondLst>
                                    <p:cond delay="0"/>
                                  </p:stCondLst>
                                  <p:childTnLst>
                                    <p:set>
                                      <p:cBhvr>
                                        <p:cTn dur="1" fill="hold" id="7">
                                          <p:stCondLst>
                                            <p:cond delay="499"/>
                                          </p:stCondLst>
                                        </p:cTn>
                                        <p:tgtEl>
                                          <p:spTgt spid="2097240"/>
                                        </p:tgtEl>
                                        <p:attrNameLst>
                                          <p:attrName>style.visibility</p:attrName>
                                        </p:attrNameLst>
                                      </p:cBhvr>
                                      <p:to>
                                        <p:strVal val="visible"/>
                                      </p:to>
                                    </p:set>
                                  </p:childTnLst>
                                  <p:subTnLst>
                                    <p:audio>
                                      <p:cMediaNode mute="0" vol="50000">
                                        <p:cTn display="0" id="6" masterRel="sameClick" presetSubtype="1">
                                          <p:stCondLst>
                                            <p:cond evt="begin" delay="0">
                                              <p:tn val="5"/>
                                            </p:cond>
                                          </p:stCondLst>
                                          <p:endCondLst>
                                            <p:cond evt="onStopAudio" delay="0">
                                              <p:tgtEl>
                                                <p:sldTgt/>
                                              </p:tgtEl>
                                            </p:cond>
                                          </p:endCondLst>
                                        </p:cTn>
                                        <p:tgtEl>
                                          <p:sndTgt r:embed="rId5"/>
                                        </p:tgtEl>
                                      </p:cMediaNode>
                                    </p:audio>
                                  </p:subTnLst>
                                </p:cTn>
                              </p:par>
                            </p:childTnLst>
                          </p:cTn>
                        </p:par>
                        <p:par>
                          <p:cTn fill="hold" id="8" nodeType="afterGroup">
                            <p:stCondLst>
                              <p:cond delay="500"/>
                            </p:stCondLst>
                            <p:childTnLst>
                              <p:par>
                                <p:cTn fill="hold" grpId="0" id="9" nodeType="afterEffect" presetClass="entr" presetID="1" presetSubtype="0">
                                  <p:stCondLst>
                                    <p:cond delay="0"/>
                                  </p:stCondLst>
                                  <p:childTnLst>
                                    <p:set>
                                      <p:cBhvr>
                                        <p:cTn dur="1" fill="hold" id="10">
                                          <p:stCondLst>
                                            <p:cond delay="499"/>
                                          </p:stCondLst>
                                        </p:cTn>
                                        <p:tgtEl>
                                          <p:spTgt spid="1049513"/>
                                        </p:tgtEl>
                                        <p:attrNameLst>
                                          <p:attrName>style.visibility</p:attrName>
                                        </p:attrNameLst>
                                      </p:cBhvr>
                                      <p:to>
                                        <p:strVal val="visible"/>
                                      </p:to>
                                    </p:set>
                                  </p:childTnLst>
                                </p:cTn>
                              </p:par>
                            </p:childTnLst>
                          </p:cTn>
                        </p:par>
                        <p:par>
                          <p:cTn fill="hold" id="11" nodeType="afterGroup">
                            <p:stCondLst>
                              <p:cond delay="1000"/>
                            </p:stCondLst>
                            <p:childTnLst>
                              <p:par>
                                <p:cTn fill="hold" id="12" nodeType="afterEffect" presetClass="entr" presetID="1" presetSubtype="0">
                                  <p:stCondLst>
                                    <p:cond delay="0"/>
                                  </p:stCondLst>
                                  <p:childTnLst>
                                    <p:set>
                                      <p:cBhvr>
                                        <p:cTn dur="1" fill="hold" id="14">
                                          <p:stCondLst>
                                            <p:cond delay="499"/>
                                          </p:stCondLst>
                                        </p:cTn>
                                        <p:tgtEl>
                                          <p:spTgt spid="2097241"/>
                                        </p:tgtEl>
                                        <p:attrNameLst>
                                          <p:attrName>style.visibility</p:attrName>
                                        </p:attrNameLst>
                                      </p:cBhvr>
                                      <p:to>
                                        <p:strVal val="visible"/>
                                      </p:to>
                                    </p:set>
                                  </p:childTnLst>
                                  <p:subTnLst>
                                    <p:audio>
                                      <p:cMediaNode mute="0" vol="50000">
                                        <p:cTn display="0" id="13" masterRel="sameClick" presetSubtype="1">
                                          <p:stCondLst>
                                            <p:cond evt="begin" delay="0">
                                              <p:tn val="11"/>
                                            </p:cond>
                                          </p:stCondLst>
                                          <p:endCondLst>
                                            <p:cond evt="onStopAudio" delay="0">
                                              <p:tgtEl>
                                                <p:sldTgt/>
                                              </p:tgtEl>
                                            </p:cond>
                                          </p:endCondLst>
                                        </p:cTn>
                                        <p:tgtEl>
                                          <p:sndTgt r:embed="rId5"/>
                                        </p:tgtEl>
                                      </p:cMediaNode>
                                    </p:audio>
                                  </p:subTnLst>
                                </p:cTn>
                              </p:par>
                            </p:childTnLst>
                          </p:cTn>
                        </p:par>
                        <p:par>
                          <p:cTn fill="hold" id="15" nodeType="afterGroup">
                            <p:stCondLst>
                              <p:cond delay="1500"/>
                            </p:stCondLst>
                            <p:childTnLst>
                              <p:par>
                                <p:cTn fill="hold" grpId="0" id="16" nodeType="afterEffect" presetClass="entr" presetID="1" presetSubtype="0">
                                  <p:stCondLst>
                                    <p:cond delay="0"/>
                                  </p:stCondLst>
                                  <p:childTnLst>
                                    <p:set>
                                      <p:cBhvr>
                                        <p:cTn dur="1" fill="hold" id="17">
                                          <p:stCondLst>
                                            <p:cond delay="499"/>
                                          </p:stCondLst>
                                        </p:cTn>
                                        <p:tgtEl>
                                          <p:spTgt spid="1049514"/>
                                        </p:tgtEl>
                                        <p:attrNameLst>
                                          <p:attrName>style.visibility</p:attrName>
                                        </p:attrNameLst>
                                      </p:cBhvr>
                                      <p:to>
                                        <p:strVal val="visible"/>
                                      </p:to>
                                    </p:set>
                                  </p:childTnLst>
                                </p:cTn>
                              </p:par>
                            </p:childTnLst>
                          </p:cTn>
                        </p:par>
                        <p:par>
                          <p:cTn fill="hold" id="18" nodeType="afterGroup">
                            <p:stCondLst>
                              <p:cond delay="2000"/>
                            </p:stCondLst>
                            <p:childTnLst>
                              <p:par>
                                <p:cTn fill="hold" id="19" nodeType="afterEffect" presetClass="entr" presetID="2" presetSubtype="4">
                                  <p:stCondLst>
                                    <p:cond delay="0"/>
                                  </p:stCondLst>
                                  <p:childTnLst>
                                    <p:set>
                                      <p:cBhvr>
                                        <p:cTn dur="1" fill="hold" id="21">
                                          <p:stCondLst>
                                            <p:cond delay="0"/>
                                          </p:stCondLst>
                                        </p:cTn>
                                        <p:tgtEl>
                                          <p:spTgt spid="4194307"/>
                                        </p:tgtEl>
                                        <p:attrNameLst>
                                          <p:attrName>style.visibility</p:attrName>
                                        </p:attrNameLst>
                                      </p:cBhvr>
                                      <p:to>
                                        <p:strVal val="visible"/>
                                      </p:to>
                                    </p:set>
                                    <p:anim calcmode="lin" valueType="num">
                                      <p:cBhvr additive="base">
                                        <p:cTn dur="500" fill="hold" id="22"/>
                                        <p:tgtEl>
                                          <p:spTgt spid="4194307"/>
                                        </p:tgtEl>
                                        <p:attrNameLst>
                                          <p:attrName>ppt_x</p:attrName>
                                        </p:attrNameLst>
                                      </p:cBhvr>
                                      <p:tavLst>
                                        <p:tav tm="0">
                                          <p:val>
                                            <p:strVal val="#ppt_x"/>
                                          </p:val>
                                        </p:tav>
                                        <p:tav tm="100000">
                                          <p:val>
                                            <p:strVal val="#ppt_x"/>
                                          </p:val>
                                        </p:tav>
                                      </p:tavLst>
                                    </p:anim>
                                    <p:anim calcmode="lin" valueType="num">
                                      <p:cBhvr additive="base">
                                        <p:cTn dur="500" fill="hold" id="23"/>
                                        <p:tgtEl>
                                          <p:spTgt spid="4194307"/>
                                        </p:tgtEl>
                                        <p:attrNameLst>
                                          <p:attrName>ppt_y</p:attrName>
                                        </p:attrNameLst>
                                      </p:cBhvr>
                                      <p:tavLst>
                                        <p:tav tm="0">
                                          <p:val>
                                            <p:strVal val="1+#ppt_h/2"/>
                                          </p:val>
                                        </p:tav>
                                        <p:tav tm="100000">
                                          <p:val>
                                            <p:strVal val="#ppt_y"/>
                                          </p:val>
                                        </p:tav>
                                      </p:tavLst>
                                    </p:anim>
                                  </p:childTnLst>
                                  <p:subTnLst>
                                    <p:audio>
                                      <p:cMediaNode mute="0" vol="50000">
                                        <p:cTn display="0" id="20" masterRel="sameClick" presetSubtype="1">
                                          <p:stCondLst>
                                            <p:cond evt="begin" delay="0">
                                              <p:tn val="17"/>
                                            </p:cond>
                                          </p:stCondLst>
                                          <p:endCondLst>
                                            <p:cond evt="onStopAudio" delay="0">
                                              <p:tgtEl>
                                                <p:sldTgt/>
                                              </p:tgtEl>
                                            </p:cond>
                                          </p:endCondLst>
                                        </p:cTn>
                                        <p:tgtEl>
                                          <p:sndTgt r:embed="rId5"/>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13" grpId="0" uiExpand="0" build="whole" animBg="1"/>
      <p:bldP spid="1049514" grpId="0" uiExpand="0" build="whole"/>
    </p:bldLst>
  </p:timing>
</p:sld>
</file>

<file path=ppt/slides/slide102.xml><?xml version="1.0" encoding="utf-8"?>
<p:sld xmlns:a="http://schemas.openxmlformats.org/drawingml/2006/main" xmlns:r="http://schemas.openxmlformats.org/officeDocument/2006/relationships" xmlns:p="http://schemas.openxmlformats.org/presentationml/2006/main" show="1" showMasterSp="1">
  <p:cSld>
    <p:spTree>
      <p:nvGrpSpPr>
        <p:cNvPr id="254" name=""/>
        <p:cNvGrpSpPr/>
        <p:nvPr/>
      </p:nvGrpSpPr>
      <p:grpSpPr>
        <a:xfrm rot="0">
          <a:off x="0" y="0"/>
          <a:ext cx="0" cy="0"/>
          <a:chOff x="0" y="0"/>
          <a:chExt cx="0" cy="0"/>
        </a:xfrm>
      </p:grpSpPr>
      <p:sp>
        <p:nvSpPr>
          <p:cNvPr id="1049518" name="Text Box 2"/>
          <p:cNvSpPr txBox="1"/>
          <p:nvPr/>
        </p:nvSpPr>
        <p:spPr>
          <a:xfrm rot="0">
            <a:off x="701675" y="1487487"/>
            <a:ext cx="7696200" cy="100488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5</a:t>
            </a:r>
            <a:r>
              <a:rPr altLang="en-US" sz="2400" lang="zh-CN">
                <a:latin typeface="Times New Roman" pitchFamily="18" charset="0"/>
              </a:rPr>
              <a:t>、根据激励函数和输出函数表达式可画出逻辑电路图。</a:t>
            </a:r>
          </a:p>
          <a:p>
            <a:pPr eaLnBrk="1" hangingPunct="1" indent="0" lvl="0" marL="0">
              <a:spcBef>
                <a:spcPct val="50000"/>
              </a:spcBef>
              <a:buFontTx/>
              <a:buNone/>
            </a:pPr>
            <a:r>
              <a:rPr altLang="en-US" sz="2400" lang="zh-CN">
                <a:latin typeface="Times New Roman" pitchFamily="18" charset="0"/>
              </a:rPr>
              <a:t>                              （略）</a:t>
            </a:r>
          </a:p>
        </p:txBody>
      </p:sp>
      <p:sp>
        <p:nvSpPr>
          <p:cNvPr id="104951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52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102</a:t>
            </a:fld>
            <a:endParaRPr altLang="en-US" sz="1400" lang="zh-CN">
              <a:solidFill>
                <a:srgbClr val="656565"/>
              </a:solidFill>
            </a:endParaRPr>
          </a:p>
        </p:txBody>
      </p:sp>
      <p:sp>
        <p:nvSpPr>
          <p:cNvPr id="104952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103.xml><?xml version="1.0" encoding="utf-8"?>
<p:sld xmlns:a="http://schemas.openxmlformats.org/drawingml/2006/main" xmlns:r="http://schemas.openxmlformats.org/officeDocument/2006/relationships" xmlns:p="http://schemas.openxmlformats.org/presentationml/2006/main" showMasterSp="1">
  <p:cSld>
    <p:spTree>
      <p:nvGrpSpPr>
        <p:cNvPr id="255" name=""/>
        <p:cNvGrpSpPr/>
        <p:nvPr/>
      </p:nvGrpSpPr>
      <p:grpSpPr>
        <a:xfrm rot="0">
          <a:off x="0" y="0"/>
          <a:ext cx="0" cy="0"/>
          <a:chOff x="0" y="0"/>
          <a:chExt cx="0" cy="0"/>
        </a:xfrm>
      </p:grpSpPr>
      <p:sp>
        <p:nvSpPr>
          <p:cNvPr id="1049522"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0" charset="0"/>
                <a:ea typeface="宋体" pitchFamily="2" charset="-122"/>
                <a:sym typeface="Arial" pitchFamily="0" charset="0"/>
              </a:defRPr>
            </a:lvl1pPr>
          </a:lstStyle>
          <a:p>
            <a:pPr algn="l" lvl="0"/>
            <a:r>
              <a:rPr altLang="en-US" b="1" sz="3600" lang="zh-CN">
                <a:solidFill>
                  <a:srgbClr val="222268"/>
                </a:solidFill>
                <a:latin typeface="微软雅黑" pitchFamily="34" charset="-122"/>
                <a:ea typeface="微软雅黑" pitchFamily="34" charset="-122"/>
              </a:rPr>
              <a:t>问题解答</a:t>
            </a:r>
          </a:p>
        </p:txBody>
      </p:sp>
      <p:sp>
        <p:nvSpPr>
          <p:cNvPr id="104952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103</a:t>
            </a:fld>
            <a:endParaRPr altLang="en-US" sz="1400" lang="zh-CN">
              <a:solidFill>
                <a:srgbClr val="656565"/>
              </a:solidFill>
            </a:endParaRPr>
          </a:p>
        </p:txBody>
      </p:sp>
      <p:sp>
        <p:nvSpPr>
          <p:cNvPr id="104952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244" name="Picture 3" descr="j0384040[1]"/>
          <p:cNvPicPr>
            <a:picLocks/>
          </p:cNvPicPr>
          <p:nvPr/>
        </p:nvPicPr>
        <p:blipFill>
          <a:blip xmlns:r="http://schemas.openxmlformats.org/officeDocument/2006/relationships" r:embed="rId1"/>
          <a:srcRect l="0" t="0" r="0" b="0"/>
          <a:stretch>
            <a:fillRect/>
          </a:stretch>
        </p:blipFill>
        <p:spPr>
          <a:xfrm rot="0">
            <a:off x="3563937" y="2492375"/>
            <a:ext cx="1560512" cy="1812925"/>
          </a:xfrm>
          <a:prstGeom prst="rect"/>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1">
  <p:cSld>
    <p:spTree>
      <p:nvGrpSpPr>
        <p:cNvPr id="256" name=""/>
        <p:cNvGrpSpPr/>
        <p:nvPr/>
      </p:nvGrpSpPr>
      <p:grpSpPr>
        <a:xfrm rot="0">
          <a:off x="0" y="0"/>
          <a:ext cx="0" cy="0"/>
          <a:chOff x="0" y="0"/>
          <a:chExt cx="0" cy="0"/>
        </a:xfrm>
      </p:grpSpPr>
      <p:sp>
        <p:nvSpPr>
          <p:cNvPr id="1049525" name="WordArt 3"/>
          <p:cNvSpPr/>
          <p:nvPr/>
        </p:nvSpPr>
        <p:spPr>
          <a:xfrm rot="0">
            <a:off x="773112" y="2581275"/>
            <a:ext cx="3581400" cy="685800"/>
          </a:xfrm>
          <a:prstGeom prst="rect"/>
        </p:spPr>
        <p:txBody>
          <a:bodyPr anchor="t" bIns="45720" fromWordArt="1" lIns="91440" rIns="91440" tIns="45720" vert="horz" wrap="none">
            <a:prstTxWarp prst="textPlain">
              <a:avLst>
                <a:gd fmla="val 50000" name="adj"/>
              </a:avLst>
            </a:prstTxWarp>
          </a:bodyPr>
          <a:p>
            <a:pPr algn="ctr"/>
            <a:r>
              <a:rPr b="0" sz="7200" i="0" kern="10" normalizeH="0" spc="0">
                <a:ln w="12700" cap="flat" cmpd="sng">
                  <a:solidFill>
                    <a:srgbClr val="EAEAEA">
                      <a:alpha val="100000"/>
                    </a:srgbClr>
                  </a:solidFill>
                  <a:prstDash val="solid"/>
                  <a:round/>
                </a:ln>
                <a:gradFill rotWithShape="0">
                  <a:gsLst>
                    <a:gs pos="0">
                      <a:srgbClr val="A603AB">
                        <a:alpha val="100000"/>
                      </a:srgbClr>
                    </a:gs>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gradFill>
                <a:effectLst>
                  <a:outerShdw algn="bl" dir="2699999" dist="35921" kx="2115830" sx="100000" sy="50000">
                    <a:srgbClr val="C0C0C0">
                      <a:alpha val="79999"/>
                    </a:srgbClr>
                  </a:outerShdw>
                </a:effectLst>
                <a:latin typeface="华文行楷"/>
                <a:ea typeface="华文行楷"/>
              </a:rPr>
              <a:t>Thank You!</a:t>
            </a:r>
          </a:p>
        </p:txBody>
      </p:sp>
      <p:pic>
        <p:nvPicPr>
          <p:cNvPr id="2097245" name="Picture 4" descr="jugong"/>
          <p:cNvPicPr>
            <a:picLocks/>
          </p:cNvPicPr>
          <p:nvPr/>
        </p:nvPicPr>
        <p:blipFill>
          <a:blip xmlns:r="http://schemas.openxmlformats.org/officeDocument/2006/relationships" r:embed="rId1"/>
          <a:srcRect l="0" t="0" r="0" b="0"/>
          <a:stretch>
            <a:fillRect/>
          </a:stretch>
        </p:blipFill>
        <p:spPr>
          <a:xfrm rot="0">
            <a:off x="1908175" y="3933825"/>
            <a:ext cx="920750" cy="125412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47" presetSubtype="0">
                                  <p:stCondLst>
                                    <p:cond delay="0"/>
                                  </p:stCondLst>
                                  <p:childTnLst>
                                    <p:set>
                                      <p:cBhvr>
                                        <p:cTn dur="1" fill="hold" id="6">
                                          <p:stCondLst>
                                            <p:cond delay="0"/>
                                          </p:stCondLst>
                                        </p:cTn>
                                        <p:tgtEl>
                                          <p:spTgt spid="1049525"/>
                                        </p:tgtEl>
                                        <p:attrNameLst>
                                          <p:attrName>style.visibility</p:attrName>
                                        </p:attrNameLst>
                                      </p:cBhvr>
                                      <p:to>
                                        <p:strVal val="visible"/>
                                      </p:to>
                                    </p:set>
                                    <p:animEffect transition="in" filter="fade">
                                      <p:cBhvr>
                                        <p:cTn dur="1000" id="7"/>
                                        <p:tgtEl>
                                          <p:spTgt spid="1049525"/>
                                        </p:tgtEl>
                                      </p:cBhvr>
                                    </p:animEffect>
                                    <p:anim calcmode="lin" valueType="num">
                                      <p:cBhvr>
                                        <p:cTn dur="1000" fill="hold" id="8"/>
                                        <p:tgtEl>
                                          <p:spTgt spid="1049525"/>
                                        </p:tgtEl>
                                        <p:attrNameLst>
                                          <p:attrName>ppt_x</p:attrName>
                                        </p:attrNameLst>
                                      </p:cBhvr>
                                      <p:tavLst>
                                        <p:tav tm="0">
                                          <p:val>
                                            <p:strVal val="#ppt_x"/>
                                          </p:val>
                                        </p:tav>
                                        <p:tav tm="100000">
                                          <p:val>
                                            <p:strVal val="#ppt_x"/>
                                          </p:val>
                                        </p:tav>
                                      </p:tavLst>
                                    </p:anim>
                                    <p:anim calcmode="lin" valueType="num">
                                      <p:cBhvr>
                                        <p:cTn dur="1000" fill="hold" id="9"/>
                                        <p:tgtEl>
                                          <p:spTgt spid="10495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1" showMasterSp="1">
  <p:cSld>
    <p:spTree>
      <p:nvGrpSpPr>
        <p:cNvPr id="133" name=""/>
        <p:cNvGrpSpPr/>
        <p:nvPr/>
      </p:nvGrpSpPr>
      <p:grpSpPr>
        <a:xfrm rot="0">
          <a:off x="0" y="0"/>
          <a:ext cx="0" cy="0"/>
          <a:chOff x="0" y="0"/>
          <a:chExt cx="0" cy="0"/>
        </a:xfrm>
      </p:grpSpPr>
      <p:sp>
        <p:nvSpPr>
          <p:cNvPr id="1048664" name="Text Box 2"/>
          <p:cNvSpPr txBox="1"/>
          <p:nvPr/>
        </p:nvSpPr>
        <p:spPr>
          <a:xfrm rot="0">
            <a:off x="760412" y="2782887"/>
            <a:ext cx="53244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⑴   写出输出函数和激励函数表达式　　　</a:t>
            </a:r>
          </a:p>
        </p:txBody>
      </p:sp>
      <p:sp>
        <p:nvSpPr>
          <p:cNvPr id="1048665" name="Text Box 3"/>
          <p:cNvSpPr txBox="1"/>
          <p:nvPr/>
        </p:nvSpPr>
        <p:spPr>
          <a:xfrm rot="0">
            <a:off x="755650" y="1198562"/>
            <a:ext cx="7632700"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b="1" sz="2400" lang="zh-CN">
                <a:solidFill>
                  <a:srgbClr val="CC3300"/>
                </a:solidFill>
                <a:latin typeface="Times New Roman" pitchFamily="18" charset="0"/>
              </a:rPr>
              <a:t>解</a:t>
            </a:r>
            <a:r>
              <a:rPr altLang="zh-CN" b="1" sz="2400" lang="en-US">
                <a:solidFill>
                  <a:srgbClr val="CC3300"/>
                </a:solidFill>
                <a:latin typeface="Times New Roman" pitchFamily="18" charset="0"/>
              </a:rPr>
              <a:t>: </a:t>
            </a:r>
            <a:r>
              <a:rPr altLang="en-US" sz="2400" lang="zh-CN">
                <a:latin typeface="Times New Roman" pitchFamily="18" charset="0"/>
              </a:rPr>
              <a:t>该电路由两个</a:t>
            </a:r>
            <a:r>
              <a:rPr altLang="zh-CN" sz="2400" lang="en-US">
                <a:latin typeface="Times New Roman" pitchFamily="18" charset="0"/>
              </a:rPr>
              <a:t>J-K</a:t>
            </a:r>
            <a:r>
              <a:rPr altLang="en-US" sz="2400" lang="zh-CN">
                <a:latin typeface="Times New Roman" pitchFamily="18" charset="0"/>
              </a:rPr>
              <a:t>触发器和一个与门组成，有一个输入端</a:t>
            </a:r>
            <a:r>
              <a:rPr altLang="zh-CN" sz="2400" lang="en-US">
                <a:latin typeface="Times New Roman" pitchFamily="18" charset="0"/>
              </a:rPr>
              <a:t>x</a:t>
            </a:r>
            <a:r>
              <a:rPr altLang="en-US" sz="2400" lang="zh-CN">
                <a:latin typeface="Times New Roman" pitchFamily="18" charset="0"/>
              </a:rPr>
              <a:t>和一个输出端</a:t>
            </a:r>
            <a:r>
              <a:rPr altLang="zh-CN" sz="2400" lang="en-US">
                <a:latin typeface="Times New Roman" pitchFamily="18" charset="0"/>
              </a:rPr>
              <a:t>Z</a:t>
            </a:r>
            <a:r>
              <a:rPr altLang="en-US" sz="2400" lang="zh-CN">
                <a:latin typeface="Times New Roman" pitchFamily="18" charset="0"/>
              </a:rPr>
              <a:t>，输出是输入和状态的函数，属于</a:t>
            </a:r>
            <a:r>
              <a:rPr altLang="zh-CN" sz="2400" lang="en-US">
                <a:latin typeface="Times New Roman" pitchFamily="18" charset="0"/>
              </a:rPr>
              <a:t>Mealy</a:t>
            </a:r>
            <a:r>
              <a:rPr altLang="en-US" sz="2400" lang="zh-CN">
                <a:latin typeface="Times New Roman" pitchFamily="18" charset="0"/>
              </a:rPr>
              <a:t>型脉冲异步时序电路。</a:t>
            </a:r>
          </a:p>
        </p:txBody>
      </p:sp>
      <p:grpSp>
        <p:nvGrpSpPr>
          <p:cNvPr id="134" name=""/>
          <p:cNvGrpSpPr/>
          <p:nvPr/>
        </p:nvGrpSpPr>
        <p:grpSpPr>
          <a:xfrm rot="0">
            <a:off x="4932362" y="2638425"/>
            <a:ext cx="3551237" cy="3743325"/>
            <a:chOff x="240" y="432"/>
            <a:chExt cx="2237" cy="2358"/>
          </a:xfrm>
        </p:grpSpPr>
        <p:pic>
          <p:nvPicPr>
            <p:cNvPr id="2097156" name="Picture 5" descr="6-02"/>
            <p:cNvPicPr>
              <a:picLocks/>
            </p:cNvPicPr>
            <p:nvPr/>
          </p:nvPicPr>
          <p:blipFill>
            <a:blip xmlns:r="http://schemas.openxmlformats.org/officeDocument/2006/relationships" r:embed="rId1">
              <a:lum bright="-100000"/>
            </a:blip>
            <a:srcRect l="0" t="0" r="0" b="0"/>
            <a:stretch>
              <a:fillRect/>
            </a:stretch>
          </p:blipFill>
          <p:spPr>
            <a:xfrm rot="0">
              <a:off x="240" y="432"/>
              <a:ext cx="2237" cy="2358"/>
            </a:xfrm>
            <a:prstGeom prst="rect"/>
            <a:noFill/>
            <a:ln>
              <a:noFill/>
            </a:ln>
          </p:spPr>
        </p:pic>
        <p:sp>
          <p:nvSpPr>
            <p:cNvPr id="1048666" name="Text Box 6"/>
            <p:cNvSpPr txBox="1"/>
            <p:nvPr/>
          </p:nvSpPr>
          <p:spPr>
            <a:xfrm rot="0">
              <a:off x="1824" y="864"/>
              <a:ext cx="26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400" lang="en-US">
                  <a:latin typeface="Times New Roman" pitchFamily="18" charset="0"/>
                </a:rPr>
                <a:t>&amp;</a:t>
              </a:r>
            </a:p>
          </p:txBody>
        </p:sp>
      </p:grpSp>
      <p:sp>
        <p:nvSpPr>
          <p:cNvPr id="1048667" name="Text Box 7"/>
          <p:cNvSpPr txBox="1"/>
          <p:nvPr/>
        </p:nvSpPr>
        <p:spPr>
          <a:xfrm rot="0">
            <a:off x="1330325" y="3359150"/>
            <a:ext cx="3025775"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zh-CN" sz="2400" lang="en-US">
                <a:latin typeface="Times New Roman" pitchFamily="18" charset="0"/>
              </a:rPr>
              <a:t>Z = xy</a:t>
            </a:r>
            <a:r>
              <a:rPr altLang="zh-CN" baseline="-25000" sz="2400" lang="en-US">
                <a:latin typeface="Times New Roman" pitchFamily="18" charset="0"/>
              </a:rPr>
              <a:t>2</a:t>
            </a:r>
            <a:r>
              <a:rPr altLang="zh-CN" sz="2400" lang="en-US">
                <a:latin typeface="Times New Roman" pitchFamily="18" charset="0"/>
              </a:rPr>
              <a:t>y</a:t>
            </a:r>
            <a:r>
              <a:rPr altLang="zh-CN" baseline="-25000" sz="2400" lang="en-US">
                <a:latin typeface="Times New Roman" pitchFamily="18" charset="0"/>
              </a:rPr>
              <a:t>1</a:t>
            </a:r>
          </a:p>
          <a:p>
            <a:pPr eaLnBrk="1" hangingPunct="1" indent="0" lvl="0" marL="0">
              <a:lnSpc>
                <a:spcPct val="120000"/>
              </a:lnSpc>
              <a:spcBef>
                <a:spcPct val="0"/>
              </a:spcBef>
              <a:buFontTx/>
              <a:buNone/>
            </a:pPr>
            <a:r>
              <a:rPr altLang="zh-CN" sz="2400" lang="en-US">
                <a:latin typeface="Times New Roman" pitchFamily="18" charset="0"/>
              </a:rPr>
              <a:t>J</a:t>
            </a:r>
            <a:r>
              <a:rPr altLang="zh-CN" baseline="-25000" sz="2400" lang="en-US">
                <a:latin typeface="Times New Roman" pitchFamily="18" charset="0"/>
              </a:rPr>
              <a:t>2 </a:t>
            </a:r>
            <a:r>
              <a:rPr altLang="zh-CN" sz="2400" lang="en-US">
                <a:latin typeface="Times New Roman" pitchFamily="18" charset="0"/>
              </a:rPr>
              <a:t>= K</a:t>
            </a:r>
            <a:r>
              <a:rPr altLang="zh-CN" baseline="-25000" sz="2400" lang="en-US">
                <a:latin typeface="Times New Roman" pitchFamily="18" charset="0"/>
              </a:rPr>
              <a:t>2 </a:t>
            </a:r>
            <a:r>
              <a:rPr altLang="en-US" sz="2400" lang="zh-CN">
                <a:latin typeface="Times New Roman" pitchFamily="18" charset="0"/>
              </a:rPr>
              <a:t>=1； </a:t>
            </a:r>
            <a:r>
              <a:rPr altLang="zh-CN" sz="2400" lang="en-US">
                <a:latin typeface="Times New Roman" pitchFamily="18" charset="0"/>
              </a:rPr>
              <a:t>C</a:t>
            </a:r>
            <a:r>
              <a:rPr altLang="zh-CN" baseline="-25000" sz="2400" lang="en-US">
                <a:latin typeface="Times New Roman" pitchFamily="18" charset="0"/>
              </a:rPr>
              <a:t>2 </a:t>
            </a:r>
            <a:r>
              <a:rPr altLang="zh-CN" sz="2400" lang="en-US">
                <a:latin typeface="Times New Roman" pitchFamily="18" charset="0"/>
              </a:rPr>
              <a:t>= y</a:t>
            </a:r>
            <a:r>
              <a:rPr altLang="zh-CN" baseline="-25000" sz="2400" lang="en-US">
                <a:latin typeface="Times New Roman" pitchFamily="18" charset="0"/>
              </a:rPr>
              <a:t>1</a:t>
            </a:r>
          </a:p>
          <a:p>
            <a:pPr eaLnBrk="1" hangingPunct="1" indent="0" lvl="0" marL="0">
              <a:lnSpc>
                <a:spcPct val="120000"/>
              </a:lnSpc>
              <a:spcBef>
                <a:spcPct val="0"/>
              </a:spcBef>
              <a:buFontTx/>
              <a:buNone/>
            </a:pPr>
            <a:r>
              <a:rPr altLang="zh-CN" sz="2400" lang="en-US">
                <a:latin typeface="Times New Roman" pitchFamily="18" charset="0"/>
              </a:rPr>
              <a:t>J</a:t>
            </a:r>
            <a:r>
              <a:rPr altLang="zh-CN" baseline="-25000" sz="2400" lang="en-US">
                <a:latin typeface="Times New Roman" pitchFamily="18" charset="0"/>
              </a:rPr>
              <a:t>1 </a:t>
            </a:r>
            <a:r>
              <a:rPr altLang="zh-CN" sz="2400" lang="en-US">
                <a:latin typeface="Times New Roman" pitchFamily="18" charset="0"/>
              </a:rPr>
              <a:t>= K</a:t>
            </a:r>
            <a:r>
              <a:rPr altLang="zh-CN" baseline="-25000" sz="2400" lang="en-US">
                <a:latin typeface="Times New Roman" pitchFamily="18" charset="0"/>
              </a:rPr>
              <a:t>1 </a:t>
            </a:r>
            <a:r>
              <a:rPr altLang="en-US" sz="2400" lang="zh-CN">
                <a:latin typeface="Times New Roman" pitchFamily="18" charset="0"/>
              </a:rPr>
              <a:t>=1； </a:t>
            </a:r>
            <a:r>
              <a:rPr altLang="zh-CN" sz="2400" lang="en-US">
                <a:latin typeface="Times New Roman" pitchFamily="18" charset="0"/>
              </a:rPr>
              <a:t>C</a:t>
            </a:r>
            <a:r>
              <a:rPr altLang="zh-CN" baseline="-25000" sz="2400" lang="en-US">
                <a:latin typeface="Times New Roman" pitchFamily="18" charset="0"/>
              </a:rPr>
              <a:t>1 </a:t>
            </a:r>
            <a:r>
              <a:rPr altLang="zh-CN" sz="2400" lang="en-US">
                <a:latin typeface="Times New Roman" pitchFamily="18" charset="0"/>
              </a:rPr>
              <a:t>= x</a:t>
            </a:r>
          </a:p>
        </p:txBody>
      </p:sp>
      <p:sp>
        <p:nvSpPr>
          <p:cNvPr id="104866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66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11</a:t>
            </a:fld>
            <a:endParaRPr altLang="en-US" sz="1400" lang="zh-CN">
              <a:solidFill>
                <a:srgbClr val="656565"/>
              </a:solidFill>
            </a:endParaRPr>
          </a:p>
        </p:txBody>
      </p:sp>
      <p:sp>
        <p:nvSpPr>
          <p:cNvPr id="104867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7">
                                          <p:stCondLst>
                                            <p:cond delay="0"/>
                                          </p:stCondLst>
                                        </p:cTn>
                                        <p:tgtEl>
                                          <p:spTgt spid="134"/>
                                        </p:tgtEl>
                                        <p:attrNameLst>
                                          <p:attrName>style.visibility</p:attrName>
                                        </p:attrNameLst>
                                      </p:cBhvr>
                                      <p:to>
                                        <p:strVal val="visible"/>
                                      </p:to>
                                    </p:set>
                                    <p:anim calcmode="lin" valueType="num">
                                      <p:cBhvr additive="base">
                                        <p:cTn dur="500" fill="hold" id="8"/>
                                        <p:tgtEl>
                                          <p:spTgt spid="134"/>
                                        </p:tgtEl>
                                        <p:attrNameLst>
                                          <p:attrName>ppt_x</p:attrName>
                                        </p:attrNameLst>
                                      </p:cBhvr>
                                      <p:tavLst>
                                        <p:tav tm="0">
                                          <p:val>
                                            <p:strVal val="#ppt_x"/>
                                          </p:val>
                                        </p:tav>
                                        <p:tav tm="100000">
                                          <p:val>
                                            <p:strVal val="#ppt_x"/>
                                          </p:val>
                                        </p:tav>
                                      </p:tavLst>
                                    </p:anim>
                                    <p:anim calcmode="lin" valueType="num">
                                      <p:cBhvr additive="base">
                                        <p:cTn dur="500" fill="hold" id="9"/>
                                        <p:tgtEl>
                                          <p:spTgt spid="134"/>
                                        </p:tgtEl>
                                        <p:attrNameLst>
                                          <p:attrName>ppt_y</p:attrName>
                                        </p:attrNameLst>
                                      </p:cBhvr>
                                      <p:tavLst>
                                        <p:tav tm="0">
                                          <p:val>
                                            <p:strVal val="1+#ppt_h/2"/>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par>
                    <p:cTn fill="hold" id="10" nodeType="clickPar">
                      <p:stCondLst>
                        <p:cond delay="indefinite"/>
                      </p:stCondLst>
                      <p:childTnLst>
                        <p:par>
                          <p:cTn fill="hold" id="11" nodeType="withGroup">
                            <p:stCondLst>
                              <p:cond delay="0"/>
                            </p:stCondLst>
                            <p:childTnLst>
                              <p:par>
                                <p:cTn fill="hold" grpId="0" id="12" nodeType="clickEffect" presetClass="entr" presetID="2" presetSubtype="8">
                                  <p:stCondLst>
                                    <p:cond delay="0"/>
                                  </p:stCondLst>
                                  <p:childTnLst>
                                    <p:set>
                                      <p:cBhvr>
                                        <p:cTn dur="1" fill="hold" id="13">
                                          <p:stCondLst>
                                            <p:cond delay="0"/>
                                          </p:stCondLst>
                                        </p:cTn>
                                        <p:tgtEl>
                                          <p:spTgt spid="1048664"/>
                                        </p:tgtEl>
                                        <p:attrNameLst>
                                          <p:attrName>style.visibility</p:attrName>
                                        </p:attrNameLst>
                                      </p:cBhvr>
                                      <p:to>
                                        <p:strVal val="visible"/>
                                      </p:to>
                                    </p:set>
                                    <p:anim calcmode="lin" valueType="num">
                                      <p:cBhvr additive="base">
                                        <p:cTn dur="500" fill="hold" id="14"/>
                                        <p:tgtEl>
                                          <p:spTgt spid="1048664"/>
                                        </p:tgtEl>
                                        <p:attrNameLst>
                                          <p:attrName>ppt_x</p:attrName>
                                        </p:attrNameLst>
                                      </p:cBhvr>
                                      <p:tavLst>
                                        <p:tav tm="0">
                                          <p:val>
                                            <p:strVal val="0-#ppt_w/2"/>
                                          </p:val>
                                        </p:tav>
                                        <p:tav tm="100000">
                                          <p:val>
                                            <p:strVal val="#ppt_x"/>
                                          </p:val>
                                        </p:tav>
                                      </p:tavLst>
                                    </p:anim>
                                    <p:anim calcmode="lin" valueType="num">
                                      <p:cBhvr additive="base">
                                        <p:cTn dur="500" fill="hold" id="15"/>
                                        <p:tgtEl>
                                          <p:spTgt spid="1048664"/>
                                        </p:tgtEl>
                                        <p:attrNameLst>
                                          <p:attrName>ppt_y</p:attrName>
                                        </p:attrNameLst>
                                      </p:cBhvr>
                                      <p:tavLst>
                                        <p:tav tm="0">
                                          <p:val>
                                            <p:strVal val="#ppt_y"/>
                                          </p:val>
                                        </p:tav>
                                        <p:tav tm="100000">
                                          <p:val>
                                            <p:strVal val="#ppt_y"/>
                                          </p:val>
                                        </p:tav>
                                      </p:tavLst>
                                    </p:anim>
                                  </p:childTnLst>
                                </p:cTn>
                              </p:par>
                            </p:childTnLst>
                          </p:cTn>
                        </p:par>
                      </p:childTnLst>
                    </p:cTn>
                  </p:par>
                  <p:par>
                    <p:cTn fill="hold" id="16" nodeType="clickPar">
                      <p:stCondLst>
                        <p:cond delay="indefinite"/>
                      </p:stCondLst>
                      <p:childTnLst>
                        <p:par>
                          <p:cTn fill="hold" id="17" nodeType="withGroup">
                            <p:stCondLst>
                              <p:cond delay="0"/>
                            </p:stCondLst>
                            <p:childTnLst>
                              <p:par>
                                <p:cTn fill="hold" grpId="0" id="18" nodeType="clickEffect" presetClass="entr" presetID="2" presetSubtype="4">
                                  <p:stCondLst>
                                    <p:cond delay="0"/>
                                  </p:stCondLst>
                                  <p:childTnLst>
                                    <p:set>
                                      <p:cBhvr>
                                        <p:cTn dur="1" fill="hold" id="19">
                                          <p:stCondLst>
                                            <p:cond delay="0"/>
                                          </p:stCondLst>
                                        </p:cTn>
                                        <p:tgtEl>
                                          <p:spTgt spid="1048667"/>
                                        </p:tgtEl>
                                        <p:attrNameLst>
                                          <p:attrName>style.visibility</p:attrName>
                                        </p:attrNameLst>
                                      </p:cBhvr>
                                      <p:to>
                                        <p:strVal val="visible"/>
                                      </p:to>
                                    </p:set>
                                    <p:anim calcmode="lin" valueType="num">
                                      <p:cBhvr additive="base">
                                        <p:cTn dur="500" fill="hold" id="20"/>
                                        <p:tgtEl>
                                          <p:spTgt spid="1048667"/>
                                        </p:tgtEl>
                                        <p:attrNameLst>
                                          <p:attrName>ppt_x</p:attrName>
                                        </p:attrNameLst>
                                      </p:cBhvr>
                                      <p:tavLst>
                                        <p:tav tm="0">
                                          <p:val>
                                            <p:strVal val="#ppt_x"/>
                                          </p:val>
                                        </p:tav>
                                        <p:tav tm="100000">
                                          <p:val>
                                            <p:strVal val="#ppt_x"/>
                                          </p:val>
                                        </p:tav>
                                      </p:tavLst>
                                    </p:anim>
                                    <p:anim calcmode="lin" valueType="num">
                                      <p:cBhvr additive="base">
                                        <p:cTn dur="500" fill="hold" id="21"/>
                                        <p:tgtEl>
                                          <p:spTgt spid="10486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4" grpId="0" uiExpand="0" build="whole"/>
      <p:bldP spid="1048667" grpId="0" uiExpand="0" build="whole"/>
    </p:bldLst>
  </p:timing>
</p:sld>
</file>

<file path=ppt/slides/slide12.xml><?xml version="1.0" encoding="utf-8"?>
<p:sld xmlns:a="http://schemas.openxmlformats.org/drawingml/2006/main" xmlns:r="http://schemas.openxmlformats.org/officeDocument/2006/relationships" xmlns:p="http://schemas.openxmlformats.org/presentationml/2006/main" show="1" showMasterSp="1">
  <p:cSld>
    <p:spTree>
      <p:nvGrpSpPr>
        <p:cNvPr id="135" name=""/>
        <p:cNvGrpSpPr/>
        <p:nvPr/>
      </p:nvGrpSpPr>
      <p:grpSpPr>
        <a:xfrm rot="0">
          <a:off x="0" y="0"/>
          <a:ext cx="0" cy="0"/>
          <a:chOff x="0" y="0"/>
          <a:chExt cx="0" cy="0"/>
        </a:xfrm>
      </p:grpSpPr>
      <p:sp>
        <p:nvSpPr>
          <p:cNvPr id="1048671" name="Text Box 2"/>
          <p:cNvSpPr txBox="1"/>
          <p:nvPr/>
        </p:nvSpPr>
        <p:spPr>
          <a:xfrm rot="0">
            <a:off x="468312" y="1001712"/>
            <a:ext cx="8281987" cy="222504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⑵  列出电路次态真值表</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J-K</a:t>
            </a:r>
            <a:r>
              <a:rPr altLang="en-US" sz="2400" lang="zh-CN">
                <a:latin typeface="Times New Roman" pitchFamily="18" charset="0"/>
              </a:rPr>
              <a:t>触发器的状态转移发生在时钟端脉冲负跳变的瞬间。如触发器时钟端 </a:t>
            </a:r>
            <a:r>
              <a:rPr altLang="zh-CN" sz="2400" lang="en-US">
                <a:latin typeface="Times New Roman" pitchFamily="18" charset="0"/>
              </a:rPr>
              <a:t>C</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C</a:t>
            </a:r>
            <a:r>
              <a:rPr altLang="zh-CN" baseline="-25000" sz="2400" lang="en-US">
                <a:latin typeface="Times New Roman" pitchFamily="18" charset="0"/>
              </a:rPr>
              <a:t>2</a:t>
            </a:r>
            <a:r>
              <a:rPr altLang="en-US" sz="2400" lang="zh-CN">
                <a:latin typeface="Times New Roman" pitchFamily="18" charset="0"/>
              </a:rPr>
              <a:t>有负跳变，在其次态真值表中用“↓”表示时钟下降沿。仅当时钟端有“↓” 出现时，相应触发器状态才能发生变化，否则状态不变。</a:t>
            </a:r>
          </a:p>
        </p:txBody>
      </p:sp>
      <p:grpSp>
        <p:nvGrpSpPr>
          <p:cNvPr id="136" name=""/>
          <p:cNvGrpSpPr/>
          <p:nvPr/>
        </p:nvGrpSpPr>
        <p:grpSpPr>
          <a:xfrm rot="0">
            <a:off x="6372225" y="3141662"/>
            <a:ext cx="2336800" cy="2901950"/>
            <a:chOff x="4014" y="1979"/>
            <a:chExt cx="1472" cy="1828"/>
          </a:xfrm>
        </p:grpSpPr>
        <p:sp>
          <p:nvSpPr>
            <p:cNvPr id="1048672" name="Line 4"/>
            <p:cNvSpPr/>
            <p:nvPr/>
          </p:nvSpPr>
          <p:spPr>
            <a:xfrm rot="0">
              <a:off x="4014" y="2290"/>
              <a:ext cx="1472" cy="0"/>
            </a:xfrm>
            <a:prstGeom prst="line"/>
            <a:noFill/>
            <a:ln w="19050" cap="flat" cmpd="sng">
              <a:solidFill>
                <a:schemeClr val="dk1">
                  <a:alpha val="100000"/>
                </a:schemeClr>
              </a:solidFill>
              <a:prstDash val="solid"/>
              <a:round/>
            </a:ln>
          </p:spPr>
        </p:sp>
        <p:sp>
          <p:nvSpPr>
            <p:cNvPr id="1048673" name="Line 5"/>
            <p:cNvSpPr/>
            <p:nvPr/>
          </p:nvSpPr>
          <p:spPr>
            <a:xfrm rot="0">
              <a:off x="4691" y="2044"/>
              <a:ext cx="0" cy="1763"/>
            </a:xfrm>
            <a:prstGeom prst="line"/>
            <a:noFill/>
            <a:ln w="19050" cap="flat" cmpd="sng">
              <a:solidFill>
                <a:schemeClr val="dk1">
                  <a:alpha val="100000"/>
                </a:schemeClr>
              </a:solidFill>
              <a:prstDash val="solid"/>
              <a:round/>
            </a:ln>
          </p:spPr>
        </p:sp>
        <p:sp>
          <p:nvSpPr>
            <p:cNvPr id="1048674" name="Text Box 6"/>
            <p:cNvSpPr txBox="1"/>
            <p:nvPr/>
          </p:nvSpPr>
          <p:spPr>
            <a:xfrm rot="0">
              <a:off x="4132" y="1979"/>
              <a:ext cx="530"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J  K</a:t>
              </a:r>
            </a:p>
          </p:txBody>
        </p:sp>
        <p:sp>
          <p:nvSpPr>
            <p:cNvPr id="1048675" name="Text Box 7"/>
            <p:cNvSpPr txBox="1"/>
            <p:nvPr/>
          </p:nvSpPr>
          <p:spPr>
            <a:xfrm rot="0">
              <a:off x="4721" y="1979"/>
              <a:ext cx="7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50000"/>
                </a:spcBef>
                <a:buFontTx/>
                <a:buNone/>
              </a:pPr>
              <a:r>
                <a:rPr altLang="zh-CN" sz="2400" lang="en-US">
                  <a:latin typeface="Times New Roman" pitchFamily="18" charset="0"/>
                </a:rPr>
                <a:t>Q</a:t>
              </a:r>
              <a:r>
                <a:rPr altLang="zh-CN" baseline="30000" sz="2400" lang="en-US">
                  <a:latin typeface="Times New Roman" pitchFamily="18" charset="0"/>
                </a:rPr>
                <a:t>(n+1)</a:t>
              </a:r>
            </a:p>
          </p:txBody>
        </p:sp>
        <p:sp>
          <p:nvSpPr>
            <p:cNvPr id="1048676" name="Text Box 8"/>
            <p:cNvSpPr txBox="1"/>
            <p:nvPr/>
          </p:nvSpPr>
          <p:spPr>
            <a:xfrm rot="0">
              <a:off x="4132" y="2342"/>
              <a:ext cx="530" cy="13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0  0</a:t>
              </a:r>
            </a:p>
            <a:p>
              <a:pPr eaLnBrk="1" hangingPunct="1" indent="0" lvl="0" marL="0">
                <a:spcBef>
                  <a:spcPct val="50000"/>
                </a:spcBef>
                <a:buFontTx/>
                <a:buNone/>
              </a:pPr>
              <a:r>
                <a:rPr altLang="zh-CN" sz="2400" lang="en-US">
                  <a:latin typeface="Times New Roman" pitchFamily="18" charset="0"/>
                </a:rPr>
                <a:t>0  1</a:t>
              </a:r>
            </a:p>
            <a:p>
              <a:pPr eaLnBrk="1" hangingPunct="1" indent="0" lvl="0" marL="0">
                <a:spcBef>
                  <a:spcPct val="50000"/>
                </a:spcBef>
                <a:buFontTx/>
                <a:buNone/>
              </a:pPr>
              <a:r>
                <a:rPr altLang="zh-CN" sz="2400" lang="en-US">
                  <a:latin typeface="Times New Roman" pitchFamily="18" charset="0"/>
                </a:rPr>
                <a:t>1  0</a:t>
              </a:r>
            </a:p>
            <a:p>
              <a:pPr eaLnBrk="1" hangingPunct="1" indent="0" lvl="0" marL="0">
                <a:spcBef>
                  <a:spcPct val="50000"/>
                </a:spcBef>
                <a:buFontTx/>
                <a:buNone/>
              </a:pPr>
              <a:r>
                <a:rPr altLang="zh-CN" sz="2400" lang="en-US">
                  <a:latin typeface="Times New Roman" pitchFamily="18" charset="0"/>
                </a:rPr>
                <a:t>1  1</a:t>
              </a:r>
            </a:p>
          </p:txBody>
        </p:sp>
        <p:sp>
          <p:nvSpPr>
            <p:cNvPr id="1048677" name="Text Box 9"/>
            <p:cNvSpPr txBox="1"/>
            <p:nvPr/>
          </p:nvSpPr>
          <p:spPr>
            <a:xfrm rot="0">
              <a:off x="4872" y="2341"/>
              <a:ext cx="412" cy="96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Q</a:t>
              </a:r>
            </a:p>
            <a:p>
              <a:pPr eaLnBrk="1" hangingPunct="1" indent="0" lvl="0" marL="0">
                <a:spcBef>
                  <a:spcPct val="50000"/>
                </a:spcBef>
                <a:buFontTx/>
                <a:buNone/>
              </a:pPr>
              <a:r>
                <a:rPr altLang="zh-CN" sz="2400" lang="en-US">
                  <a:latin typeface="Times New Roman" pitchFamily="18" charset="0"/>
                </a:rPr>
                <a:t> 0</a:t>
              </a:r>
            </a:p>
            <a:p>
              <a:pPr eaLnBrk="1" hangingPunct="1" indent="0" lvl="0" marL="0">
                <a:spcBef>
                  <a:spcPct val="50000"/>
                </a:spcBef>
                <a:buFontTx/>
                <a:buNone/>
              </a:pPr>
              <a:r>
                <a:rPr altLang="zh-CN" sz="2400" lang="en-US">
                  <a:latin typeface="Times New Roman" pitchFamily="18" charset="0"/>
                </a:rPr>
                <a:t> 1</a:t>
              </a:r>
            </a:p>
          </p:txBody>
        </p:sp>
        <p:graphicFrame>
          <p:nvGraphicFramePr>
            <p:cNvPr id="4194304" name=""/>
            <p:cNvGraphicFramePr>
              <a:graphicFrameLocks/>
            </p:cNvGraphicFramePr>
            <p:nvPr/>
          </p:nvGraphicFramePr>
          <p:xfrm rot="0">
            <a:off x="4921" y="3385"/>
            <a:ext cx="241" cy="311"/>
          </p:xfrm>
          <a:graphic>
            <a:graphicData uri="http://schemas.openxmlformats.org/presentationml/2006/ole">
              <mc:AlternateContent xmlns:mc="http://schemas.openxmlformats.org/markup-compatibility/2006">
                <mc:Choice xmlns:v="urn:schemas-microsoft-com:vml" Requires="v">
                  <p:oleObj name="Equation" r:id="rId1" spid="" imgH="311" imgW="241" showAsIcon="0" progId="Equation.3">
                    <p:embed followColorScheme="full"/>
                    <p:pic>
                      <p:nvPicPr>
                        <p:cNvPr id="2097157" name="Object 10"/>
                        <p:cNvPicPr>
                          <a:picLocks/>
                        </p:cNvPicPr>
                        <p:nvPr/>
                      </p:nvPicPr>
                      <p:blipFill>
                        <a:blip xmlns:r="http://schemas.openxmlformats.org/officeDocument/2006/relationships" r:embed="rId2">
                          <a:lum bright="-100000"/>
                        </a:blip>
                        <a:srcRect l="0" t="0" r="0" b="0"/>
                        <a:stretch>
                          <a:fillRect/>
                        </a:stretch>
                      </p:blipFill>
                      <p:spPr>
                        <a:xfrm rot="0">
                          <a:off x="4921" y="3385"/>
                          <a:ext cx="241" cy="311"/>
                        </a:xfrm>
                        <a:prstGeom prst="rect"/>
                        <a:noFill/>
                        <a:ln>
                          <a:noFill/>
                        </a:ln>
                      </p:spPr>
                    </p:pic>
                  </p:oleObj>
                </mc:Choice>
                <mc:Fallback>
                  <p:oleObj name="Equation" r:id="rId1" spid="" imgH="311" imgW="241" showAsIcon="0" progId="Equation.3">
                    <p:embed followColorScheme="full"/>
                    <p:pic>
                      <p:nvPicPr>
                        <p:cNvPr id="2097158" name="Object 10"/>
                        <p:cNvPicPr>
                          <a:picLocks/>
                        </p:cNvPicPr>
                        <p:nvPr/>
                      </p:nvPicPr>
                      <p:blipFill>
                        <a:blip xmlns:r="http://schemas.openxmlformats.org/officeDocument/2006/relationships" r:embed="rId2">
                          <a:lum bright="-100000"/>
                        </a:blip>
                        <a:srcRect l="0" t="0" r="0" b="0"/>
                        <a:stretch>
                          <a:fillRect/>
                        </a:stretch>
                      </p:blipFill>
                      <p:spPr>
                        <a:xfrm rot="0">
                          <a:off x="4921" y="3385"/>
                          <a:ext cx="241" cy="311"/>
                        </a:xfrm>
                        <a:prstGeom prst="rect"/>
                        <a:noFill/>
                        <a:ln>
                          <a:noFill/>
                        </a:ln>
                      </p:spPr>
                    </p:pic>
                  </p:oleObj>
                </mc:Fallback>
              </mc:AlternateContent>
            </a:graphicData>
          </a:graphic>
        </p:graphicFrame>
      </p:grpSp>
      <p:sp>
        <p:nvSpPr>
          <p:cNvPr id="1048678" name="AutoShape 11"/>
          <p:cNvSpPr/>
          <p:nvPr/>
        </p:nvSpPr>
        <p:spPr>
          <a:xfrm rot="15645688">
            <a:off x="4669631" y="5807869"/>
            <a:ext cx="466725" cy="966787"/>
          </a:xfrm>
          <a:prstGeom prst="curvedRightArrow">
            <a:avLst>
              <a:gd name="adj1" fmla="val 38936"/>
              <a:gd name="adj2" fmla="val 88802"/>
              <a:gd name="adj3" fmla="val 33425"/>
            </a:avLst>
          </a:prstGeom>
          <a:solidFill>
            <a:srgbClr val="FF6600"/>
          </a:solidFill>
          <a:ln w="19050" cap="flat" cmpd="sng">
            <a:solidFill>
              <a:srgbClr val="FFCC00">
                <a:alpha val="100000"/>
              </a:srgb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679" name="AutoShape 12"/>
          <p:cNvSpPr/>
          <p:nvPr/>
        </p:nvSpPr>
        <p:spPr>
          <a:xfrm rot="10906780">
            <a:off x="6338887" y="6072187"/>
            <a:ext cx="912812" cy="384175"/>
          </a:xfrm>
          <a:prstGeom prst="curvedDownArrow">
            <a:avLst>
              <a:gd name="adj1" fmla="val 44660"/>
              <a:gd name="adj2" fmla="val 101861"/>
              <a:gd name="adj3" fmla="val 33425"/>
            </a:avLst>
          </a:prstGeom>
          <a:solidFill>
            <a:srgbClr val="FF6600"/>
          </a:solidFill>
          <a:ln w="19050" cap="flat" cmpd="sng">
            <a:solidFill>
              <a:srgbClr val="FFCC00">
                <a:alpha val="100000"/>
              </a:srgb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pic>
        <p:nvPicPr>
          <p:cNvPr id="2097159" name="Picture 13"/>
          <p:cNvPicPr>
            <a:picLocks/>
          </p:cNvPicPr>
          <p:nvPr/>
        </p:nvPicPr>
        <p:blipFill>
          <a:blip xmlns:r="http://schemas.openxmlformats.org/officeDocument/2006/relationships" r:embed="rId3"/>
          <a:srcRect l="0" t="0" r="0" b="0"/>
          <a:stretch>
            <a:fillRect/>
          </a:stretch>
        </p:blipFill>
        <p:spPr>
          <a:xfrm rot="0">
            <a:off x="539750" y="3622675"/>
            <a:ext cx="5761037" cy="2244725"/>
          </a:xfrm>
          <a:prstGeom prst="rect"/>
          <a:noFill/>
          <a:ln>
            <a:noFill/>
          </a:ln>
        </p:spPr>
      </p:pic>
      <p:sp>
        <p:nvSpPr>
          <p:cNvPr id="104868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68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12</a:t>
            </a:fld>
            <a:endParaRPr altLang="en-US" sz="1400" lang="zh-CN">
              <a:solidFill>
                <a:srgbClr val="656565"/>
              </a:solidFill>
            </a:endParaRPr>
          </a:p>
        </p:txBody>
      </p:sp>
      <p:sp>
        <p:nvSpPr>
          <p:cNvPr id="104868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1" presetSubtype="0">
                                  <p:stCondLst>
                                    <p:cond delay="0"/>
                                  </p:stCondLst>
                                  <p:childTnLst>
                                    <p:set>
                                      <p:cBhvr>
                                        <p:cTn dur="1" fill="hold" id="6">
                                          <p:stCondLst>
                                            <p:cond delay="499"/>
                                          </p:stCondLst>
                                        </p:cTn>
                                        <p:tgtEl>
                                          <p:spTgt spid="1048678"/>
                                        </p:tgtEl>
                                        <p:attrNameLst>
                                          <p:attrName>style.visibility</p:attrName>
                                        </p:attrNameLst>
                                      </p:cBhvr>
                                      <p:to>
                                        <p:strVal val="visible"/>
                                      </p:to>
                                    </p:set>
                                  </p:childTnLst>
                                </p:cTn>
                              </p:par>
                            </p:childTnLst>
                          </p:cTn>
                        </p:par>
                        <p:par>
                          <p:cTn fill="hold" id="7" nodeType="afterGroup">
                            <p:stCondLst>
                              <p:cond delay="500"/>
                            </p:stCondLst>
                            <p:childTnLst>
                              <p:par>
                                <p:cTn fill="hold" grpId="0" id="8" nodeType="afterEffect" presetClass="entr" presetID="1" presetSubtype="0">
                                  <p:stCondLst>
                                    <p:cond delay="0"/>
                                  </p:stCondLst>
                                  <p:childTnLst>
                                    <p:set>
                                      <p:cBhvr>
                                        <p:cTn dur="1" fill="hold" id="9">
                                          <p:stCondLst>
                                            <p:cond delay="499"/>
                                          </p:stCondLst>
                                        </p:cTn>
                                        <p:tgtEl>
                                          <p:spTgt spid="104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8" grpId="0" uiExpand="0" build="whole" animBg="1"/>
      <p:bldP spid="1048679" grpId="0" uiExpand="0" build="whole" animBg="1"/>
    </p:bldLst>
  </p:timing>
</p:sld>
</file>

<file path=ppt/slides/slide13.xml><?xml version="1.0" encoding="utf-8"?>
<p:sld xmlns:a="http://schemas.openxmlformats.org/drawingml/2006/main" xmlns:r="http://schemas.openxmlformats.org/officeDocument/2006/relationships" xmlns:p="http://schemas.openxmlformats.org/presentationml/2006/main" show="1" showMasterSp="1">
  <p:cSld>
    <p:spTree>
      <p:nvGrpSpPr>
        <p:cNvPr id="137" name=""/>
        <p:cNvGrpSpPr/>
        <p:nvPr/>
      </p:nvGrpSpPr>
      <p:grpSpPr>
        <a:xfrm rot="0">
          <a:off x="0" y="0"/>
          <a:ext cx="0" cy="0"/>
          <a:chOff x="0" y="0"/>
          <a:chExt cx="0" cy="0"/>
        </a:xfrm>
      </p:grpSpPr>
      <p:sp>
        <p:nvSpPr>
          <p:cNvPr id="1048683" name="Text Box 2"/>
          <p:cNvSpPr txBox="1"/>
          <p:nvPr/>
        </p:nvSpPr>
        <p:spPr>
          <a:xfrm rot="0">
            <a:off x="684212" y="1274762"/>
            <a:ext cx="7993062"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⑶ 作出状态表和状态图</a:t>
            </a:r>
          </a:p>
          <a:p>
            <a:pPr eaLnBrk="1" hangingPunct="1" indent="0" lvl="0" marL="0">
              <a:lnSpc>
                <a:spcPct val="120000"/>
              </a:lnSpc>
              <a:spcBef>
                <a:spcPct val="0"/>
              </a:spcBef>
              <a:buFontTx/>
              <a:buNone/>
            </a:pPr>
            <a:r>
              <a:rPr altLang="en-US" sz="2400" lang="zh-CN">
                <a:latin typeface="Times New Roman" pitchFamily="18" charset="0"/>
              </a:rPr>
              <a:t>　　根据次态真值表和输出函数表达式（</a:t>
            </a:r>
            <a:r>
              <a:rPr altLang="zh-CN" sz="2400" lang="en-US">
                <a:latin typeface="Times New Roman" pitchFamily="18" charset="0"/>
              </a:rPr>
              <a:t>Z = xy</a:t>
            </a:r>
            <a:r>
              <a:rPr altLang="zh-CN" baseline="-25000" sz="2400" lang="en-US">
                <a:latin typeface="Times New Roman" pitchFamily="18" charset="0"/>
              </a:rPr>
              <a:t>2</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），可作出该电路的状态表和状态图如下：</a:t>
            </a:r>
          </a:p>
        </p:txBody>
      </p:sp>
      <p:grpSp>
        <p:nvGrpSpPr>
          <p:cNvPr id="138" name=""/>
          <p:cNvGrpSpPr/>
          <p:nvPr/>
        </p:nvGrpSpPr>
        <p:grpSpPr>
          <a:xfrm rot="0">
            <a:off x="900112" y="3435350"/>
            <a:ext cx="3759200" cy="2301874"/>
            <a:chOff x="612" y="1979"/>
            <a:chExt cx="2368" cy="1450"/>
          </a:xfrm>
        </p:grpSpPr>
        <p:sp>
          <p:nvSpPr>
            <p:cNvPr id="1048684" name="Text Box 4"/>
            <p:cNvSpPr txBox="1"/>
            <p:nvPr/>
          </p:nvSpPr>
          <p:spPr>
            <a:xfrm rot="0">
              <a:off x="660" y="1979"/>
              <a:ext cx="586" cy="2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b="1" sz="2000" lang="zh-CN">
                  <a:latin typeface="Times New Roman" pitchFamily="18" charset="0"/>
                </a:rPr>
                <a:t>现态</a:t>
              </a:r>
            </a:p>
          </p:txBody>
        </p:sp>
        <p:sp>
          <p:nvSpPr>
            <p:cNvPr id="1048685" name="Text Box 5"/>
            <p:cNvSpPr txBox="1"/>
            <p:nvPr/>
          </p:nvSpPr>
          <p:spPr>
            <a:xfrm rot="0">
              <a:off x="672" y="2181"/>
              <a:ext cx="468"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y</a:t>
              </a:r>
              <a:r>
                <a:rPr altLang="zh-CN" baseline="-25000" b="1" sz="2400" lang="en-US">
                  <a:latin typeface="Times New Roman" pitchFamily="18" charset="0"/>
                </a:rPr>
                <a:t>2 </a:t>
              </a:r>
              <a:r>
                <a:rPr altLang="zh-CN" b="1" sz="2400" lang="en-US">
                  <a:latin typeface="Times New Roman" pitchFamily="18" charset="0"/>
                </a:rPr>
                <a:t>y</a:t>
              </a:r>
              <a:r>
                <a:rPr altLang="zh-CN" baseline="-25000" b="1" sz="2400" lang="en-US">
                  <a:latin typeface="Times New Roman" pitchFamily="18" charset="0"/>
                </a:rPr>
                <a:t>1</a:t>
              </a:r>
            </a:p>
          </p:txBody>
        </p:sp>
        <p:sp>
          <p:nvSpPr>
            <p:cNvPr id="1048686" name="Text Box 6"/>
            <p:cNvSpPr txBox="1"/>
            <p:nvPr/>
          </p:nvSpPr>
          <p:spPr>
            <a:xfrm rot="0">
              <a:off x="1188" y="1989"/>
              <a:ext cx="1676"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b="1" sz="2000" lang="zh-CN">
                  <a:latin typeface="Times New Roman" pitchFamily="18" charset="0"/>
                </a:rPr>
                <a:t>次态</a:t>
              </a:r>
              <a:r>
                <a:rPr altLang="zh-CN" b="1" sz="2000" lang="en-US">
                  <a:latin typeface="Times New Roman" pitchFamily="18" charset="0"/>
                </a:rPr>
                <a:t>y</a:t>
              </a:r>
              <a:r>
                <a:rPr altLang="zh-CN" baseline="-25000" b="1" sz="2000" lang="en-US">
                  <a:latin typeface="Times New Roman" pitchFamily="18" charset="0"/>
                </a:rPr>
                <a:t>2</a:t>
              </a:r>
              <a:r>
                <a:rPr altLang="zh-CN" baseline="30000" b="1" sz="2000" lang="en-US">
                  <a:latin typeface="Times New Roman" pitchFamily="18" charset="0"/>
                </a:rPr>
                <a:t>n+1</a:t>
              </a:r>
              <a:r>
                <a:rPr altLang="zh-CN" b="1" sz="2000" lang="en-US">
                  <a:latin typeface="Times New Roman" pitchFamily="18" charset="0"/>
                </a:rPr>
                <a:t>y</a:t>
              </a:r>
              <a:r>
                <a:rPr altLang="zh-CN" baseline="-25000" b="1" sz="2000" lang="en-US">
                  <a:latin typeface="Times New Roman" pitchFamily="18" charset="0"/>
                </a:rPr>
                <a:t>1</a:t>
              </a:r>
              <a:r>
                <a:rPr altLang="zh-CN" baseline="30000" b="1" sz="2000" lang="en-US">
                  <a:latin typeface="Times New Roman" pitchFamily="18" charset="0"/>
                </a:rPr>
                <a:t>n+1  </a:t>
              </a:r>
              <a:r>
                <a:rPr altLang="zh-CN" b="1" sz="2000" lang="en-US">
                  <a:latin typeface="Times New Roman" pitchFamily="18" charset="0"/>
                  <a:ea typeface="Times New Roman" pitchFamily="18" charset="0"/>
                </a:rPr>
                <a:t>/ </a:t>
              </a:r>
              <a:r>
                <a:rPr altLang="en-US" b="1" sz="2000" lang="zh-CN">
                  <a:latin typeface="Times New Roman" pitchFamily="18" charset="0"/>
                </a:rPr>
                <a:t>输出</a:t>
              </a:r>
              <a:r>
                <a:rPr altLang="zh-CN" b="1" sz="2000" lang="en-US">
                  <a:latin typeface="Times New Roman" pitchFamily="18" charset="0"/>
                </a:rPr>
                <a:t>Z</a:t>
              </a:r>
            </a:p>
          </p:txBody>
        </p:sp>
        <p:sp>
          <p:nvSpPr>
            <p:cNvPr id="1048687" name="Text Box 7"/>
            <p:cNvSpPr txBox="1"/>
            <p:nvPr/>
          </p:nvSpPr>
          <p:spPr>
            <a:xfrm rot="0">
              <a:off x="1812" y="2207"/>
              <a:ext cx="532"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x = 1</a:t>
              </a:r>
            </a:p>
          </p:txBody>
        </p:sp>
        <p:sp>
          <p:nvSpPr>
            <p:cNvPr id="1048688" name="Text Box 8"/>
            <p:cNvSpPr txBox="1"/>
            <p:nvPr/>
          </p:nvSpPr>
          <p:spPr>
            <a:xfrm rot="0">
              <a:off x="698" y="2462"/>
              <a:ext cx="1819" cy="954"/>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0  0</a:t>
              </a:r>
              <a:r>
                <a:rPr altLang="en-US" b="1" sz="2400" lang="zh-CN">
                  <a:latin typeface="Times New Roman" pitchFamily="18" charset="0"/>
                </a:rPr>
                <a:t>　　　　</a:t>
              </a:r>
              <a:r>
                <a:rPr altLang="zh-CN" b="1" sz="2400" lang="en-US">
                  <a:latin typeface="Times New Roman" pitchFamily="18" charset="0"/>
                </a:rPr>
                <a:t>0 1 / 0</a:t>
              </a:r>
            </a:p>
            <a:p>
              <a:pPr eaLnBrk="1" hangingPunct="1" indent="0" lvl="0" marL="0">
                <a:spcBef>
                  <a:spcPct val="0"/>
                </a:spcBef>
                <a:buFontTx/>
                <a:buNone/>
              </a:pPr>
              <a:r>
                <a:rPr altLang="zh-CN" b="1" sz="2400" lang="en-US">
                  <a:latin typeface="Times New Roman" pitchFamily="18" charset="0"/>
                </a:rPr>
                <a:t>0  1</a:t>
              </a:r>
              <a:r>
                <a:rPr altLang="en-US" b="1" sz="2400" lang="zh-CN">
                  <a:latin typeface="Times New Roman" pitchFamily="18" charset="0"/>
                </a:rPr>
                <a:t>　　　　</a:t>
              </a:r>
              <a:r>
                <a:rPr altLang="zh-CN" b="1" sz="2400" lang="en-US">
                  <a:latin typeface="Times New Roman" pitchFamily="18" charset="0"/>
                </a:rPr>
                <a:t>1 0 / 0</a:t>
              </a:r>
            </a:p>
            <a:p>
              <a:pPr eaLnBrk="1" hangingPunct="1" indent="0" lvl="0" marL="0">
                <a:spcBef>
                  <a:spcPct val="0"/>
                </a:spcBef>
                <a:buFontTx/>
                <a:buNone/>
              </a:pPr>
              <a:r>
                <a:rPr altLang="zh-CN" b="1" sz="2400" lang="en-US">
                  <a:latin typeface="Times New Roman" pitchFamily="18" charset="0"/>
                </a:rPr>
                <a:t>1  0</a:t>
              </a:r>
              <a:r>
                <a:rPr altLang="en-US" b="1" sz="2400" lang="zh-CN">
                  <a:latin typeface="Times New Roman" pitchFamily="18" charset="0"/>
                </a:rPr>
                <a:t>　　　　</a:t>
              </a:r>
              <a:r>
                <a:rPr altLang="zh-CN" b="1" sz="2400" lang="en-US">
                  <a:latin typeface="Times New Roman" pitchFamily="18" charset="0"/>
                </a:rPr>
                <a:t>1 1 / 0</a:t>
              </a:r>
            </a:p>
            <a:p>
              <a:pPr eaLnBrk="1" hangingPunct="1" indent="0" lvl="0" marL="0">
                <a:spcBef>
                  <a:spcPct val="0"/>
                </a:spcBef>
                <a:buFontTx/>
                <a:buNone/>
              </a:pPr>
              <a:r>
                <a:rPr altLang="zh-CN" b="1" sz="2400" lang="en-US">
                  <a:latin typeface="Times New Roman" pitchFamily="18" charset="0"/>
                </a:rPr>
                <a:t>1  1</a:t>
              </a:r>
              <a:r>
                <a:rPr altLang="en-US" b="1" sz="2400" lang="zh-CN">
                  <a:latin typeface="Times New Roman" pitchFamily="18" charset="0"/>
                </a:rPr>
                <a:t>　　　　</a:t>
              </a:r>
              <a:r>
                <a:rPr altLang="zh-CN" b="1" sz="2400" lang="en-US">
                  <a:latin typeface="Times New Roman" pitchFamily="18" charset="0"/>
                </a:rPr>
                <a:t>0 0 / 1</a:t>
              </a:r>
            </a:p>
          </p:txBody>
        </p:sp>
        <p:sp>
          <p:nvSpPr>
            <p:cNvPr id="1048689" name="Line 9"/>
            <p:cNvSpPr/>
            <p:nvPr/>
          </p:nvSpPr>
          <p:spPr>
            <a:xfrm rot="0">
              <a:off x="612" y="1989"/>
              <a:ext cx="2352" cy="0"/>
            </a:xfrm>
            <a:prstGeom prst="line"/>
            <a:noFill/>
            <a:ln w="9525" cap="flat" cmpd="sng">
              <a:solidFill>
                <a:schemeClr val="dk1">
                  <a:alpha val="100000"/>
                </a:schemeClr>
              </a:solidFill>
              <a:prstDash val="solid"/>
              <a:round/>
            </a:ln>
          </p:spPr>
        </p:sp>
        <p:sp>
          <p:nvSpPr>
            <p:cNvPr id="1048690" name="Line 10"/>
            <p:cNvSpPr/>
            <p:nvPr/>
          </p:nvSpPr>
          <p:spPr>
            <a:xfrm rot="0">
              <a:off x="612" y="2469"/>
              <a:ext cx="2352" cy="0"/>
            </a:xfrm>
            <a:prstGeom prst="line"/>
            <a:noFill/>
            <a:ln w="9525" cap="flat" cmpd="sng">
              <a:solidFill>
                <a:schemeClr val="dk1">
                  <a:alpha val="100000"/>
                </a:schemeClr>
              </a:solidFill>
              <a:prstDash val="solid"/>
              <a:round/>
            </a:ln>
          </p:spPr>
        </p:sp>
        <p:sp>
          <p:nvSpPr>
            <p:cNvPr id="1048691" name="Line 11"/>
            <p:cNvSpPr/>
            <p:nvPr/>
          </p:nvSpPr>
          <p:spPr>
            <a:xfrm rot="0">
              <a:off x="612" y="3429"/>
              <a:ext cx="2352" cy="0"/>
            </a:xfrm>
            <a:prstGeom prst="line"/>
            <a:noFill/>
            <a:ln w="9525" cap="flat" cmpd="sng">
              <a:solidFill>
                <a:schemeClr val="dk1">
                  <a:alpha val="100000"/>
                </a:schemeClr>
              </a:solidFill>
              <a:prstDash val="solid"/>
              <a:round/>
            </a:ln>
          </p:spPr>
        </p:sp>
        <p:sp>
          <p:nvSpPr>
            <p:cNvPr id="1048692" name="Line 12"/>
            <p:cNvSpPr/>
            <p:nvPr/>
          </p:nvSpPr>
          <p:spPr>
            <a:xfrm rot="0">
              <a:off x="1247" y="1979"/>
              <a:ext cx="0" cy="1440"/>
            </a:xfrm>
            <a:prstGeom prst="line"/>
            <a:noFill/>
            <a:ln w="9525" cap="flat" cmpd="sng">
              <a:solidFill>
                <a:schemeClr val="dk1">
                  <a:alpha val="100000"/>
                </a:schemeClr>
              </a:solidFill>
              <a:prstDash val="solid"/>
              <a:round/>
            </a:ln>
          </p:spPr>
        </p:sp>
        <p:sp>
          <p:nvSpPr>
            <p:cNvPr id="1048693" name="Line 13"/>
            <p:cNvSpPr/>
            <p:nvPr/>
          </p:nvSpPr>
          <p:spPr>
            <a:xfrm rot="0">
              <a:off x="1247" y="2251"/>
              <a:ext cx="1733" cy="0"/>
            </a:xfrm>
            <a:prstGeom prst="line"/>
            <a:noFill/>
            <a:ln w="9525" cap="flat" cmpd="sng">
              <a:solidFill>
                <a:schemeClr val="dk1">
                  <a:alpha val="100000"/>
                </a:schemeClr>
              </a:solidFill>
              <a:prstDash val="solid"/>
              <a:round/>
            </a:ln>
          </p:spPr>
        </p:sp>
      </p:grpSp>
      <p:grpSp>
        <p:nvGrpSpPr>
          <p:cNvPr id="139" name=""/>
          <p:cNvGrpSpPr/>
          <p:nvPr/>
        </p:nvGrpSpPr>
        <p:grpSpPr>
          <a:xfrm rot="0">
            <a:off x="4860925" y="3290887"/>
            <a:ext cx="3702048" cy="2514600"/>
            <a:chOff x="3408" y="1344"/>
            <a:chExt cx="2332" cy="1584"/>
          </a:xfrm>
        </p:grpSpPr>
        <p:sp>
          <p:nvSpPr>
            <p:cNvPr id="1048694" name="Oval 15"/>
            <p:cNvSpPr/>
            <p:nvPr/>
          </p:nvSpPr>
          <p:spPr>
            <a:xfrm rot="0">
              <a:off x="3984" y="1536"/>
              <a:ext cx="288" cy="288"/>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695" name="Text Box 16"/>
            <p:cNvSpPr txBox="1"/>
            <p:nvPr/>
          </p:nvSpPr>
          <p:spPr>
            <a:xfrm rot="0">
              <a:off x="3984" y="1536"/>
              <a:ext cx="340"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00</a:t>
              </a:r>
            </a:p>
          </p:txBody>
        </p:sp>
        <p:sp>
          <p:nvSpPr>
            <p:cNvPr id="1048696" name="Text Box 17"/>
            <p:cNvSpPr txBox="1"/>
            <p:nvPr/>
          </p:nvSpPr>
          <p:spPr>
            <a:xfrm rot="0">
              <a:off x="4876" y="1536"/>
              <a:ext cx="340"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01</a:t>
              </a:r>
            </a:p>
          </p:txBody>
        </p:sp>
        <p:sp>
          <p:nvSpPr>
            <p:cNvPr id="1048697" name="Text Box 18"/>
            <p:cNvSpPr txBox="1"/>
            <p:nvPr/>
          </p:nvSpPr>
          <p:spPr>
            <a:xfrm rot="0">
              <a:off x="4876" y="2448"/>
              <a:ext cx="340"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10</a:t>
              </a:r>
            </a:p>
          </p:txBody>
        </p:sp>
        <p:sp>
          <p:nvSpPr>
            <p:cNvPr id="1048698" name="Text Box 19"/>
            <p:cNvSpPr txBox="1"/>
            <p:nvPr/>
          </p:nvSpPr>
          <p:spPr>
            <a:xfrm rot="0">
              <a:off x="3984" y="2448"/>
              <a:ext cx="340"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11</a:t>
              </a:r>
            </a:p>
          </p:txBody>
        </p:sp>
        <p:sp>
          <p:nvSpPr>
            <p:cNvPr id="1048699" name="Oval 20"/>
            <p:cNvSpPr/>
            <p:nvPr/>
          </p:nvSpPr>
          <p:spPr>
            <a:xfrm rot="0">
              <a:off x="4876" y="1536"/>
              <a:ext cx="288" cy="288"/>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700" name="Oval 21"/>
            <p:cNvSpPr/>
            <p:nvPr/>
          </p:nvSpPr>
          <p:spPr>
            <a:xfrm rot="0">
              <a:off x="3984" y="2448"/>
              <a:ext cx="288" cy="288"/>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701" name="Oval 22"/>
            <p:cNvSpPr/>
            <p:nvPr/>
          </p:nvSpPr>
          <p:spPr>
            <a:xfrm rot="0">
              <a:off x="4876" y="2448"/>
              <a:ext cx="288" cy="288"/>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702" name="Line 23"/>
            <p:cNvSpPr/>
            <p:nvPr/>
          </p:nvSpPr>
          <p:spPr>
            <a:xfrm rot="0">
              <a:off x="4272" y="1680"/>
              <a:ext cx="624" cy="0"/>
            </a:xfrm>
            <a:prstGeom prst="line"/>
            <a:noFill/>
            <a:ln w="12700" cap="flat" cmpd="sng">
              <a:solidFill>
                <a:schemeClr val="dk1">
                  <a:alpha val="100000"/>
                </a:schemeClr>
              </a:solidFill>
              <a:prstDash val="solid"/>
              <a:round/>
              <a:tailEnd type="triangle" w="med" len="lg"/>
            </a:ln>
          </p:spPr>
        </p:sp>
        <p:sp>
          <p:nvSpPr>
            <p:cNvPr id="1048703" name="Line 24"/>
            <p:cNvSpPr/>
            <p:nvPr/>
          </p:nvSpPr>
          <p:spPr>
            <a:xfrm rot="0">
              <a:off x="5040" y="1824"/>
              <a:ext cx="0" cy="624"/>
            </a:xfrm>
            <a:prstGeom prst="line"/>
            <a:noFill/>
            <a:ln w="12700" cap="flat" cmpd="sng">
              <a:solidFill>
                <a:schemeClr val="dk1">
                  <a:alpha val="100000"/>
                </a:schemeClr>
              </a:solidFill>
              <a:prstDash val="solid"/>
              <a:round/>
              <a:tailEnd type="triangle" w="med" len="lg"/>
            </a:ln>
          </p:spPr>
        </p:sp>
        <p:sp>
          <p:nvSpPr>
            <p:cNvPr id="1048704" name="Line 25"/>
            <p:cNvSpPr/>
            <p:nvPr/>
          </p:nvSpPr>
          <p:spPr>
            <a:xfrm rot="0" flipH="1">
              <a:off x="4272" y="2592"/>
              <a:ext cx="576" cy="0"/>
            </a:xfrm>
            <a:prstGeom prst="line"/>
            <a:noFill/>
            <a:ln w="12700" cap="flat" cmpd="sng">
              <a:solidFill>
                <a:schemeClr val="dk1">
                  <a:alpha val="100000"/>
                </a:schemeClr>
              </a:solidFill>
              <a:prstDash val="solid"/>
              <a:round/>
              <a:tailEnd type="triangle" w="med" len="lg"/>
            </a:ln>
          </p:spPr>
        </p:sp>
        <p:sp>
          <p:nvSpPr>
            <p:cNvPr id="1048705" name="Line 26"/>
            <p:cNvSpPr/>
            <p:nvPr/>
          </p:nvSpPr>
          <p:spPr>
            <a:xfrm rot="0" flipV="1">
              <a:off x="4128" y="1824"/>
              <a:ext cx="0" cy="624"/>
            </a:xfrm>
            <a:prstGeom prst="line"/>
            <a:noFill/>
            <a:ln w="12700" cap="flat" cmpd="sng">
              <a:solidFill>
                <a:schemeClr val="dk1">
                  <a:alpha val="100000"/>
                </a:schemeClr>
              </a:solidFill>
              <a:prstDash val="solid"/>
              <a:round/>
              <a:tailEnd type="triangle" w="med" len="lg"/>
            </a:ln>
          </p:spPr>
        </p:sp>
        <p:sp>
          <p:nvSpPr>
            <p:cNvPr id="1048706" name="Arc 27"/>
            <p:cNvSpPr/>
            <p:nvPr/>
          </p:nvSpPr>
          <p:spPr bwMode="auto">
            <a:xfrm rot="0">
              <a:off x="4994" y="2550"/>
              <a:ext cx="336" cy="332"/>
            </a:xfrm>
            <a:custGeom>
              <a:avLst/>
              <a:ahLst/>
              <a:rect l="0" t="0" r="r" b="b"/>
              <a:pathLst>
                <a:path w="42784" h="43188" fill="none">
                  <a:moveTo>
                    <a:pt x="21893" y="-1"/>
                  </a:moveTo>
                  <a:cubicBezTo>
                    <a:pt x="33540" y="382"/>
                    <a:pt x="42784" y="9934"/>
                    <a:pt x="42784" y="21588"/>
                  </a:cubicBezTo>
                  <a:cubicBezTo>
                    <a:pt x="42784" y="33517"/>
                    <a:pt x="33113" y="43188"/>
                    <a:pt x="21184" y="43188"/>
                  </a:cubicBezTo>
                  <a:cubicBezTo>
                    <a:pt x="10880" y="43188"/>
                    <a:pt x="2010" y="35909"/>
                    <a:pt x="-1" y="25804"/>
                  </a:cubicBezTo>
                </a:path>
                <a:path w="42784" h="43188" stroke="0">
                  <a:moveTo>
                    <a:pt x="21893" y="-1"/>
                  </a:moveTo>
                  <a:cubicBezTo>
                    <a:pt x="33540" y="382"/>
                    <a:pt x="42784" y="9934"/>
                    <a:pt x="42784" y="21588"/>
                  </a:cubicBezTo>
                  <a:cubicBezTo>
                    <a:pt x="42784" y="33517"/>
                    <a:pt x="33113" y="43188"/>
                    <a:pt x="21184" y="43188"/>
                  </a:cubicBezTo>
                  <a:cubicBezTo>
                    <a:pt x="10880" y="43188"/>
                    <a:pt x="2010" y="35909"/>
                    <a:pt x="-1" y="25804"/>
                  </a:cubicBezTo>
                  <a:lnTo>
                    <a:pt x="21184" y="21588"/>
                  </a:lnTo>
                  <a:lnTo>
                    <a:pt x="21893" y="-1"/>
                  </a:lnTo>
                </a:path>
              </a:pathLst>
            </a:custGeom>
            <a:noFill/>
            <a:ln w="12700" cap="flat" cmpd="sng">
              <a:solidFill>
                <a:schemeClr val="dk1">
                  <a:alpha val="100000"/>
                </a:schemeClr>
              </a:solidFill>
              <a:prstDash val="solid"/>
              <a:round/>
              <a:tailEnd type="triangle" w="med" len="lg"/>
            </a:ln>
          </p:spPr>
        </p:sp>
        <p:sp>
          <p:nvSpPr>
            <p:cNvPr id="1048707" name="Arc 28"/>
            <p:cNvSpPr/>
            <p:nvPr/>
          </p:nvSpPr>
          <p:spPr bwMode="auto">
            <a:xfrm rot="0" flipH="1">
              <a:off x="3840" y="2594"/>
              <a:ext cx="336" cy="334"/>
            </a:xfrm>
            <a:custGeom>
              <a:avLst/>
              <a:ahLst/>
              <a:rect l="0" t="0" r="r" b="b"/>
              <a:pathLst>
                <a:path w="43200" h="42889" fill="none">
                  <a:moveTo>
                    <a:pt x="25253" y="0"/>
                  </a:moveTo>
                  <a:cubicBezTo>
                    <a:pt x="35621" y="1779"/>
                    <a:pt x="43200" y="10769"/>
                    <a:pt x="43200" y="21289"/>
                  </a:cubicBezTo>
                  <a:cubicBezTo>
                    <a:pt x="43200" y="33218"/>
                    <a:pt x="33529" y="42889"/>
                    <a:pt x="21600" y="42889"/>
                  </a:cubicBezTo>
                  <a:cubicBezTo>
                    <a:pt x="9670" y="42889"/>
                    <a:pt x="0" y="33218"/>
                    <a:pt x="0" y="21289"/>
                  </a:cubicBezTo>
                  <a:cubicBezTo>
                    <a:pt x="-1" y="19894"/>
                    <a:pt x="135" y="18502"/>
                    <a:pt x="403" y="17134"/>
                  </a:cubicBezTo>
                </a:path>
                <a:path w="43200" h="42889" stroke="0">
                  <a:moveTo>
                    <a:pt x="25253" y="0"/>
                  </a:moveTo>
                  <a:cubicBezTo>
                    <a:pt x="35621" y="1779"/>
                    <a:pt x="43200" y="10769"/>
                    <a:pt x="43200" y="21289"/>
                  </a:cubicBezTo>
                  <a:cubicBezTo>
                    <a:pt x="43200" y="33218"/>
                    <a:pt x="33529" y="42889"/>
                    <a:pt x="21600" y="42889"/>
                  </a:cubicBezTo>
                  <a:cubicBezTo>
                    <a:pt x="9670" y="42889"/>
                    <a:pt x="0" y="33218"/>
                    <a:pt x="0" y="21289"/>
                  </a:cubicBezTo>
                  <a:cubicBezTo>
                    <a:pt x="-1" y="19894"/>
                    <a:pt x="135" y="18502"/>
                    <a:pt x="403" y="17134"/>
                  </a:cubicBezTo>
                  <a:lnTo>
                    <a:pt x="21600" y="21289"/>
                  </a:lnTo>
                  <a:lnTo>
                    <a:pt x="25253" y="0"/>
                  </a:lnTo>
                </a:path>
              </a:pathLst>
            </a:custGeom>
            <a:noFill/>
            <a:ln w="12700" cap="flat" cmpd="sng">
              <a:solidFill>
                <a:schemeClr val="dk1">
                  <a:alpha val="100000"/>
                </a:schemeClr>
              </a:solidFill>
              <a:prstDash val="solid"/>
              <a:round/>
              <a:headEnd type="triangle" w="med" len="lg"/>
            </a:ln>
          </p:spPr>
        </p:sp>
        <p:sp>
          <p:nvSpPr>
            <p:cNvPr id="1048708" name="Arc 29"/>
            <p:cNvSpPr/>
            <p:nvPr/>
          </p:nvSpPr>
          <p:spPr bwMode="auto">
            <a:xfrm rot="0" flipH="1" flipV="1">
              <a:off x="3840" y="1344"/>
              <a:ext cx="384" cy="381"/>
            </a:xfrm>
            <a:custGeom>
              <a:avLst/>
              <a:ahLst/>
              <a:rect l="0" t="0" r="r" b="b"/>
              <a:pathLst>
                <a:path w="43200" h="42869" fill="none">
                  <a:moveTo>
                    <a:pt x="25366" y="-1"/>
                  </a:moveTo>
                  <a:cubicBezTo>
                    <a:pt x="35682" y="1826"/>
                    <a:pt x="43200" y="10792"/>
                    <a:pt x="43200" y="21269"/>
                  </a:cubicBezTo>
                  <a:cubicBezTo>
                    <a:pt x="43200" y="33198"/>
                    <a:pt x="33529" y="42869"/>
                    <a:pt x="21600" y="42869"/>
                  </a:cubicBezTo>
                  <a:cubicBezTo>
                    <a:pt x="9670" y="42869"/>
                    <a:pt x="0" y="33198"/>
                    <a:pt x="0" y="21269"/>
                  </a:cubicBezTo>
                  <a:cubicBezTo>
                    <a:pt x="-1" y="20078"/>
                    <a:pt x="98" y="18889"/>
                    <a:pt x="294" y="17715"/>
                  </a:cubicBezTo>
                </a:path>
                <a:path w="43200" h="42869" stroke="0">
                  <a:moveTo>
                    <a:pt x="25366" y="-1"/>
                  </a:moveTo>
                  <a:cubicBezTo>
                    <a:pt x="35682" y="1826"/>
                    <a:pt x="43200" y="10792"/>
                    <a:pt x="43200" y="21269"/>
                  </a:cubicBezTo>
                  <a:cubicBezTo>
                    <a:pt x="43200" y="33198"/>
                    <a:pt x="33529" y="42869"/>
                    <a:pt x="21600" y="42869"/>
                  </a:cubicBezTo>
                  <a:cubicBezTo>
                    <a:pt x="9670" y="42869"/>
                    <a:pt x="0" y="33198"/>
                    <a:pt x="0" y="21269"/>
                  </a:cubicBezTo>
                  <a:cubicBezTo>
                    <a:pt x="-1" y="20078"/>
                    <a:pt x="98" y="18889"/>
                    <a:pt x="294" y="17715"/>
                  </a:cubicBezTo>
                  <a:lnTo>
                    <a:pt x="21600" y="21269"/>
                  </a:lnTo>
                  <a:lnTo>
                    <a:pt x="25366" y="-1"/>
                  </a:lnTo>
                </a:path>
              </a:pathLst>
            </a:custGeom>
            <a:noFill/>
            <a:ln w="12700" cap="flat" cmpd="sng">
              <a:solidFill>
                <a:schemeClr val="dk1">
                  <a:alpha val="100000"/>
                </a:schemeClr>
              </a:solidFill>
              <a:prstDash val="solid"/>
              <a:round/>
              <a:tailEnd type="triangle" w="med" len="lg"/>
            </a:ln>
          </p:spPr>
        </p:sp>
        <p:sp>
          <p:nvSpPr>
            <p:cNvPr id="1048709" name="Arc 30"/>
            <p:cNvSpPr/>
            <p:nvPr/>
          </p:nvSpPr>
          <p:spPr bwMode="auto">
            <a:xfrm rot="0" flipV="1">
              <a:off x="4993" y="1344"/>
              <a:ext cx="335" cy="336"/>
            </a:xfrm>
            <a:custGeom>
              <a:avLst/>
              <a:ahLst/>
              <a:rect l="0" t="0" r="r" b="b"/>
              <a:pathLst>
                <a:path w="43200" h="43200" fill="none">
                  <a:moveTo>
                    <a:pt x="20346" y="36"/>
                  </a:moveTo>
                  <a:cubicBezTo>
                    <a:pt x="20763" y="12"/>
                    <a:pt x="21181" y="-1"/>
                    <a:pt x="21600" y="0"/>
                  </a:cubicBezTo>
                  <a:cubicBezTo>
                    <a:pt x="33529" y="0"/>
                    <a:pt x="43200" y="9670"/>
                    <a:pt x="43200" y="21600"/>
                  </a:cubicBezTo>
                  <a:cubicBezTo>
                    <a:pt x="43200" y="33529"/>
                    <a:pt x="33529" y="43200"/>
                    <a:pt x="21600" y="43200"/>
                  </a:cubicBezTo>
                  <a:cubicBezTo>
                    <a:pt x="9670" y="43200"/>
                    <a:pt x="0" y="33529"/>
                    <a:pt x="0" y="21600"/>
                  </a:cubicBezTo>
                  <a:cubicBezTo>
                    <a:pt x="-1" y="20540"/>
                    <a:pt x="77" y="19482"/>
                    <a:pt x="233" y="18434"/>
                  </a:cubicBezTo>
                </a:path>
                <a:path w="43200" h="43200" stroke="0">
                  <a:moveTo>
                    <a:pt x="20346" y="36"/>
                  </a:moveTo>
                  <a:cubicBezTo>
                    <a:pt x="20763" y="12"/>
                    <a:pt x="21181" y="-1"/>
                    <a:pt x="21600" y="0"/>
                  </a:cubicBezTo>
                  <a:cubicBezTo>
                    <a:pt x="33529" y="0"/>
                    <a:pt x="43200" y="9670"/>
                    <a:pt x="43200" y="21600"/>
                  </a:cubicBezTo>
                  <a:cubicBezTo>
                    <a:pt x="43200" y="33529"/>
                    <a:pt x="33529" y="43200"/>
                    <a:pt x="21600" y="43200"/>
                  </a:cubicBezTo>
                  <a:cubicBezTo>
                    <a:pt x="9670" y="43200"/>
                    <a:pt x="0" y="33529"/>
                    <a:pt x="0" y="21600"/>
                  </a:cubicBezTo>
                  <a:cubicBezTo>
                    <a:pt x="-1" y="20540"/>
                    <a:pt x="77" y="19482"/>
                    <a:pt x="233" y="18434"/>
                  </a:cubicBezTo>
                  <a:lnTo>
                    <a:pt x="21600" y="21600"/>
                  </a:lnTo>
                  <a:lnTo>
                    <a:pt x="20346" y="36"/>
                  </a:lnTo>
                </a:path>
              </a:pathLst>
            </a:custGeom>
            <a:noFill/>
            <a:ln w="12700" cap="flat" cmpd="sng">
              <a:solidFill>
                <a:schemeClr val="dk1">
                  <a:alpha val="100000"/>
                </a:schemeClr>
              </a:solidFill>
              <a:prstDash val="solid"/>
              <a:round/>
              <a:headEnd type="triangle" w="med" len="lg"/>
            </a:ln>
          </p:spPr>
        </p:sp>
        <p:sp>
          <p:nvSpPr>
            <p:cNvPr id="1048710" name="Text Box 31"/>
            <p:cNvSpPr txBox="1"/>
            <p:nvPr/>
          </p:nvSpPr>
          <p:spPr>
            <a:xfrm rot="0">
              <a:off x="3504" y="2592"/>
              <a:ext cx="412"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0/0</a:t>
              </a:r>
            </a:p>
          </p:txBody>
        </p:sp>
        <p:sp>
          <p:nvSpPr>
            <p:cNvPr id="1048711" name="Text Box 32"/>
            <p:cNvSpPr txBox="1"/>
            <p:nvPr/>
          </p:nvSpPr>
          <p:spPr>
            <a:xfrm rot="0">
              <a:off x="5328" y="2544"/>
              <a:ext cx="412"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0/0</a:t>
              </a:r>
            </a:p>
          </p:txBody>
        </p:sp>
        <p:sp>
          <p:nvSpPr>
            <p:cNvPr id="1048712" name="Text Box 33"/>
            <p:cNvSpPr txBox="1"/>
            <p:nvPr/>
          </p:nvSpPr>
          <p:spPr>
            <a:xfrm rot="0">
              <a:off x="3504" y="1392"/>
              <a:ext cx="412"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0/0</a:t>
              </a:r>
            </a:p>
          </p:txBody>
        </p:sp>
        <p:sp>
          <p:nvSpPr>
            <p:cNvPr id="1048713" name="Text Box 34"/>
            <p:cNvSpPr txBox="1"/>
            <p:nvPr/>
          </p:nvSpPr>
          <p:spPr>
            <a:xfrm rot="0">
              <a:off x="5328" y="1344"/>
              <a:ext cx="412"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0/0</a:t>
              </a:r>
            </a:p>
          </p:txBody>
        </p:sp>
        <p:sp>
          <p:nvSpPr>
            <p:cNvPr id="1048714" name="Text Box 35"/>
            <p:cNvSpPr txBox="1"/>
            <p:nvPr/>
          </p:nvSpPr>
          <p:spPr>
            <a:xfrm rot="0">
              <a:off x="4391" y="1440"/>
              <a:ext cx="412"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1/0</a:t>
              </a:r>
            </a:p>
          </p:txBody>
        </p:sp>
        <p:sp>
          <p:nvSpPr>
            <p:cNvPr id="1048715" name="Text Box 36"/>
            <p:cNvSpPr txBox="1"/>
            <p:nvPr/>
          </p:nvSpPr>
          <p:spPr>
            <a:xfrm rot="0">
              <a:off x="5015" y="1968"/>
              <a:ext cx="412"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1/0</a:t>
              </a:r>
            </a:p>
          </p:txBody>
        </p:sp>
        <p:sp>
          <p:nvSpPr>
            <p:cNvPr id="1048716" name="Text Box 37"/>
            <p:cNvSpPr txBox="1"/>
            <p:nvPr/>
          </p:nvSpPr>
          <p:spPr>
            <a:xfrm rot="0">
              <a:off x="4416" y="2544"/>
              <a:ext cx="412"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1/0</a:t>
              </a:r>
            </a:p>
          </p:txBody>
        </p:sp>
        <p:sp>
          <p:nvSpPr>
            <p:cNvPr id="1048717" name="Text Box 38"/>
            <p:cNvSpPr txBox="1"/>
            <p:nvPr/>
          </p:nvSpPr>
          <p:spPr>
            <a:xfrm rot="0">
              <a:off x="3792" y="1968"/>
              <a:ext cx="412" cy="28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1/1</a:t>
              </a:r>
            </a:p>
          </p:txBody>
        </p:sp>
        <p:sp>
          <p:nvSpPr>
            <p:cNvPr id="1048718" name="Text Box 39"/>
            <p:cNvSpPr txBox="1"/>
            <p:nvPr/>
          </p:nvSpPr>
          <p:spPr>
            <a:xfrm rot="0">
              <a:off x="3408" y="1968"/>
              <a:ext cx="39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x/Z</a:t>
              </a:r>
            </a:p>
          </p:txBody>
        </p:sp>
      </p:grpSp>
      <p:sp>
        <p:nvSpPr>
          <p:cNvPr id="104871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72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13</a:t>
            </a:fld>
            <a:endParaRPr altLang="en-US" sz="1400" lang="zh-CN">
              <a:solidFill>
                <a:srgbClr val="656565"/>
              </a:solidFill>
            </a:endParaRPr>
          </a:p>
        </p:txBody>
      </p:sp>
      <p:sp>
        <p:nvSpPr>
          <p:cNvPr id="104872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138"/>
                                        </p:tgtEl>
                                        <p:attrNameLst>
                                          <p:attrName>style.visibility</p:attrName>
                                        </p:attrNameLst>
                                      </p:cBhvr>
                                      <p:to>
                                        <p:strVal val="visible"/>
                                      </p:to>
                                    </p:set>
                                    <p:anim calcmode="lin" valueType="num">
                                      <p:cBhvr additive="base">
                                        <p:cTn dur="500" fill="hold" id="7"/>
                                        <p:tgtEl>
                                          <p:spTgt spid="138"/>
                                        </p:tgtEl>
                                        <p:attrNameLst>
                                          <p:attrName>ppt_x</p:attrName>
                                        </p:attrNameLst>
                                      </p:cBhvr>
                                      <p:tavLst>
                                        <p:tav tm="0">
                                          <p:val>
                                            <p:strVal val="#ppt_x"/>
                                          </p:val>
                                        </p:tav>
                                        <p:tav tm="100000">
                                          <p:val>
                                            <p:strVal val="#ppt_x"/>
                                          </p:val>
                                        </p:tav>
                                      </p:tavLst>
                                    </p:anim>
                                    <p:anim calcmode="lin" valueType="num">
                                      <p:cBhvr additive="base">
                                        <p:cTn dur="500" fill="hold" id="8"/>
                                        <p:tgtEl>
                                          <p:spTgt spid="138"/>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139"/>
                                        </p:tgtEl>
                                        <p:attrNameLst>
                                          <p:attrName>style.visibility</p:attrName>
                                        </p:attrNameLst>
                                      </p:cBhvr>
                                      <p:to>
                                        <p:strVal val="visible"/>
                                      </p:to>
                                    </p:set>
                                    <p:anim calcmode="lin" valueType="num">
                                      <p:cBhvr additive="base">
                                        <p:cTn dur="500" fill="hold" id="13"/>
                                        <p:tgtEl>
                                          <p:spTgt spid="139"/>
                                        </p:tgtEl>
                                        <p:attrNameLst>
                                          <p:attrName>ppt_x</p:attrName>
                                        </p:attrNameLst>
                                      </p:cBhvr>
                                      <p:tavLst>
                                        <p:tav tm="0">
                                          <p:val>
                                            <p:strVal val="#ppt_x"/>
                                          </p:val>
                                        </p:tav>
                                        <p:tav tm="100000">
                                          <p:val>
                                            <p:strVal val="#ppt_x"/>
                                          </p:val>
                                        </p:tav>
                                      </p:tavLst>
                                    </p:anim>
                                    <p:anim calcmode="lin" valueType="num">
                                      <p:cBhvr additive="base">
                                        <p:cTn dur="500" fill="hold" id="14"/>
                                        <p:tgtEl>
                                          <p:spTgt spid="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1" showMasterSp="1">
  <p:cSld>
    <p:spTree>
      <p:nvGrpSpPr>
        <p:cNvPr id="140" name=""/>
        <p:cNvGrpSpPr/>
        <p:nvPr/>
      </p:nvGrpSpPr>
      <p:grpSpPr>
        <a:xfrm rot="0">
          <a:off x="0" y="0"/>
          <a:ext cx="0" cy="0"/>
          <a:chOff x="0" y="0"/>
          <a:chExt cx="0" cy="0"/>
        </a:xfrm>
      </p:grpSpPr>
      <p:sp>
        <p:nvSpPr>
          <p:cNvPr id="1048722" name="Text Box 2"/>
          <p:cNvSpPr txBox="1"/>
          <p:nvPr/>
        </p:nvSpPr>
        <p:spPr>
          <a:xfrm rot="0">
            <a:off x="663575" y="1052512"/>
            <a:ext cx="7796212" cy="17983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⑷画出时间图并说明电路逻辑功能。</a:t>
            </a:r>
          </a:p>
          <a:p>
            <a:pPr algn="just" eaLnBrk="1" hangingPunct="1" indent="0" lvl="0" marL="0">
              <a:lnSpc>
                <a:spcPct val="120000"/>
              </a:lnSpc>
              <a:spcBef>
                <a:spcPct val="0"/>
              </a:spcBef>
              <a:buFontTx/>
              <a:buNone/>
            </a:pPr>
            <a:r>
              <a:rPr altLang="en-US" sz="2400" lang="zh-CN">
                <a:latin typeface="Times New Roman" pitchFamily="18" charset="0"/>
              </a:rPr>
              <a:t>　　为了进一步描述该电路在输入脉冲作用下状态和输出变化过程，可根据状态表或状态图画出该电路的时间图如下： </a:t>
            </a:r>
          </a:p>
        </p:txBody>
      </p:sp>
      <p:sp>
        <p:nvSpPr>
          <p:cNvPr id="1048723" name="Text Box 3"/>
          <p:cNvSpPr txBox="1"/>
          <p:nvPr/>
        </p:nvSpPr>
        <p:spPr>
          <a:xfrm rot="0">
            <a:off x="668337" y="5484812"/>
            <a:ext cx="8151812"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　　由状态图和时间图可知，该电路是一个</a:t>
            </a:r>
            <a:r>
              <a:rPr altLang="zh-CN" sz="2400" lang="en-US">
                <a:solidFill>
                  <a:srgbClr val="FF3300"/>
                </a:solidFill>
                <a:latin typeface="Times New Roman" pitchFamily="18" charset="0"/>
              </a:rPr>
              <a:t>模4</a:t>
            </a:r>
            <a:r>
              <a:rPr altLang="en-US" sz="2400" lang="zh-CN">
                <a:solidFill>
                  <a:srgbClr val="FF3300"/>
                </a:solidFill>
                <a:latin typeface="Times New Roman" pitchFamily="18" charset="0"/>
              </a:rPr>
              <a:t>加</a:t>
            </a:r>
            <a:r>
              <a:rPr altLang="zh-CN" sz="2400" lang="en-US">
                <a:solidFill>
                  <a:srgbClr val="FF3300"/>
                </a:solidFill>
                <a:latin typeface="Times New Roman" pitchFamily="18" charset="0"/>
              </a:rPr>
              <a:t>1</a:t>
            </a:r>
            <a:r>
              <a:rPr altLang="en-US" sz="2400" lang="zh-CN">
                <a:solidFill>
                  <a:srgbClr val="FF3300"/>
                </a:solidFill>
                <a:latin typeface="Times New Roman" pitchFamily="18" charset="0"/>
              </a:rPr>
              <a:t>计数器</a:t>
            </a:r>
            <a:r>
              <a:rPr altLang="en-US" sz="2400" lang="zh-CN">
                <a:latin typeface="Times New Roman" pitchFamily="18" charset="0"/>
              </a:rPr>
              <a:t>，</a:t>
            </a:r>
          </a:p>
          <a:p>
            <a:pPr algn="just" eaLnBrk="1" hangingPunct="1" indent="0" lvl="0" marL="0">
              <a:lnSpc>
                <a:spcPct val="120000"/>
              </a:lnSpc>
              <a:spcBef>
                <a:spcPct val="0"/>
              </a:spcBef>
              <a:buFontTx/>
              <a:buNone/>
            </a:pPr>
            <a:r>
              <a:rPr altLang="en-US" sz="2400" lang="zh-CN">
                <a:latin typeface="Times New Roman" pitchFamily="18" charset="0"/>
              </a:rPr>
              <a:t>当收到第四个输入脉冲时，电路产生一个进位输出脉冲。</a:t>
            </a:r>
          </a:p>
        </p:txBody>
      </p:sp>
      <p:grpSp>
        <p:nvGrpSpPr>
          <p:cNvPr id="141" name=""/>
          <p:cNvGrpSpPr/>
          <p:nvPr/>
        </p:nvGrpSpPr>
        <p:grpSpPr>
          <a:xfrm rot="0">
            <a:off x="1547812" y="3065462"/>
            <a:ext cx="6248400" cy="2443449"/>
            <a:chOff x="672" y="1632"/>
            <a:chExt cx="4368" cy="1587"/>
          </a:xfrm>
        </p:grpSpPr>
        <p:sp>
          <p:nvSpPr>
            <p:cNvPr id="1048724" name="Line 5"/>
            <p:cNvSpPr/>
            <p:nvPr/>
          </p:nvSpPr>
          <p:spPr>
            <a:xfrm rot="0">
              <a:off x="960" y="1920"/>
              <a:ext cx="240" cy="0"/>
            </a:xfrm>
            <a:prstGeom prst="line"/>
            <a:noFill/>
            <a:ln w="9525" cap="flat" cmpd="sng">
              <a:solidFill>
                <a:schemeClr val="dk1">
                  <a:alpha val="100000"/>
                </a:schemeClr>
              </a:solidFill>
              <a:prstDash val="solid"/>
              <a:round/>
            </a:ln>
          </p:spPr>
        </p:sp>
        <p:sp>
          <p:nvSpPr>
            <p:cNvPr id="1048725" name="Line 6"/>
            <p:cNvSpPr/>
            <p:nvPr/>
          </p:nvSpPr>
          <p:spPr>
            <a:xfrm rot="0">
              <a:off x="1200" y="1632"/>
              <a:ext cx="240" cy="0"/>
            </a:xfrm>
            <a:prstGeom prst="line"/>
            <a:noFill/>
            <a:ln w="9525" cap="flat" cmpd="sng">
              <a:solidFill>
                <a:schemeClr val="dk1">
                  <a:alpha val="100000"/>
                </a:schemeClr>
              </a:solidFill>
              <a:prstDash val="solid"/>
              <a:round/>
            </a:ln>
          </p:spPr>
        </p:sp>
        <p:sp>
          <p:nvSpPr>
            <p:cNvPr id="1048726" name="Line 7"/>
            <p:cNvSpPr/>
            <p:nvPr/>
          </p:nvSpPr>
          <p:spPr>
            <a:xfrm rot="0">
              <a:off x="1440" y="1920"/>
              <a:ext cx="240" cy="0"/>
            </a:xfrm>
            <a:prstGeom prst="line"/>
            <a:noFill/>
            <a:ln w="9525" cap="flat" cmpd="sng">
              <a:solidFill>
                <a:schemeClr val="dk1">
                  <a:alpha val="100000"/>
                </a:schemeClr>
              </a:solidFill>
              <a:prstDash val="solid"/>
              <a:round/>
            </a:ln>
          </p:spPr>
        </p:sp>
        <p:sp>
          <p:nvSpPr>
            <p:cNvPr id="1048727" name="Line 8"/>
            <p:cNvSpPr/>
            <p:nvPr/>
          </p:nvSpPr>
          <p:spPr>
            <a:xfrm rot="0">
              <a:off x="1680" y="1920"/>
              <a:ext cx="240" cy="0"/>
            </a:xfrm>
            <a:prstGeom prst="line"/>
            <a:noFill/>
            <a:ln w="9525" cap="flat" cmpd="sng">
              <a:solidFill>
                <a:schemeClr val="dk1">
                  <a:alpha val="100000"/>
                </a:schemeClr>
              </a:solidFill>
              <a:prstDash val="solid"/>
              <a:round/>
            </a:ln>
          </p:spPr>
        </p:sp>
        <p:sp>
          <p:nvSpPr>
            <p:cNvPr id="1048728" name="Line 9"/>
            <p:cNvSpPr/>
            <p:nvPr/>
          </p:nvSpPr>
          <p:spPr>
            <a:xfrm rot="0">
              <a:off x="1920" y="1632"/>
              <a:ext cx="240" cy="0"/>
            </a:xfrm>
            <a:prstGeom prst="line"/>
            <a:noFill/>
            <a:ln w="9525" cap="flat" cmpd="sng">
              <a:solidFill>
                <a:schemeClr val="dk1">
                  <a:alpha val="100000"/>
                </a:schemeClr>
              </a:solidFill>
              <a:prstDash val="solid"/>
              <a:round/>
            </a:ln>
          </p:spPr>
        </p:sp>
        <p:sp>
          <p:nvSpPr>
            <p:cNvPr id="1048729" name="Line 10"/>
            <p:cNvSpPr/>
            <p:nvPr/>
          </p:nvSpPr>
          <p:spPr>
            <a:xfrm rot="0">
              <a:off x="2160" y="1920"/>
              <a:ext cx="240" cy="0"/>
            </a:xfrm>
            <a:prstGeom prst="line"/>
            <a:noFill/>
            <a:ln w="9525" cap="flat" cmpd="sng">
              <a:solidFill>
                <a:schemeClr val="dk1">
                  <a:alpha val="100000"/>
                </a:schemeClr>
              </a:solidFill>
              <a:prstDash val="solid"/>
              <a:round/>
            </a:ln>
          </p:spPr>
        </p:sp>
        <p:sp>
          <p:nvSpPr>
            <p:cNvPr id="1048730" name="Line 11"/>
            <p:cNvSpPr/>
            <p:nvPr/>
          </p:nvSpPr>
          <p:spPr>
            <a:xfrm rot="0">
              <a:off x="2400" y="1920"/>
              <a:ext cx="240" cy="0"/>
            </a:xfrm>
            <a:prstGeom prst="line"/>
            <a:noFill/>
            <a:ln w="9525" cap="flat" cmpd="sng">
              <a:solidFill>
                <a:schemeClr val="dk1">
                  <a:alpha val="100000"/>
                </a:schemeClr>
              </a:solidFill>
              <a:prstDash val="solid"/>
              <a:round/>
            </a:ln>
          </p:spPr>
        </p:sp>
        <p:sp>
          <p:nvSpPr>
            <p:cNvPr id="1048731" name="Line 12"/>
            <p:cNvSpPr/>
            <p:nvPr/>
          </p:nvSpPr>
          <p:spPr>
            <a:xfrm rot="0">
              <a:off x="2640" y="1920"/>
              <a:ext cx="240" cy="0"/>
            </a:xfrm>
            <a:prstGeom prst="line"/>
            <a:noFill/>
            <a:ln w="9525" cap="flat" cmpd="sng">
              <a:solidFill>
                <a:schemeClr val="dk1">
                  <a:alpha val="100000"/>
                </a:schemeClr>
              </a:solidFill>
              <a:prstDash val="solid"/>
              <a:round/>
            </a:ln>
          </p:spPr>
        </p:sp>
        <p:sp>
          <p:nvSpPr>
            <p:cNvPr id="1048732" name="Line 13"/>
            <p:cNvSpPr/>
            <p:nvPr/>
          </p:nvSpPr>
          <p:spPr>
            <a:xfrm rot="0">
              <a:off x="2880" y="1632"/>
              <a:ext cx="240" cy="0"/>
            </a:xfrm>
            <a:prstGeom prst="line"/>
            <a:noFill/>
            <a:ln w="9525" cap="flat" cmpd="sng">
              <a:solidFill>
                <a:schemeClr val="dk1">
                  <a:alpha val="100000"/>
                </a:schemeClr>
              </a:solidFill>
              <a:prstDash val="solid"/>
              <a:round/>
            </a:ln>
          </p:spPr>
        </p:sp>
        <p:sp>
          <p:nvSpPr>
            <p:cNvPr id="1048733" name="Line 14"/>
            <p:cNvSpPr/>
            <p:nvPr/>
          </p:nvSpPr>
          <p:spPr>
            <a:xfrm rot="0">
              <a:off x="3120" y="1920"/>
              <a:ext cx="240" cy="0"/>
            </a:xfrm>
            <a:prstGeom prst="line"/>
            <a:noFill/>
            <a:ln w="9525" cap="flat" cmpd="sng">
              <a:solidFill>
                <a:schemeClr val="dk1">
                  <a:alpha val="100000"/>
                </a:schemeClr>
              </a:solidFill>
              <a:prstDash val="solid"/>
              <a:round/>
            </a:ln>
          </p:spPr>
        </p:sp>
        <p:sp>
          <p:nvSpPr>
            <p:cNvPr id="1048734" name="Line 15"/>
            <p:cNvSpPr/>
            <p:nvPr/>
          </p:nvSpPr>
          <p:spPr>
            <a:xfrm rot="0">
              <a:off x="3360" y="1632"/>
              <a:ext cx="240" cy="0"/>
            </a:xfrm>
            <a:prstGeom prst="line"/>
            <a:noFill/>
            <a:ln w="9525" cap="flat" cmpd="sng">
              <a:solidFill>
                <a:schemeClr val="dk1">
                  <a:alpha val="100000"/>
                </a:schemeClr>
              </a:solidFill>
              <a:prstDash val="solid"/>
              <a:round/>
            </a:ln>
          </p:spPr>
        </p:sp>
        <p:sp>
          <p:nvSpPr>
            <p:cNvPr id="1048735" name="Line 16"/>
            <p:cNvSpPr/>
            <p:nvPr/>
          </p:nvSpPr>
          <p:spPr>
            <a:xfrm rot="0">
              <a:off x="3600" y="1920"/>
              <a:ext cx="240" cy="0"/>
            </a:xfrm>
            <a:prstGeom prst="line"/>
            <a:noFill/>
            <a:ln w="9525" cap="flat" cmpd="sng">
              <a:solidFill>
                <a:schemeClr val="dk1">
                  <a:alpha val="100000"/>
                </a:schemeClr>
              </a:solidFill>
              <a:prstDash val="solid"/>
              <a:round/>
            </a:ln>
          </p:spPr>
        </p:sp>
        <p:sp>
          <p:nvSpPr>
            <p:cNvPr id="1048736" name="Line 17"/>
            <p:cNvSpPr/>
            <p:nvPr/>
          </p:nvSpPr>
          <p:spPr>
            <a:xfrm rot="0">
              <a:off x="3840" y="1920"/>
              <a:ext cx="240" cy="0"/>
            </a:xfrm>
            <a:prstGeom prst="line"/>
            <a:noFill/>
            <a:ln w="9525" cap="flat" cmpd="sng">
              <a:solidFill>
                <a:schemeClr val="dk1">
                  <a:alpha val="100000"/>
                </a:schemeClr>
              </a:solidFill>
              <a:prstDash val="solid"/>
              <a:round/>
            </a:ln>
          </p:spPr>
        </p:sp>
        <p:sp>
          <p:nvSpPr>
            <p:cNvPr id="1048737" name="Line 18"/>
            <p:cNvSpPr/>
            <p:nvPr/>
          </p:nvSpPr>
          <p:spPr>
            <a:xfrm rot="0">
              <a:off x="4080" y="1920"/>
              <a:ext cx="240" cy="0"/>
            </a:xfrm>
            <a:prstGeom prst="line"/>
            <a:noFill/>
            <a:ln w="9525" cap="flat" cmpd="sng">
              <a:solidFill>
                <a:schemeClr val="dk1">
                  <a:alpha val="100000"/>
                </a:schemeClr>
              </a:solidFill>
              <a:prstDash val="solid"/>
              <a:round/>
            </a:ln>
          </p:spPr>
        </p:sp>
        <p:sp>
          <p:nvSpPr>
            <p:cNvPr id="1048738" name="Line 19"/>
            <p:cNvSpPr/>
            <p:nvPr/>
          </p:nvSpPr>
          <p:spPr>
            <a:xfrm rot="0">
              <a:off x="4320" y="1920"/>
              <a:ext cx="240" cy="0"/>
            </a:xfrm>
            <a:prstGeom prst="line"/>
            <a:noFill/>
            <a:ln w="9525" cap="flat" cmpd="sng">
              <a:solidFill>
                <a:schemeClr val="dk1">
                  <a:alpha val="100000"/>
                </a:schemeClr>
              </a:solidFill>
              <a:prstDash val="solid"/>
              <a:round/>
            </a:ln>
          </p:spPr>
        </p:sp>
        <p:sp>
          <p:nvSpPr>
            <p:cNvPr id="1048739" name="Line 20"/>
            <p:cNvSpPr/>
            <p:nvPr/>
          </p:nvSpPr>
          <p:spPr>
            <a:xfrm rot="0">
              <a:off x="4560" y="1632"/>
              <a:ext cx="240" cy="0"/>
            </a:xfrm>
            <a:prstGeom prst="line"/>
            <a:noFill/>
            <a:ln w="9525" cap="flat" cmpd="sng">
              <a:solidFill>
                <a:schemeClr val="dk1">
                  <a:alpha val="100000"/>
                </a:schemeClr>
              </a:solidFill>
              <a:prstDash val="solid"/>
              <a:round/>
            </a:ln>
          </p:spPr>
        </p:sp>
        <p:sp>
          <p:nvSpPr>
            <p:cNvPr id="1048740" name="Line 21"/>
            <p:cNvSpPr/>
            <p:nvPr/>
          </p:nvSpPr>
          <p:spPr>
            <a:xfrm rot="0">
              <a:off x="4800" y="1920"/>
              <a:ext cx="240" cy="0"/>
            </a:xfrm>
            <a:prstGeom prst="line"/>
            <a:noFill/>
            <a:ln w="9525" cap="flat" cmpd="sng">
              <a:solidFill>
                <a:schemeClr val="dk1">
                  <a:alpha val="100000"/>
                </a:schemeClr>
              </a:solidFill>
              <a:prstDash val="solid"/>
              <a:round/>
            </a:ln>
          </p:spPr>
        </p:sp>
        <p:sp>
          <p:nvSpPr>
            <p:cNvPr id="1048741" name="Line 22"/>
            <p:cNvSpPr/>
            <p:nvPr/>
          </p:nvSpPr>
          <p:spPr>
            <a:xfrm rot="0">
              <a:off x="960" y="2304"/>
              <a:ext cx="240" cy="0"/>
            </a:xfrm>
            <a:prstGeom prst="line"/>
            <a:noFill/>
            <a:ln w="9525" cap="flat" cmpd="sng">
              <a:solidFill>
                <a:schemeClr val="dk1">
                  <a:alpha val="100000"/>
                </a:schemeClr>
              </a:solidFill>
              <a:prstDash val="solid"/>
              <a:round/>
            </a:ln>
          </p:spPr>
        </p:sp>
        <p:sp>
          <p:nvSpPr>
            <p:cNvPr id="1048742" name="Line 23"/>
            <p:cNvSpPr/>
            <p:nvPr/>
          </p:nvSpPr>
          <p:spPr>
            <a:xfrm rot="0">
              <a:off x="1200" y="2304"/>
              <a:ext cx="240" cy="0"/>
            </a:xfrm>
            <a:prstGeom prst="line"/>
            <a:noFill/>
            <a:ln w="9525" cap="flat" cmpd="sng">
              <a:solidFill>
                <a:schemeClr val="dk1">
                  <a:alpha val="100000"/>
                </a:schemeClr>
              </a:solidFill>
              <a:prstDash val="solid"/>
              <a:round/>
            </a:ln>
          </p:spPr>
        </p:sp>
        <p:sp>
          <p:nvSpPr>
            <p:cNvPr id="1048743" name="Line 24"/>
            <p:cNvSpPr/>
            <p:nvPr/>
          </p:nvSpPr>
          <p:spPr>
            <a:xfrm rot="0">
              <a:off x="1440" y="2304"/>
              <a:ext cx="240" cy="0"/>
            </a:xfrm>
            <a:prstGeom prst="line"/>
            <a:noFill/>
            <a:ln w="9525" cap="flat" cmpd="sng">
              <a:solidFill>
                <a:schemeClr val="dk1">
                  <a:alpha val="100000"/>
                </a:schemeClr>
              </a:solidFill>
              <a:prstDash val="solid"/>
              <a:round/>
            </a:ln>
          </p:spPr>
        </p:sp>
        <p:sp>
          <p:nvSpPr>
            <p:cNvPr id="1048744" name="Line 25"/>
            <p:cNvSpPr/>
            <p:nvPr/>
          </p:nvSpPr>
          <p:spPr>
            <a:xfrm rot="0">
              <a:off x="1680" y="2304"/>
              <a:ext cx="240" cy="0"/>
            </a:xfrm>
            <a:prstGeom prst="line"/>
            <a:noFill/>
            <a:ln w="9525" cap="flat" cmpd="sng">
              <a:solidFill>
                <a:schemeClr val="dk1">
                  <a:alpha val="100000"/>
                </a:schemeClr>
              </a:solidFill>
              <a:prstDash val="solid"/>
              <a:round/>
            </a:ln>
          </p:spPr>
        </p:sp>
        <p:sp>
          <p:nvSpPr>
            <p:cNvPr id="1048745" name="Line 26"/>
            <p:cNvSpPr/>
            <p:nvPr/>
          </p:nvSpPr>
          <p:spPr>
            <a:xfrm rot="0">
              <a:off x="1920" y="2304"/>
              <a:ext cx="240" cy="0"/>
            </a:xfrm>
            <a:prstGeom prst="line"/>
            <a:noFill/>
            <a:ln w="9525" cap="flat" cmpd="sng">
              <a:solidFill>
                <a:schemeClr val="dk1">
                  <a:alpha val="100000"/>
                </a:schemeClr>
              </a:solidFill>
              <a:prstDash val="solid"/>
              <a:round/>
            </a:ln>
          </p:spPr>
        </p:sp>
        <p:sp>
          <p:nvSpPr>
            <p:cNvPr id="1048746" name="Line 27"/>
            <p:cNvSpPr/>
            <p:nvPr/>
          </p:nvSpPr>
          <p:spPr>
            <a:xfrm rot="0">
              <a:off x="2160" y="2016"/>
              <a:ext cx="240" cy="0"/>
            </a:xfrm>
            <a:prstGeom prst="line"/>
            <a:noFill/>
            <a:ln w="9525" cap="flat" cmpd="sng">
              <a:solidFill>
                <a:schemeClr val="dk1">
                  <a:alpha val="100000"/>
                </a:schemeClr>
              </a:solidFill>
              <a:prstDash val="solid"/>
              <a:round/>
            </a:ln>
          </p:spPr>
        </p:sp>
        <p:sp>
          <p:nvSpPr>
            <p:cNvPr id="1048747" name="Line 28"/>
            <p:cNvSpPr/>
            <p:nvPr/>
          </p:nvSpPr>
          <p:spPr>
            <a:xfrm rot="0">
              <a:off x="2400" y="2016"/>
              <a:ext cx="240" cy="0"/>
            </a:xfrm>
            <a:prstGeom prst="line"/>
            <a:noFill/>
            <a:ln w="9525" cap="flat" cmpd="sng">
              <a:solidFill>
                <a:schemeClr val="dk1">
                  <a:alpha val="100000"/>
                </a:schemeClr>
              </a:solidFill>
              <a:prstDash val="solid"/>
              <a:round/>
            </a:ln>
          </p:spPr>
        </p:sp>
        <p:sp>
          <p:nvSpPr>
            <p:cNvPr id="1048748" name="Line 29"/>
            <p:cNvSpPr/>
            <p:nvPr/>
          </p:nvSpPr>
          <p:spPr>
            <a:xfrm rot="0">
              <a:off x="2640" y="2016"/>
              <a:ext cx="240" cy="0"/>
            </a:xfrm>
            <a:prstGeom prst="line"/>
            <a:noFill/>
            <a:ln w="9525" cap="flat" cmpd="sng">
              <a:solidFill>
                <a:schemeClr val="dk1">
                  <a:alpha val="100000"/>
                </a:schemeClr>
              </a:solidFill>
              <a:prstDash val="solid"/>
              <a:round/>
            </a:ln>
          </p:spPr>
        </p:sp>
        <p:sp>
          <p:nvSpPr>
            <p:cNvPr id="1048749" name="Line 30"/>
            <p:cNvSpPr/>
            <p:nvPr/>
          </p:nvSpPr>
          <p:spPr>
            <a:xfrm rot="0">
              <a:off x="2880" y="2016"/>
              <a:ext cx="240" cy="0"/>
            </a:xfrm>
            <a:prstGeom prst="line"/>
            <a:noFill/>
            <a:ln w="9525" cap="flat" cmpd="sng">
              <a:solidFill>
                <a:schemeClr val="dk1">
                  <a:alpha val="100000"/>
                </a:schemeClr>
              </a:solidFill>
              <a:prstDash val="solid"/>
              <a:round/>
            </a:ln>
          </p:spPr>
        </p:sp>
        <p:sp>
          <p:nvSpPr>
            <p:cNvPr id="1048750" name="Line 31"/>
            <p:cNvSpPr/>
            <p:nvPr/>
          </p:nvSpPr>
          <p:spPr>
            <a:xfrm rot="0">
              <a:off x="3120" y="2016"/>
              <a:ext cx="240" cy="0"/>
            </a:xfrm>
            <a:prstGeom prst="line"/>
            <a:noFill/>
            <a:ln w="9525" cap="flat" cmpd="sng">
              <a:solidFill>
                <a:schemeClr val="dk1">
                  <a:alpha val="100000"/>
                </a:schemeClr>
              </a:solidFill>
              <a:prstDash val="solid"/>
              <a:round/>
            </a:ln>
          </p:spPr>
        </p:sp>
        <p:sp>
          <p:nvSpPr>
            <p:cNvPr id="1048751" name="Line 32"/>
            <p:cNvSpPr/>
            <p:nvPr/>
          </p:nvSpPr>
          <p:spPr>
            <a:xfrm rot="0">
              <a:off x="3360" y="2016"/>
              <a:ext cx="240" cy="0"/>
            </a:xfrm>
            <a:prstGeom prst="line"/>
            <a:noFill/>
            <a:ln w="9525" cap="flat" cmpd="sng">
              <a:solidFill>
                <a:schemeClr val="dk1">
                  <a:alpha val="100000"/>
                </a:schemeClr>
              </a:solidFill>
              <a:prstDash val="solid"/>
              <a:round/>
            </a:ln>
          </p:spPr>
        </p:sp>
        <p:sp>
          <p:nvSpPr>
            <p:cNvPr id="1048752" name="Line 33"/>
            <p:cNvSpPr/>
            <p:nvPr/>
          </p:nvSpPr>
          <p:spPr>
            <a:xfrm rot="0">
              <a:off x="3600" y="2304"/>
              <a:ext cx="240" cy="0"/>
            </a:xfrm>
            <a:prstGeom prst="line"/>
            <a:noFill/>
            <a:ln w="9525" cap="flat" cmpd="sng">
              <a:solidFill>
                <a:schemeClr val="dk1">
                  <a:alpha val="100000"/>
                </a:schemeClr>
              </a:solidFill>
              <a:prstDash val="solid"/>
              <a:round/>
            </a:ln>
          </p:spPr>
        </p:sp>
        <p:sp>
          <p:nvSpPr>
            <p:cNvPr id="1048753" name="Line 34"/>
            <p:cNvSpPr/>
            <p:nvPr/>
          </p:nvSpPr>
          <p:spPr>
            <a:xfrm rot="0">
              <a:off x="3840" y="2304"/>
              <a:ext cx="240" cy="0"/>
            </a:xfrm>
            <a:prstGeom prst="line"/>
            <a:noFill/>
            <a:ln w="9525" cap="flat" cmpd="sng">
              <a:solidFill>
                <a:schemeClr val="dk1">
                  <a:alpha val="100000"/>
                </a:schemeClr>
              </a:solidFill>
              <a:prstDash val="solid"/>
              <a:round/>
            </a:ln>
          </p:spPr>
        </p:sp>
        <p:sp>
          <p:nvSpPr>
            <p:cNvPr id="1048754" name="Line 35"/>
            <p:cNvSpPr/>
            <p:nvPr/>
          </p:nvSpPr>
          <p:spPr>
            <a:xfrm rot="0">
              <a:off x="4080" y="2304"/>
              <a:ext cx="240" cy="0"/>
            </a:xfrm>
            <a:prstGeom prst="line"/>
            <a:noFill/>
            <a:ln w="9525" cap="flat" cmpd="sng">
              <a:solidFill>
                <a:schemeClr val="dk1">
                  <a:alpha val="100000"/>
                </a:schemeClr>
              </a:solidFill>
              <a:prstDash val="solid"/>
              <a:round/>
            </a:ln>
          </p:spPr>
        </p:sp>
        <p:sp>
          <p:nvSpPr>
            <p:cNvPr id="1048755" name="Line 36"/>
            <p:cNvSpPr/>
            <p:nvPr/>
          </p:nvSpPr>
          <p:spPr>
            <a:xfrm rot="0">
              <a:off x="4320" y="2304"/>
              <a:ext cx="240" cy="0"/>
            </a:xfrm>
            <a:prstGeom prst="line"/>
            <a:noFill/>
            <a:ln w="9525" cap="flat" cmpd="sng">
              <a:solidFill>
                <a:schemeClr val="dk1">
                  <a:alpha val="100000"/>
                </a:schemeClr>
              </a:solidFill>
              <a:prstDash val="solid"/>
              <a:round/>
            </a:ln>
          </p:spPr>
        </p:sp>
        <p:sp>
          <p:nvSpPr>
            <p:cNvPr id="1048756" name="Line 37"/>
            <p:cNvSpPr/>
            <p:nvPr/>
          </p:nvSpPr>
          <p:spPr>
            <a:xfrm rot="0">
              <a:off x="4560" y="2304"/>
              <a:ext cx="240" cy="0"/>
            </a:xfrm>
            <a:prstGeom prst="line"/>
            <a:noFill/>
            <a:ln w="9525" cap="flat" cmpd="sng">
              <a:solidFill>
                <a:schemeClr val="dk1">
                  <a:alpha val="100000"/>
                </a:schemeClr>
              </a:solidFill>
              <a:prstDash val="solid"/>
              <a:round/>
            </a:ln>
          </p:spPr>
        </p:sp>
        <p:sp>
          <p:nvSpPr>
            <p:cNvPr id="1048757" name="Line 38"/>
            <p:cNvSpPr/>
            <p:nvPr/>
          </p:nvSpPr>
          <p:spPr>
            <a:xfrm rot="0">
              <a:off x="4800" y="2304"/>
              <a:ext cx="240" cy="0"/>
            </a:xfrm>
            <a:prstGeom prst="line"/>
            <a:noFill/>
            <a:ln w="9525" cap="flat" cmpd="sng">
              <a:solidFill>
                <a:schemeClr val="dk1">
                  <a:alpha val="100000"/>
                </a:schemeClr>
              </a:solidFill>
              <a:prstDash val="solid"/>
              <a:round/>
            </a:ln>
          </p:spPr>
        </p:sp>
        <p:sp>
          <p:nvSpPr>
            <p:cNvPr id="1048758" name="Line 39"/>
            <p:cNvSpPr/>
            <p:nvPr/>
          </p:nvSpPr>
          <p:spPr>
            <a:xfrm rot="0">
              <a:off x="960" y="2688"/>
              <a:ext cx="240" cy="0"/>
            </a:xfrm>
            <a:prstGeom prst="line"/>
            <a:noFill/>
            <a:ln w="9525" cap="flat" cmpd="sng">
              <a:solidFill>
                <a:schemeClr val="dk1">
                  <a:alpha val="100000"/>
                </a:schemeClr>
              </a:solidFill>
              <a:prstDash val="solid"/>
              <a:round/>
            </a:ln>
          </p:spPr>
        </p:sp>
        <p:sp>
          <p:nvSpPr>
            <p:cNvPr id="1048759" name="Line 40"/>
            <p:cNvSpPr/>
            <p:nvPr/>
          </p:nvSpPr>
          <p:spPr>
            <a:xfrm rot="0">
              <a:off x="1200" y="2688"/>
              <a:ext cx="240" cy="0"/>
            </a:xfrm>
            <a:prstGeom prst="line"/>
            <a:noFill/>
            <a:ln w="9525" cap="flat" cmpd="sng">
              <a:solidFill>
                <a:schemeClr val="dk1">
                  <a:alpha val="100000"/>
                </a:schemeClr>
              </a:solidFill>
              <a:prstDash val="solid"/>
              <a:round/>
            </a:ln>
          </p:spPr>
        </p:sp>
        <p:sp>
          <p:nvSpPr>
            <p:cNvPr id="1048760" name="Line 41"/>
            <p:cNvSpPr/>
            <p:nvPr/>
          </p:nvSpPr>
          <p:spPr>
            <a:xfrm rot="0">
              <a:off x="1440" y="2400"/>
              <a:ext cx="240" cy="0"/>
            </a:xfrm>
            <a:prstGeom prst="line"/>
            <a:noFill/>
            <a:ln w="9525" cap="flat" cmpd="sng">
              <a:solidFill>
                <a:schemeClr val="dk1">
                  <a:alpha val="100000"/>
                </a:schemeClr>
              </a:solidFill>
              <a:prstDash val="solid"/>
              <a:round/>
            </a:ln>
          </p:spPr>
        </p:sp>
        <p:sp>
          <p:nvSpPr>
            <p:cNvPr id="1048761" name="Line 42"/>
            <p:cNvSpPr/>
            <p:nvPr/>
          </p:nvSpPr>
          <p:spPr>
            <a:xfrm rot="0">
              <a:off x="1680" y="2400"/>
              <a:ext cx="240" cy="0"/>
            </a:xfrm>
            <a:prstGeom prst="line"/>
            <a:noFill/>
            <a:ln w="9525" cap="flat" cmpd="sng">
              <a:solidFill>
                <a:schemeClr val="dk1">
                  <a:alpha val="100000"/>
                </a:schemeClr>
              </a:solidFill>
              <a:prstDash val="solid"/>
              <a:round/>
            </a:ln>
          </p:spPr>
        </p:sp>
        <p:sp>
          <p:nvSpPr>
            <p:cNvPr id="1048762" name="Line 43"/>
            <p:cNvSpPr/>
            <p:nvPr/>
          </p:nvSpPr>
          <p:spPr>
            <a:xfrm rot="0">
              <a:off x="1920" y="2400"/>
              <a:ext cx="240" cy="0"/>
            </a:xfrm>
            <a:prstGeom prst="line"/>
            <a:noFill/>
            <a:ln w="9525" cap="flat" cmpd="sng">
              <a:solidFill>
                <a:schemeClr val="dk1">
                  <a:alpha val="100000"/>
                </a:schemeClr>
              </a:solidFill>
              <a:prstDash val="solid"/>
              <a:round/>
            </a:ln>
          </p:spPr>
        </p:sp>
        <p:sp>
          <p:nvSpPr>
            <p:cNvPr id="1048763" name="Line 44"/>
            <p:cNvSpPr/>
            <p:nvPr/>
          </p:nvSpPr>
          <p:spPr>
            <a:xfrm rot="0">
              <a:off x="2160" y="2688"/>
              <a:ext cx="240" cy="0"/>
            </a:xfrm>
            <a:prstGeom prst="line"/>
            <a:noFill/>
            <a:ln w="9525" cap="flat" cmpd="sng">
              <a:solidFill>
                <a:schemeClr val="dk1">
                  <a:alpha val="100000"/>
                </a:schemeClr>
              </a:solidFill>
              <a:prstDash val="solid"/>
              <a:round/>
            </a:ln>
          </p:spPr>
        </p:sp>
        <p:sp>
          <p:nvSpPr>
            <p:cNvPr id="1048764" name="Line 45"/>
            <p:cNvSpPr/>
            <p:nvPr/>
          </p:nvSpPr>
          <p:spPr>
            <a:xfrm rot="0">
              <a:off x="2400" y="2688"/>
              <a:ext cx="240" cy="0"/>
            </a:xfrm>
            <a:prstGeom prst="line"/>
            <a:noFill/>
            <a:ln w="9525" cap="flat" cmpd="sng">
              <a:solidFill>
                <a:schemeClr val="dk1">
                  <a:alpha val="100000"/>
                </a:schemeClr>
              </a:solidFill>
              <a:prstDash val="solid"/>
              <a:round/>
            </a:ln>
          </p:spPr>
        </p:sp>
        <p:sp>
          <p:nvSpPr>
            <p:cNvPr id="1048765" name="Line 46"/>
            <p:cNvSpPr/>
            <p:nvPr/>
          </p:nvSpPr>
          <p:spPr>
            <a:xfrm rot="0">
              <a:off x="2640" y="2688"/>
              <a:ext cx="240" cy="0"/>
            </a:xfrm>
            <a:prstGeom prst="line"/>
            <a:noFill/>
            <a:ln w="9525" cap="flat" cmpd="sng">
              <a:solidFill>
                <a:schemeClr val="dk1">
                  <a:alpha val="100000"/>
                </a:schemeClr>
              </a:solidFill>
              <a:prstDash val="solid"/>
              <a:round/>
            </a:ln>
          </p:spPr>
        </p:sp>
        <p:sp>
          <p:nvSpPr>
            <p:cNvPr id="1048766" name="Line 47"/>
            <p:cNvSpPr/>
            <p:nvPr/>
          </p:nvSpPr>
          <p:spPr>
            <a:xfrm rot="0">
              <a:off x="2880" y="2688"/>
              <a:ext cx="240" cy="0"/>
            </a:xfrm>
            <a:prstGeom prst="line"/>
            <a:noFill/>
            <a:ln w="9525" cap="flat" cmpd="sng">
              <a:solidFill>
                <a:schemeClr val="dk1">
                  <a:alpha val="100000"/>
                </a:schemeClr>
              </a:solidFill>
              <a:prstDash val="solid"/>
              <a:round/>
            </a:ln>
          </p:spPr>
        </p:sp>
        <p:sp>
          <p:nvSpPr>
            <p:cNvPr id="1048767" name="Line 48"/>
            <p:cNvSpPr/>
            <p:nvPr/>
          </p:nvSpPr>
          <p:spPr>
            <a:xfrm rot="0">
              <a:off x="3120" y="2400"/>
              <a:ext cx="240" cy="0"/>
            </a:xfrm>
            <a:prstGeom prst="line"/>
            <a:noFill/>
            <a:ln w="9525" cap="flat" cmpd="sng">
              <a:solidFill>
                <a:schemeClr val="dk1">
                  <a:alpha val="100000"/>
                </a:schemeClr>
              </a:solidFill>
              <a:prstDash val="solid"/>
              <a:round/>
            </a:ln>
          </p:spPr>
        </p:sp>
        <p:sp>
          <p:nvSpPr>
            <p:cNvPr id="1048768" name="Line 49"/>
            <p:cNvSpPr/>
            <p:nvPr/>
          </p:nvSpPr>
          <p:spPr>
            <a:xfrm rot="0">
              <a:off x="3360" y="2400"/>
              <a:ext cx="240" cy="0"/>
            </a:xfrm>
            <a:prstGeom prst="line"/>
            <a:noFill/>
            <a:ln w="9525" cap="flat" cmpd="sng">
              <a:solidFill>
                <a:schemeClr val="dk1">
                  <a:alpha val="100000"/>
                </a:schemeClr>
              </a:solidFill>
              <a:prstDash val="solid"/>
              <a:round/>
            </a:ln>
          </p:spPr>
        </p:sp>
        <p:sp>
          <p:nvSpPr>
            <p:cNvPr id="1048769" name="Line 50"/>
            <p:cNvSpPr/>
            <p:nvPr/>
          </p:nvSpPr>
          <p:spPr>
            <a:xfrm rot="0">
              <a:off x="3600" y="2688"/>
              <a:ext cx="240" cy="0"/>
            </a:xfrm>
            <a:prstGeom prst="line"/>
            <a:noFill/>
            <a:ln w="9525" cap="flat" cmpd="sng">
              <a:solidFill>
                <a:schemeClr val="dk1">
                  <a:alpha val="100000"/>
                </a:schemeClr>
              </a:solidFill>
              <a:prstDash val="solid"/>
              <a:round/>
            </a:ln>
          </p:spPr>
        </p:sp>
        <p:sp>
          <p:nvSpPr>
            <p:cNvPr id="1048770" name="Line 51"/>
            <p:cNvSpPr/>
            <p:nvPr/>
          </p:nvSpPr>
          <p:spPr>
            <a:xfrm rot="0">
              <a:off x="3840" y="2688"/>
              <a:ext cx="240" cy="0"/>
            </a:xfrm>
            <a:prstGeom prst="line"/>
            <a:noFill/>
            <a:ln w="9525" cap="flat" cmpd="sng">
              <a:solidFill>
                <a:schemeClr val="dk1">
                  <a:alpha val="100000"/>
                </a:schemeClr>
              </a:solidFill>
              <a:prstDash val="solid"/>
              <a:round/>
            </a:ln>
          </p:spPr>
        </p:sp>
        <p:sp>
          <p:nvSpPr>
            <p:cNvPr id="1048771" name="Line 52"/>
            <p:cNvSpPr/>
            <p:nvPr/>
          </p:nvSpPr>
          <p:spPr>
            <a:xfrm rot="0">
              <a:off x="4080" y="2688"/>
              <a:ext cx="240" cy="0"/>
            </a:xfrm>
            <a:prstGeom prst="line"/>
            <a:noFill/>
            <a:ln w="9525" cap="flat" cmpd="sng">
              <a:solidFill>
                <a:schemeClr val="dk1">
                  <a:alpha val="100000"/>
                </a:schemeClr>
              </a:solidFill>
              <a:prstDash val="solid"/>
              <a:round/>
            </a:ln>
          </p:spPr>
        </p:sp>
        <p:sp>
          <p:nvSpPr>
            <p:cNvPr id="1048772" name="Line 53"/>
            <p:cNvSpPr/>
            <p:nvPr/>
          </p:nvSpPr>
          <p:spPr>
            <a:xfrm rot="0">
              <a:off x="4320" y="2688"/>
              <a:ext cx="240" cy="0"/>
            </a:xfrm>
            <a:prstGeom prst="line"/>
            <a:noFill/>
            <a:ln w="9525" cap="flat" cmpd="sng">
              <a:solidFill>
                <a:schemeClr val="dk1">
                  <a:alpha val="100000"/>
                </a:schemeClr>
              </a:solidFill>
              <a:prstDash val="solid"/>
              <a:round/>
            </a:ln>
          </p:spPr>
        </p:sp>
        <p:sp>
          <p:nvSpPr>
            <p:cNvPr id="1048773" name="Line 54"/>
            <p:cNvSpPr/>
            <p:nvPr/>
          </p:nvSpPr>
          <p:spPr>
            <a:xfrm rot="0">
              <a:off x="4560" y="2688"/>
              <a:ext cx="240" cy="0"/>
            </a:xfrm>
            <a:prstGeom prst="line"/>
            <a:noFill/>
            <a:ln w="9525" cap="flat" cmpd="sng">
              <a:solidFill>
                <a:schemeClr val="dk1">
                  <a:alpha val="100000"/>
                </a:schemeClr>
              </a:solidFill>
              <a:prstDash val="solid"/>
              <a:round/>
            </a:ln>
          </p:spPr>
        </p:sp>
        <p:sp>
          <p:nvSpPr>
            <p:cNvPr id="1048774" name="Line 55"/>
            <p:cNvSpPr/>
            <p:nvPr/>
          </p:nvSpPr>
          <p:spPr>
            <a:xfrm rot="0">
              <a:off x="4800" y="2400"/>
              <a:ext cx="240" cy="0"/>
            </a:xfrm>
            <a:prstGeom prst="line"/>
            <a:noFill/>
            <a:ln w="9525" cap="flat" cmpd="sng">
              <a:solidFill>
                <a:schemeClr val="dk1">
                  <a:alpha val="100000"/>
                </a:schemeClr>
              </a:solidFill>
              <a:prstDash val="solid"/>
              <a:round/>
            </a:ln>
          </p:spPr>
        </p:sp>
        <p:sp>
          <p:nvSpPr>
            <p:cNvPr id="1048775" name="Line 56"/>
            <p:cNvSpPr/>
            <p:nvPr/>
          </p:nvSpPr>
          <p:spPr>
            <a:xfrm rot="0">
              <a:off x="3360" y="2784"/>
              <a:ext cx="240" cy="0"/>
            </a:xfrm>
            <a:prstGeom prst="line"/>
            <a:noFill/>
            <a:ln w="9525" cap="flat" cmpd="sng">
              <a:solidFill>
                <a:schemeClr val="dk1">
                  <a:alpha val="100000"/>
                </a:schemeClr>
              </a:solidFill>
              <a:prstDash val="solid"/>
              <a:round/>
            </a:ln>
          </p:spPr>
        </p:sp>
        <p:sp>
          <p:nvSpPr>
            <p:cNvPr id="1048776" name="Line 57"/>
            <p:cNvSpPr/>
            <p:nvPr/>
          </p:nvSpPr>
          <p:spPr>
            <a:xfrm rot="0">
              <a:off x="960" y="3072"/>
              <a:ext cx="2400" cy="0"/>
            </a:xfrm>
            <a:prstGeom prst="line"/>
            <a:noFill/>
            <a:ln w="9525" cap="flat" cmpd="sng">
              <a:solidFill>
                <a:schemeClr val="dk1">
                  <a:alpha val="100000"/>
                </a:schemeClr>
              </a:solidFill>
              <a:prstDash val="solid"/>
              <a:round/>
            </a:ln>
          </p:spPr>
        </p:sp>
        <p:sp>
          <p:nvSpPr>
            <p:cNvPr id="1048777" name="Line 58"/>
            <p:cNvSpPr/>
            <p:nvPr/>
          </p:nvSpPr>
          <p:spPr>
            <a:xfrm rot="0">
              <a:off x="3600" y="3072"/>
              <a:ext cx="1440" cy="0"/>
            </a:xfrm>
            <a:prstGeom prst="line"/>
            <a:noFill/>
            <a:ln w="9525" cap="flat" cmpd="sng">
              <a:solidFill>
                <a:schemeClr val="dk1">
                  <a:alpha val="100000"/>
                </a:schemeClr>
              </a:solidFill>
              <a:prstDash val="solid"/>
              <a:round/>
            </a:ln>
          </p:spPr>
        </p:sp>
        <p:sp>
          <p:nvSpPr>
            <p:cNvPr id="1048778" name="Line 59"/>
            <p:cNvSpPr/>
            <p:nvPr/>
          </p:nvSpPr>
          <p:spPr>
            <a:xfrm rot="0">
              <a:off x="1200" y="1632"/>
              <a:ext cx="0" cy="288"/>
            </a:xfrm>
            <a:prstGeom prst="line"/>
            <a:noFill/>
            <a:ln w="9525" cap="flat" cmpd="sng">
              <a:solidFill>
                <a:schemeClr val="dk1">
                  <a:alpha val="100000"/>
                </a:schemeClr>
              </a:solidFill>
              <a:prstDash val="solid"/>
              <a:round/>
            </a:ln>
          </p:spPr>
        </p:sp>
        <p:sp>
          <p:nvSpPr>
            <p:cNvPr id="1048779" name="Line 60"/>
            <p:cNvSpPr/>
            <p:nvPr/>
          </p:nvSpPr>
          <p:spPr>
            <a:xfrm rot="0">
              <a:off x="1440" y="1632"/>
              <a:ext cx="0" cy="288"/>
            </a:xfrm>
            <a:prstGeom prst="line"/>
            <a:noFill/>
            <a:ln w="9525" cap="flat" cmpd="sng">
              <a:solidFill>
                <a:schemeClr val="dk1">
                  <a:alpha val="100000"/>
                </a:schemeClr>
              </a:solidFill>
              <a:prstDash val="solid"/>
              <a:round/>
            </a:ln>
          </p:spPr>
        </p:sp>
        <p:sp>
          <p:nvSpPr>
            <p:cNvPr id="1048780" name="Line 61"/>
            <p:cNvSpPr/>
            <p:nvPr/>
          </p:nvSpPr>
          <p:spPr>
            <a:xfrm rot="0">
              <a:off x="1920" y="1632"/>
              <a:ext cx="0" cy="288"/>
            </a:xfrm>
            <a:prstGeom prst="line"/>
            <a:noFill/>
            <a:ln w="9525" cap="flat" cmpd="sng">
              <a:solidFill>
                <a:schemeClr val="dk1">
                  <a:alpha val="100000"/>
                </a:schemeClr>
              </a:solidFill>
              <a:prstDash val="solid"/>
              <a:round/>
            </a:ln>
          </p:spPr>
        </p:sp>
        <p:sp>
          <p:nvSpPr>
            <p:cNvPr id="1048781" name="Line 62"/>
            <p:cNvSpPr/>
            <p:nvPr/>
          </p:nvSpPr>
          <p:spPr>
            <a:xfrm rot="0">
              <a:off x="2160" y="1632"/>
              <a:ext cx="0" cy="288"/>
            </a:xfrm>
            <a:prstGeom prst="line"/>
            <a:noFill/>
            <a:ln w="9525" cap="flat" cmpd="sng">
              <a:solidFill>
                <a:schemeClr val="dk1">
                  <a:alpha val="100000"/>
                </a:schemeClr>
              </a:solidFill>
              <a:prstDash val="solid"/>
              <a:round/>
            </a:ln>
          </p:spPr>
        </p:sp>
        <p:sp>
          <p:nvSpPr>
            <p:cNvPr id="1048782" name="Line 63"/>
            <p:cNvSpPr/>
            <p:nvPr/>
          </p:nvSpPr>
          <p:spPr>
            <a:xfrm rot="0">
              <a:off x="2880" y="1632"/>
              <a:ext cx="0" cy="288"/>
            </a:xfrm>
            <a:prstGeom prst="line"/>
            <a:noFill/>
            <a:ln w="9525" cap="flat" cmpd="sng">
              <a:solidFill>
                <a:schemeClr val="dk1">
                  <a:alpha val="100000"/>
                </a:schemeClr>
              </a:solidFill>
              <a:prstDash val="solid"/>
              <a:round/>
            </a:ln>
          </p:spPr>
        </p:sp>
        <p:sp>
          <p:nvSpPr>
            <p:cNvPr id="1048783" name="Line 64"/>
            <p:cNvSpPr/>
            <p:nvPr/>
          </p:nvSpPr>
          <p:spPr>
            <a:xfrm rot="0">
              <a:off x="3120" y="1632"/>
              <a:ext cx="0" cy="288"/>
            </a:xfrm>
            <a:prstGeom prst="line"/>
            <a:noFill/>
            <a:ln w="9525" cap="flat" cmpd="sng">
              <a:solidFill>
                <a:schemeClr val="dk1">
                  <a:alpha val="100000"/>
                </a:schemeClr>
              </a:solidFill>
              <a:prstDash val="solid"/>
              <a:round/>
            </a:ln>
          </p:spPr>
        </p:sp>
        <p:sp>
          <p:nvSpPr>
            <p:cNvPr id="1048784" name="Line 65"/>
            <p:cNvSpPr/>
            <p:nvPr/>
          </p:nvSpPr>
          <p:spPr>
            <a:xfrm rot="0">
              <a:off x="3360" y="1632"/>
              <a:ext cx="0" cy="288"/>
            </a:xfrm>
            <a:prstGeom prst="line"/>
            <a:noFill/>
            <a:ln w="9525" cap="flat" cmpd="sng">
              <a:solidFill>
                <a:schemeClr val="dk1">
                  <a:alpha val="100000"/>
                </a:schemeClr>
              </a:solidFill>
              <a:prstDash val="solid"/>
              <a:round/>
            </a:ln>
          </p:spPr>
        </p:sp>
        <p:sp>
          <p:nvSpPr>
            <p:cNvPr id="1048785" name="Line 66"/>
            <p:cNvSpPr/>
            <p:nvPr/>
          </p:nvSpPr>
          <p:spPr>
            <a:xfrm rot="0">
              <a:off x="3600" y="1632"/>
              <a:ext cx="0" cy="288"/>
            </a:xfrm>
            <a:prstGeom prst="line"/>
            <a:noFill/>
            <a:ln w="9525" cap="flat" cmpd="sng">
              <a:solidFill>
                <a:schemeClr val="dk1">
                  <a:alpha val="100000"/>
                </a:schemeClr>
              </a:solidFill>
              <a:prstDash val="solid"/>
              <a:round/>
            </a:ln>
          </p:spPr>
        </p:sp>
        <p:sp>
          <p:nvSpPr>
            <p:cNvPr id="1048786" name="Line 67"/>
            <p:cNvSpPr/>
            <p:nvPr/>
          </p:nvSpPr>
          <p:spPr>
            <a:xfrm rot="0">
              <a:off x="4560" y="1632"/>
              <a:ext cx="0" cy="288"/>
            </a:xfrm>
            <a:prstGeom prst="line"/>
            <a:noFill/>
            <a:ln w="9525" cap="flat" cmpd="sng">
              <a:solidFill>
                <a:schemeClr val="dk1">
                  <a:alpha val="100000"/>
                </a:schemeClr>
              </a:solidFill>
              <a:prstDash val="solid"/>
              <a:round/>
            </a:ln>
          </p:spPr>
        </p:sp>
        <p:sp>
          <p:nvSpPr>
            <p:cNvPr id="1048787" name="Line 68"/>
            <p:cNvSpPr/>
            <p:nvPr/>
          </p:nvSpPr>
          <p:spPr>
            <a:xfrm rot="0">
              <a:off x="4800" y="1632"/>
              <a:ext cx="0" cy="288"/>
            </a:xfrm>
            <a:prstGeom prst="line"/>
            <a:noFill/>
            <a:ln w="9525" cap="flat" cmpd="sng">
              <a:solidFill>
                <a:schemeClr val="dk1">
                  <a:alpha val="100000"/>
                </a:schemeClr>
              </a:solidFill>
              <a:prstDash val="solid"/>
              <a:round/>
            </a:ln>
          </p:spPr>
        </p:sp>
        <p:sp>
          <p:nvSpPr>
            <p:cNvPr id="1048788" name="Line 69"/>
            <p:cNvSpPr/>
            <p:nvPr/>
          </p:nvSpPr>
          <p:spPr>
            <a:xfrm rot="0">
              <a:off x="2160" y="2016"/>
              <a:ext cx="0" cy="288"/>
            </a:xfrm>
            <a:prstGeom prst="line"/>
            <a:noFill/>
            <a:ln w="9525" cap="flat" cmpd="sng">
              <a:solidFill>
                <a:schemeClr val="dk1">
                  <a:alpha val="100000"/>
                </a:schemeClr>
              </a:solidFill>
              <a:prstDash val="solid"/>
              <a:round/>
            </a:ln>
          </p:spPr>
        </p:sp>
        <p:sp>
          <p:nvSpPr>
            <p:cNvPr id="1048789" name="Line 70"/>
            <p:cNvSpPr/>
            <p:nvPr/>
          </p:nvSpPr>
          <p:spPr>
            <a:xfrm rot="0">
              <a:off x="3600" y="2016"/>
              <a:ext cx="0" cy="288"/>
            </a:xfrm>
            <a:prstGeom prst="line"/>
            <a:noFill/>
            <a:ln w="9525" cap="flat" cmpd="sng">
              <a:solidFill>
                <a:schemeClr val="dk1">
                  <a:alpha val="100000"/>
                </a:schemeClr>
              </a:solidFill>
              <a:prstDash val="solid"/>
              <a:round/>
            </a:ln>
          </p:spPr>
        </p:sp>
        <p:sp>
          <p:nvSpPr>
            <p:cNvPr id="1048790" name="Line 71"/>
            <p:cNvSpPr/>
            <p:nvPr/>
          </p:nvSpPr>
          <p:spPr>
            <a:xfrm rot="0">
              <a:off x="1440" y="2400"/>
              <a:ext cx="0" cy="288"/>
            </a:xfrm>
            <a:prstGeom prst="line"/>
            <a:noFill/>
            <a:ln w="9525" cap="flat" cmpd="sng">
              <a:solidFill>
                <a:schemeClr val="dk1">
                  <a:alpha val="100000"/>
                </a:schemeClr>
              </a:solidFill>
              <a:prstDash val="solid"/>
              <a:round/>
            </a:ln>
          </p:spPr>
        </p:sp>
        <p:sp>
          <p:nvSpPr>
            <p:cNvPr id="1048791" name="Line 72"/>
            <p:cNvSpPr/>
            <p:nvPr/>
          </p:nvSpPr>
          <p:spPr>
            <a:xfrm rot="0">
              <a:off x="2160" y="2400"/>
              <a:ext cx="0" cy="288"/>
            </a:xfrm>
            <a:prstGeom prst="line"/>
            <a:noFill/>
            <a:ln w="9525" cap="flat" cmpd="sng">
              <a:solidFill>
                <a:schemeClr val="dk1">
                  <a:alpha val="100000"/>
                </a:schemeClr>
              </a:solidFill>
              <a:prstDash val="solid"/>
              <a:round/>
            </a:ln>
          </p:spPr>
        </p:sp>
        <p:sp>
          <p:nvSpPr>
            <p:cNvPr id="1048792" name="Line 73"/>
            <p:cNvSpPr/>
            <p:nvPr/>
          </p:nvSpPr>
          <p:spPr>
            <a:xfrm rot="0">
              <a:off x="3120" y="2400"/>
              <a:ext cx="0" cy="288"/>
            </a:xfrm>
            <a:prstGeom prst="line"/>
            <a:noFill/>
            <a:ln w="9525" cap="flat" cmpd="sng">
              <a:solidFill>
                <a:schemeClr val="dk1">
                  <a:alpha val="100000"/>
                </a:schemeClr>
              </a:solidFill>
              <a:prstDash val="solid"/>
              <a:round/>
            </a:ln>
          </p:spPr>
        </p:sp>
        <p:sp>
          <p:nvSpPr>
            <p:cNvPr id="1048793" name="Line 74"/>
            <p:cNvSpPr/>
            <p:nvPr/>
          </p:nvSpPr>
          <p:spPr>
            <a:xfrm rot="0">
              <a:off x="3600" y="2400"/>
              <a:ext cx="0" cy="288"/>
            </a:xfrm>
            <a:prstGeom prst="line"/>
            <a:noFill/>
            <a:ln w="9525" cap="flat" cmpd="sng">
              <a:solidFill>
                <a:schemeClr val="dk1">
                  <a:alpha val="100000"/>
                </a:schemeClr>
              </a:solidFill>
              <a:prstDash val="solid"/>
              <a:round/>
            </a:ln>
          </p:spPr>
        </p:sp>
        <p:sp>
          <p:nvSpPr>
            <p:cNvPr id="1048794" name="Line 75"/>
            <p:cNvSpPr/>
            <p:nvPr/>
          </p:nvSpPr>
          <p:spPr>
            <a:xfrm rot="0">
              <a:off x="4800" y="2400"/>
              <a:ext cx="0" cy="288"/>
            </a:xfrm>
            <a:prstGeom prst="line"/>
            <a:noFill/>
            <a:ln w="9525" cap="flat" cmpd="sng">
              <a:solidFill>
                <a:schemeClr val="dk1">
                  <a:alpha val="100000"/>
                </a:schemeClr>
              </a:solidFill>
              <a:prstDash val="solid"/>
              <a:round/>
            </a:ln>
          </p:spPr>
        </p:sp>
        <p:sp>
          <p:nvSpPr>
            <p:cNvPr id="1048795" name="Line 76"/>
            <p:cNvSpPr/>
            <p:nvPr/>
          </p:nvSpPr>
          <p:spPr>
            <a:xfrm rot="0">
              <a:off x="3360" y="2784"/>
              <a:ext cx="0" cy="288"/>
            </a:xfrm>
            <a:prstGeom prst="line"/>
            <a:noFill/>
            <a:ln w="9525" cap="flat" cmpd="sng">
              <a:solidFill>
                <a:schemeClr val="dk1">
                  <a:alpha val="100000"/>
                </a:schemeClr>
              </a:solidFill>
              <a:prstDash val="solid"/>
              <a:round/>
            </a:ln>
          </p:spPr>
        </p:sp>
        <p:sp>
          <p:nvSpPr>
            <p:cNvPr id="1048796" name="Line 77"/>
            <p:cNvSpPr/>
            <p:nvPr/>
          </p:nvSpPr>
          <p:spPr>
            <a:xfrm rot="0">
              <a:off x="3600" y="2784"/>
              <a:ext cx="0" cy="288"/>
            </a:xfrm>
            <a:prstGeom prst="line"/>
            <a:noFill/>
            <a:ln w="9525" cap="flat" cmpd="sng">
              <a:solidFill>
                <a:schemeClr val="dk1">
                  <a:alpha val="100000"/>
                </a:schemeClr>
              </a:solidFill>
              <a:prstDash val="solid"/>
              <a:round/>
            </a:ln>
          </p:spPr>
        </p:sp>
        <p:sp>
          <p:nvSpPr>
            <p:cNvPr id="1048797" name="Text Box 78"/>
            <p:cNvSpPr txBox="1"/>
            <p:nvPr/>
          </p:nvSpPr>
          <p:spPr>
            <a:xfrm rot="0">
              <a:off x="700" y="1728"/>
              <a:ext cx="235" cy="297"/>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x</a:t>
              </a:r>
            </a:p>
          </p:txBody>
        </p:sp>
        <p:sp>
          <p:nvSpPr>
            <p:cNvPr id="1048798" name="Text Box 79"/>
            <p:cNvSpPr txBox="1"/>
            <p:nvPr/>
          </p:nvSpPr>
          <p:spPr>
            <a:xfrm rot="0">
              <a:off x="672" y="2496"/>
              <a:ext cx="306" cy="297"/>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y</a:t>
              </a:r>
              <a:r>
                <a:rPr altLang="zh-CN" baseline="-25000" b="1" sz="2400" lang="en-US">
                  <a:latin typeface="Times New Roman" pitchFamily="18" charset="0"/>
                </a:rPr>
                <a:t>1</a:t>
              </a:r>
            </a:p>
          </p:txBody>
        </p:sp>
        <p:sp>
          <p:nvSpPr>
            <p:cNvPr id="1048799" name="Text Box 80"/>
            <p:cNvSpPr txBox="1"/>
            <p:nvPr/>
          </p:nvSpPr>
          <p:spPr>
            <a:xfrm rot="0">
              <a:off x="672" y="2112"/>
              <a:ext cx="306" cy="297"/>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y</a:t>
              </a:r>
              <a:r>
                <a:rPr altLang="zh-CN" baseline="-25000" b="1" sz="2400" lang="en-US">
                  <a:latin typeface="Times New Roman" pitchFamily="18" charset="0"/>
                </a:rPr>
                <a:t>2</a:t>
              </a:r>
            </a:p>
          </p:txBody>
        </p:sp>
        <p:sp>
          <p:nvSpPr>
            <p:cNvPr id="1048800" name="Text Box 81"/>
            <p:cNvSpPr txBox="1"/>
            <p:nvPr/>
          </p:nvSpPr>
          <p:spPr>
            <a:xfrm rot="0">
              <a:off x="672" y="2928"/>
              <a:ext cx="253" cy="29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Z</a:t>
              </a:r>
            </a:p>
          </p:txBody>
        </p:sp>
        <p:sp>
          <p:nvSpPr>
            <p:cNvPr id="1048801" name="AutoShape 82"/>
            <p:cNvSpPr/>
            <p:nvPr/>
          </p:nvSpPr>
          <p:spPr>
            <a:xfrm rot="0">
              <a:off x="1296" y="1824"/>
              <a:ext cx="144" cy="720"/>
            </a:xfrm>
            <a:prstGeom prst="leftBracket">
              <a:avLst>
                <a:gd name="adj" fmla="val 250000"/>
              </a:avLst>
            </a:prstGeom>
            <a:noFill/>
            <a:ln w="25400" cap="flat" cmpd="sng">
              <a:solidFill>
                <a:schemeClr val="dk1">
                  <a:alpha val="100000"/>
                </a:schemeClr>
              </a:solidFill>
              <a:prstDash val="solid"/>
              <a:round/>
              <a:tailEnd type="triangle" w="sm" len="lg"/>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02" name="AutoShape 83"/>
            <p:cNvSpPr/>
            <p:nvPr/>
          </p:nvSpPr>
          <p:spPr>
            <a:xfrm rot="0">
              <a:off x="2016" y="1824"/>
              <a:ext cx="144" cy="720"/>
            </a:xfrm>
            <a:prstGeom prst="leftBracket">
              <a:avLst>
                <a:gd name="adj" fmla="val 250000"/>
              </a:avLst>
            </a:prstGeom>
            <a:noFill/>
            <a:ln w="25400" cap="flat" cmpd="sng">
              <a:solidFill>
                <a:schemeClr val="dk1">
                  <a:alpha val="100000"/>
                </a:schemeClr>
              </a:solidFill>
              <a:prstDash val="solid"/>
              <a:round/>
              <a:tailEnd type="triangle" w="sm" len="lg"/>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03" name="AutoShape 84"/>
            <p:cNvSpPr/>
            <p:nvPr/>
          </p:nvSpPr>
          <p:spPr>
            <a:xfrm rot="0">
              <a:off x="2976" y="1824"/>
              <a:ext cx="144" cy="720"/>
            </a:xfrm>
            <a:prstGeom prst="leftBracket">
              <a:avLst>
                <a:gd name="adj" fmla="val 250000"/>
              </a:avLst>
            </a:prstGeom>
            <a:noFill/>
            <a:ln w="25400" cap="flat" cmpd="sng">
              <a:solidFill>
                <a:schemeClr val="dk1">
                  <a:alpha val="100000"/>
                </a:schemeClr>
              </a:solidFill>
              <a:prstDash val="solid"/>
              <a:round/>
              <a:tailEnd type="triangle" w="sm" len="lg"/>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04" name="AutoShape 85"/>
            <p:cNvSpPr/>
            <p:nvPr/>
          </p:nvSpPr>
          <p:spPr>
            <a:xfrm rot="0">
              <a:off x="3456" y="1824"/>
              <a:ext cx="144" cy="720"/>
            </a:xfrm>
            <a:prstGeom prst="leftBracket">
              <a:avLst>
                <a:gd name="adj" fmla="val 250000"/>
              </a:avLst>
            </a:prstGeom>
            <a:noFill/>
            <a:ln w="25400" cap="flat" cmpd="sng">
              <a:solidFill>
                <a:schemeClr val="dk1">
                  <a:alpha val="100000"/>
                </a:schemeClr>
              </a:solidFill>
              <a:prstDash val="solid"/>
              <a:round/>
              <a:tailEnd type="triangle" w="sm" len="lg"/>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05" name="AutoShape 86"/>
            <p:cNvSpPr/>
            <p:nvPr/>
          </p:nvSpPr>
          <p:spPr>
            <a:xfrm rot="0">
              <a:off x="4656" y="1824"/>
              <a:ext cx="144" cy="720"/>
            </a:xfrm>
            <a:prstGeom prst="leftBracket">
              <a:avLst>
                <a:gd name="adj" fmla="val 250000"/>
              </a:avLst>
            </a:prstGeom>
            <a:noFill/>
            <a:ln w="25400" cap="flat" cmpd="sng">
              <a:solidFill>
                <a:schemeClr val="dk1">
                  <a:alpha val="100000"/>
                </a:schemeClr>
              </a:solidFill>
              <a:prstDash val="solid"/>
              <a:round/>
              <a:tailEnd type="triangle" w="sm" len="lg"/>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06" name="AutoShape 87"/>
            <p:cNvSpPr/>
            <p:nvPr/>
          </p:nvSpPr>
          <p:spPr>
            <a:xfrm rot="0">
              <a:off x="2160" y="2112"/>
              <a:ext cx="144" cy="480"/>
            </a:xfrm>
            <a:prstGeom prst="rightBracket">
              <a:avLst>
                <a:gd name="adj" fmla="val 166666"/>
              </a:avLst>
            </a:prstGeom>
            <a:noFill/>
            <a:ln w="25400" cap="flat" cmpd="sng">
              <a:solidFill>
                <a:schemeClr val="dk1">
                  <a:alpha val="100000"/>
                </a:schemeClr>
              </a:solidFill>
              <a:prstDash val="solid"/>
              <a:round/>
              <a:headEnd type="triangle" w="sm" len="lg"/>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07" name="AutoShape 88"/>
            <p:cNvSpPr/>
            <p:nvPr/>
          </p:nvSpPr>
          <p:spPr>
            <a:xfrm rot="0">
              <a:off x="3600" y="2112"/>
              <a:ext cx="144" cy="480"/>
            </a:xfrm>
            <a:prstGeom prst="rightBracket">
              <a:avLst>
                <a:gd name="adj" fmla="val 166666"/>
              </a:avLst>
            </a:prstGeom>
            <a:noFill/>
            <a:ln w="25400" cap="flat" cmpd="sng">
              <a:solidFill>
                <a:schemeClr val="dk1">
                  <a:alpha val="100000"/>
                </a:schemeClr>
              </a:solidFill>
              <a:prstDash val="solid"/>
              <a:round/>
              <a:headEnd type="triangle" w="sm" len="lg"/>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sp>
        <p:nvSpPr>
          <p:cNvPr id="104880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0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14</a:t>
            </a:fld>
            <a:endParaRPr altLang="en-US" sz="1400" lang="zh-CN">
              <a:solidFill>
                <a:srgbClr val="656565"/>
              </a:solidFill>
            </a:endParaRPr>
          </a:p>
        </p:txBody>
      </p:sp>
      <p:sp>
        <p:nvSpPr>
          <p:cNvPr id="104881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9" presetSubtype="0">
                                  <p:stCondLst>
                                    <p:cond delay="0"/>
                                  </p:stCondLst>
                                  <p:childTnLst>
                                    <p:set>
                                      <p:cBhvr>
                                        <p:cTn dur="1" fill="hold" id="7">
                                          <p:stCondLst>
                                            <p:cond delay="0"/>
                                          </p:stCondLst>
                                        </p:cTn>
                                        <p:tgtEl>
                                          <p:spTgt spid="141"/>
                                        </p:tgtEl>
                                        <p:attrNameLst>
                                          <p:attrName>style.visibility</p:attrName>
                                        </p:attrNameLst>
                                      </p:cBhvr>
                                      <p:to>
                                        <p:strVal val="visible"/>
                                      </p:to>
                                    </p:set>
                                    <p:animEffect transition="in" filter="dissolve">
                                      <p:cBhvr>
                                        <p:cTn dur="500" id="8"/>
                                        <p:tgtEl>
                                          <p:spTgt spid="141"/>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1"/>
                                        </p:tgtEl>
                                      </p:cMediaNode>
                                    </p:audio>
                                  </p:subTnLst>
                                </p:cTn>
                              </p:par>
                            </p:childTnLst>
                          </p:cTn>
                        </p:par>
                        <p:par>
                          <p:cTn fill="hold" id="9" nodeType="afterGroup">
                            <p:stCondLst>
                              <p:cond delay="500"/>
                            </p:stCondLst>
                            <p:childTnLst>
                              <p:par>
                                <p:cTn fill="hold" grpId="0" id="10" nodeType="afterEffect" presetClass="entr" presetID="14" presetSubtype="10">
                                  <p:stCondLst>
                                    <p:cond delay="0"/>
                                  </p:stCondLst>
                                  <p:childTnLst>
                                    <p:set>
                                      <p:cBhvr>
                                        <p:cTn dur="1" fill="hold" id="12">
                                          <p:stCondLst>
                                            <p:cond delay="0"/>
                                          </p:stCondLst>
                                        </p:cTn>
                                        <p:tgtEl>
                                          <p:spTgt spid="1048723"/>
                                        </p:tgtEl>
                                        <p:attrNameLst>
                                          <p:attrName>style.visibility</p:attrName>
                                        </p:attrNameLst>
                                      </p:cBhvr>
                                      <p:to>
                                        <p:strVal val="visible"/>
                                      </p:to>
                                    </p:set>
                                    <p:animEffect transition="in" filter="randombar(horizontal)">
                                      <p:cBhvr>
                                        <p:cTn dur="500" id="13"/>
                                        <p:tgtEl>
                                          <p:spTgt spid="1048723"/>
                                        </p:tgtEl>
                                      </p:cBhvr>
                                    </p:animEffect>
                                  </p:childTnLst>
                                  <p:subTnLst>
                                    <p:audio>
                                      <p:cMediaNode mute="0" vol="50000">
                                        <p:cTn display="0" id="11" masterRel="sameClick" presetSubtype="1">
                                          <p:stCondLst>
                                            <p:cond evt="begin" delay="0">
                                              <p:tn val="9"/>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3" grpId="0" uiExpand="0" build="whole"/>
    </p:bldLst>
  </p:timing>
</p:sld>
</file>

<file path=ppt/slides/slide15.xml><?xml version="1.0" encoding="utf-8"?>
<p:sld xmlns:a="http://schemas.openxmlformats.org/drawingml/2006/main" xmlns:r="http://schemas.openxmlformats.org/officeDocument/2006/relationships" xmlns:p="http://schemas.openxmlformats.org/presentationml/2006/main" show="1" showMasterSp="1">
  <p:cSld>
    <p:spTree>
      <p:nvGrpSpPr>
        <p:cNvPr id="142" name=""/>
        <p:cNvGrpSpPr/>
        <p:nvPr/>
      </p:nvGrpSpPr>
      <p:grpSpPr>
        <a:xfrm rot="0">
          <a:off x="0" y="0"/>
          <a:ext cx="0" cy="0"/>
          <a:chOff x="0" y="0"/>
          <a:chExt cx="0" cy="0"/>
        </a:xfrm>
      </p:grpSpPr>
      <p:sp>
        <p:nvSpPr>
          <p:cNvPr id="1048811" name="Text Box 2"/>
          <p:cNvSpPr txBox="1"/>
          <p:nvPr/>
        </p:nvSpPr>
        <p:spPr>
          <a:xfrm rot="0">
            <a:off x="684212" y="1196975"/>
            <a:ext cx="575945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b="1" sz="2400" lang="zh-CN">
                <a:solidFill>
                  <a:srgbClr val="CC3300"/>
                </a:solidFill>
                <a:latin typeface="Times New Roman" pitchFamily="18" charset="0"/>
              </a:rPr>
              <a:t>例</a:t>
            </a:r>
            <a:r>
              <a:rPr altLang="zh-CN" b="1" sz="2400" lang="en-US">
                <a:solidFill>
                  <a:srgbClr val="CC3300"/>
                </a:solidFill>
                <a:latin typeface="Times New Roman" pitchFamily="18" charset="0"/>
              </a:rPr>
              <a:t>6.2  </a:t>
            </a:r>
            <a:r>
              <a:rPr altLang="en-US" sz="2400" lang="zh-CN">
                <a:latin typeface="Times New Roman" pitchFamily="18" charset="0"/>
              </a:rPr>
              <a:t>分析以下脉冲异步时序逻辑电路。</a:t>
            </a:r>
          </a:p>
        </p:txBody>
      </p:sp>
      <p:pic>
        <p:nvPicPr>
          <p:cNvPr id="2097160" name="Picture 3"/>
          <p:cNvPicPr>
            <a:picLocks/>
          </p:cNvPicPr>
          <p:nvPr/>
        </p:nvPicPr>
        <p:blipFill>
          <a:blip xmlns:r="http://schemas.openxmlformats.org/officeDocument/2006/relationships" r:embed="rId1"/>
          <a:srcRect l="0" t="0" r="0" b="0"/>
          <a:stretch>
            <a:fillRect/>
          </a:stretch>
        </p:blipFill>
        <p:spPr>
          <a:xfrm rot="0">
            <a:off x="1331912" y="1755775"/>
            <a:ext cx="6372225" cy="4552950"/>
          </a:xfrm>
          <a:prstGeom prst="rect"/>
          <a:noFill/>
          <a:ln>
            <a:noFill/>
          </a:ln>
        </p:spPr>
      </p:pic>
      <p:sp>
        <p:nvSpPr>
          <p:cNvPr id="104881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1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15</a:t>
            </a:fld>
            <a:endParaRPr altLang="en-US" sz="1400" lang="zh-CN">
              <a:solidFill>
                <a:srgbClr val="656565"/>
              </a:solidFill>
            </a:endParaRPr>
          </a:p>
        </p:txBody>
      </p:sp>
      <p:sp>
        <p:nvSpPr>
          <p:cNvPr id="104881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16.xml><?xml version="1.0" encoding="utf-8"?>
<p:sld xmlns:a="http://schemas.openxmlformats.org/drawingml/2006/main" xmlns:r="http://schemas.openxmlformats.org/officeDocument/2006/relationships" xmlns:p="http://schemas.openxmlformats.org/presentationml/2006/main" show="1" showMasterSp="1">
  <p:cSld>
    <p:spTree>
      <p:nvGrpSpPr>
        <p:cNvPr id="143" name=""/>
        <p:cNvGrpSpPr/>
        <p:nvPr/>
      </p:nvGrpSpPr>
      <p:grpSpPr>
        <a:xfrm rot="0">
          <a:off x="0" y="0"/>
          <a:ext cx="0" cy="0"/>
          <a:chOff x="0" y="0"/>
          <a:chExt cx="0" cy="0"/>
        </a:xfrm>
      </p:grpSpPr>
      <p:pic>
        <p:nvPicPr>
          <p:cNvPr id="2097161" name="Picture 2"/>
          <p:cNvPicPr>
            <a:picLocks/>
          </p:cNvPicPr>
          <p:nvPr/>
        </p:nvPicPr>
        <p:blipFill>
          <a:blip xmlns:r="http://schemas.openxmlformats.org/officeDocument/2006/relationships" r:embed="rId1"/>
          <a:srcRect l="0" t="0" r="0" b="0"/>
          <a:stretch>
            <a:fillRect/>
          </a:stretch>
        </p:blipFill>
        <p:spPr>
          <a:xfrm rot="0">
            <a:off x="682625" y="1087437"/>
            <a:ext cx="7777162" cy="5330825"/>
          </a:xfrm>
          <a:prstGeom prst="rect"/>
          <a:noFill/>
          <a:ln>
            <a:noFill/>
          </a:ln>
        </p:spPr>
      </p:pic>
      <p:sp>
        <p:nvSpPr>
          <p:cNvPr id="104881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1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16</a:t>
            </a:fld>
            <a:endParaRPr altLang="en-US" sz="1400" lang="zh-CN">
              <a:solidFill>
                <a:srgbClr val="656565"/>
              </a:solidFill>
            </a:endParaRPr>
          </a:p>
        </p:txBody>
      </p:sp>
      <p:sp>
        <p:nvSpPr>
          <p:cNvPr id="104881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17.xml><?xml version="1.0" encoding="utf-8"?>
<p:sld xmlns:a="http://schemas.openxmlformats.org/drawingml/2006/main" xmlns:r="http://schemas.openxmlformats.org/officeDocument/2006/relationships" xmlns:p="http://schemas.openxmlformats.org/presentationml/2006/main" show="1" showMasterSp="1">
  <p:cSld>
    <p:spTree>
      <p:nvGrpSpPr>
        <p:cNvPr id="144" name=""/>
        <p:cNvGrpSpPr/>
        <p:nvPr/>
      </p:nvGrpSpPr>
      <p:grpSpPr>
        <a:xfrm rot="0">
          <a:off x="0" y="0"/>
          <a:ext cx="0" cy="0"/>
          <a:chOff x="0" y="0"/>
          <a:chExt cx="0" cy="0"/>
        </a:xfrm>
      </p:grpSpPr>
      <p:pic>
        <p:nvPicPr>
          <p:cNvPr id="2097162" name="Picture 2"/>
          <p:cNvPicPr>
            <a:picLocks/>
          </p:cNvPicPr>
          <p:nvPr/>
        </p:nvPicPr>
        <p:blipFill>
          <a:blip xmlns:r="http://schemas.openxmlformats.org/officeDocument/2006/relationships" r:embed="rId1"/>
          <a:srcRect l="0" t="0" r="0" b="0"/>
          <a:stretch>
            <a:fillRect/>
          </a:stretch>
        </p:blipFill>
        <p:spPr>
          <a:xfrm rot="0">
            <a:off x="215900" y="1703387"/>
            <a:ext cx="8748712" cy="3957637"/>
          </a:xfrm>
          <a:prstGeom prst="rect"/>
          <a:noFill/>
          <a:ln>
            <a:noFill/>
          </a:ln>
        </p:spPr>
      </p:pic>
      <p:sp>
        <p:nvSpPr>
          <p:cNvPr id="104881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1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17</a:t>
            </a:fld>
            <a:endParaRPr altLang="en-US" sz="1400" lang="zh-CN">
              <a:solidFill>
                <a:srgbClr val="656565"/>
              </a:solidFill>
            </a:endParaRPr>
          </a:p>
        </p:txBody>
      </p:sp>
      <p:sp>
        <p:nvSpPr>
          <p:cNvPr id="104882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18.xml><?xml version="1.0" encoding="utf-8"?>
<p:sld xmlns:a="http://schemas.openxmlformats.org/drawingml/2006/main" xmlns:r="http://schemas.openxmlformats.org/officeDocument/2006/relationships" xmlns:p="http://schemas.openxmlformats.org/presentationml/2006/main" show="1" showMasterSp="1">
  <p:cSld>
    <p:spTree>
      <p:nvGrpSpPr>
        <p:cNvPr id="145" name=""/>
        <p:cNvGrpSpPr/>
        <p:nvPr/>
      </p:nvGrpSpPr>
      <p:grpSpPr>
        <a:xfrm rot="0">
          <a:off x="0" y="0"/>
          <a:ext cx="0" cy="0"/>
          <a:chOff x="0" y="0"/>
          <a:chExt cx="0" cy="0"/>
        </a:xfrm>
      </p:grpSpPr>
      <p:sp>
        <p:nvSpPr>
          <p:cNvPr id="104882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2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18</a:t>
            </a:fld>
            <a:endParaRPr altLang="en-US" sz="1400" lang="zh-CN">
              <a:solidFill>
                <a:srgbClr val="656565"/>
              </a:solidFill>
            </a:endParaRPr>
          </a:p>
        </p:txBody>
      </p:sp>
      <p:sp>
        <p:nvSpPr>
          <p:cNvPr id="104882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63" name="Picture 7"/>
          <p:cNvPicPr>
            <a:picLocks/>
          </p:cNvPicPr>
          <p:nvPr/>
        </p:nvPicPr>
        <p:blipFill>
          <a:blip xmlns:r="http://schemas.openxmlformats.org/officeDocument/2006/relationships" r:embed="rId1"/>
          <a:srcRect l="0" t="0" r="0" b="0"/>
          <a:stretch>
            <a:fillRect/>
          </a:stretch>
        </p:blipFill>
        <p:spPr>
          <a:xfrm rot="0">
            <a:off x="93662" y="1268412"/>
            <a:ext cx="8934450" cy="4856162"/>
          </a:xfrm>
          <a:prstGeom prst="rect"/>
          <a:noFill/>
          <a:ln>
            <a:noFill/>
          </a:ln>
        </p:spPr>
      </p:pic>
      <p:sp>
        <p:nvSpPr>
          <p:cNvPr id="1048824" name="Line 8"/>
          <p:cNvSpPr/>
          <p:nvPr/>
        </p:nvSpPr>
        <p:spPr>
          <a:xfrm rot="0">
            <a:off x="5562600" y="2124075"/>
            <a:ext cx="0" cy="2881312"/>
          </a:xfrm>
          <a:prstGeom prst="line"/>
          <a:noFill/>
          <a:ln w="9525" cap="flat" cmpd="sng">
            <a:solidFill>
              <a:schemeClr val="dk1">
                <a:alpha val="100000"/>
              </a:schemeClr>
            </a:solidFill>
            <a:prstDash val="dash"/>
            <a:round/>
          </a:ln>
        </p:spPr>
      </p:sp>
      <p:sp>
        <p:nvSpPr>
          <p:cNvPr id="1048825" name="Line 9"/>
          <p:cNvSpPr/>
          <p:nvPr/>
        </p:nvSpPr>
        <p:spPr>
          <a:xfrm rot="0">
            <a:off x="4932362" y="2124075"/>
            <a:ext cx="0" cy="2881312"/>
          </a:xfrm>
          <a:prstGeom prst="line"/>
          <a:noFill/>
          <a:ln w="9525" cap="flat" cmpd="sng">
            <a:solidFill>
              <a:schemeClr val="dk1">
                <a:alpha val="100000"/>
              </a:schemeClr>
            </a:solidFill>
            <a:prstDash val="dash"/>
            <a:round/>
          </a:ln>
        </p:spPr>
      </p:sp>
      <p:sp>
        <p:nvSpPr>
          <p:cNvPr id="1048826" name="Line 10"/>
          <p:cNvSpPr/>
          <p:nvPr/>
        </p:nvSpPr>
        <p:spPr>
          <a:xfrm rot="0">
            <a:off x="5562600" y="2124075"/>
            <a:ext cx="0" cy="2881312"/>
          </a:xfrm>
          <a:prstGeom prst="line"/>
          <a:noFill/>
          <a:ln w="9525" cap="flat" cmpd="sng">
            <a:solidFill>
              <a:schemeClr val="dk1">
                <a:alpha val="100000"/>
              </a:schemeClr>
            </a:solidFill>
            <a:prstDash val="dash"/>
            <a:round/>
          </a:ln>
        </p:spPr>
      </p:sp>
      <p:sp>
        <p:nvSpPr>
          <p:cNvPr id="1048827" name="Line 11"/>
          <p:cNvSpPr/>
          <p:nvPr/>
        </p:nvSpPr>
        <p:spPr>
          <a:xfrm rot="0">
            <a:off x="4932362" y="2124075"/>
            <a:ext cx="0" cy="2881312"/>
          </a:xfrm>
          <a:prstGeom prst="line"/>
          <a:noFill/>
          <a:ln w="9525" cap="flat" cmpd="sng">
            <a:solidFill>
              <a:schemeClr val="dk1">
                <a:alpha val="100000"/>
              </a:schemeClr>
            </a:solidFill>
            <a:prstDash val="dash"/>
            <a:round/>
          </a:ln>
        </p:spPr>
      </p:sp>
      <p:sp>
        <p:nvSpPr>
          <p:cNvPr id="1048828" name="Line 12"/>
          <p:cNvSpPr/>
          <p:nvPr/>
        </p:nvSpPr>
        <p:spPr>
          <a:xfrm rot="0">
            <a:off x="4932362" y="2124075"/>
            <a:ext cx="0" cy="2881312"/>
          </a:xfrm>
          <a:prstGeom prst="line"/>
          <a:noFill/>
          <a:ln w="9525" cap="flat" cmpd="sng">
            <a:solidFill>
              <a:schemeClr val="dk1">
                <a:alpha val="100000"/>
              </a:schemeClr>
            </a:solidFill>
            <a:prstDash val="dash"/>
            <a:round/>
          </a:ln>
        </p:spPr>
      </p:sp>
      <p:sp>
        <p:nvSpPr>
          <p:cNvPr id="1048829" name="Line 13"/>
          <p:cNvSpPr/>
          <p:nvPr/>
        </p:nvSpPr>
        <p:spPr>
          <a:xfrm rot="0">
            <a:off x="5562600" y="2124075"/>
            <a:ext cx="0" cy="2881312"/>
          </a:xfrm>
          <a:prstGeom prst="line"/>
          <a:noFill/>
          <a:ln w="15875" cap="flat" cmpd="sng">
            <a:solidFill>
              <a:srgbClr val="FF0000">
                <a:alpha val="100000"/>
              </a:srgbClr>
            </a:solidFill>
            <a:prstDash val="dash"/>
            <a:round/>
          </a:ln>
        </p:spPr>
      </p:sp>
      <p:sp>
        <p:nvSpPr>
          <p:cNvPr id="1048830" name="Line 14"/>
          <p:cNvSpPr/>
          <p:nvPr/>
        </p:nvSpPr>
        <p:spPr>
          <a:xfrm rot="0">
            <a:off x="4932362" y="2124075"/>
            <a:ext cx="0" cy="2881312"/>
          </a:xfrm>
          <a:prstGeom prst="line"/>
          <a:noFill/>
          <a:ln w="15875" cap="flat" cmpd="sng">
            <a:solidFill>
              <a:srgbClr val="FF0000">
                <a:alpha val="100000"/>
              </a:srgbClr>
            </a:solidFill>
            <a:prstDash val="dash"/>
            <a:round/>
          </a:ln>
        </p:spPr>
      </p:sp>
    </p:spTree>
  </p:cSld>
  <p:clrMapOvr>
    <a:masterClrMapping/>
  </p:clrMapOvr>
  <p:transition spd="fast" advClick="1"/>
</p:sld>
</file>

<file path=ppt/slides/slide19.xml><?xml version="1.0" encoding="utf-8"?>
<p:sld xmlns:a="http://schemas.openxmlformats.org/drawingml/2006/main" xmlns:r="http://schemas.openxmlformats.org/officeDocument/2006/relationships" xmlns:p="http://schemas.openxmlformats.org/presentationml/2006/main" show="1" showMasterSp="1">
  <p:cSld>
    <p:spTree>
      <p:nvGrpSpPr>
        <p:cNvPr id="146" name=""/>
        <p:cNvGrpSpPr/>
        <p:nvPr/>
      </p:nvGrpSpPr>
      <p:grpSpPr>
        <a:xfrm rot="0">
          <a:off x="0" y="0"/>
          <a:ext cx="0" cy="0"/>
          <a:chOff x="0" y="0"/>
          <a:chExt cx="0" cy="0"/>
        </a:xfrm>
      </p:grpSpPr>
      <p:sp>
        <p:nvSpPr>
          <p:cNvPr id="1048831" name="Text Box 2"/>
          <p:cNvSpPr txBox="1"/>
          <p:nvPr/>
        </p:nvSpPr>
        <p:spPr>
          <a:xfrm rot="0">
            <a:off x="684212" y="1270000"/>
            <a:ext cx="575945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b="1" sz="2400" lang="zh-CN">
                <a:solidFill>
                  <a:srgbClr val="CC3300"/>
                </a:solidFill>
                <a:latin typeface="Times New Roman" pitchFamily="18" charset="0"/>
              </a:rPr>
              <a:t>练习：</a:t>
            </a:r>
            <a:r>
              <a:rPr altLang="en-US" sz="2400" lang="zh-CN">
                <a:latin typeface="Times New Roman" pitchFamily="18" charset="0"/>
              </a:rPr>
              <a:t>分析以下脉冲异步时序逻辑电路。</a:t>
            </a:r>
          </a:p>
        </p:txBody>
      </p:sp>
      <p:pic>
        <p:nvPicPr>
          <p:cNvPr id="2097164" name="Picture 3"/>
          <p:cNvPicPr>
            <a:picLocks/>
          </p:cNvPicPr>
          <p:nvPr/>
        </p:nvPicPr>
        <p:blipFill>
          <a:blip xmlns:r="http://schemas.openxmlformats.org/officeDocument/2006/relationships" r:embed="rId1"/>
          <a:srcRect l="0" t="0" r="0" b="0"/>
          <a:stretch>
            <a:fillRect/>
          </a:stretch>
        </p:blipFill>
        <p:spPr>
          <a:xfrm rot="0">
            <a:off x="539750" y="2266950"/>
            <a:ext cx="8062912" cy="3467100"/>
          </a:xfrm>
          <a:prstGeom prst="rect"/>
          <a:noFill/>
          <a:ln>
            <a:noFill/>
          </a:ln>
        </p:spPr>
      </p:pic>
      <p:sp>
        <p:nvSpPr>
          <p:cNvPr id="104883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3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19</a:t>
            </a:fld>
            <a:endParaRPr altLang="en-US" sz="1400" lang="zh-CN">
              <a:solidFill>
                <a:srgbClr val="656565"/>
              </a:solidFill>
            </a:endParaRPr>
          </a:p>
        </p:txBody>
      </p:sp>
      <p:sp>
        <p:nvSpPr>
          <p:cNvPr id="104883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2.xml><?xml version="1.0" encoding="utf-8"?>
<p:sld xmlns:a="http://schemas.openxmlformats.org/drawingml/2006/main" xmlns:r="http://schemas.openxmlformats.org/officeDocument/2006/relationships" xmlns:p="http://schemas.openxmlformats.org/presentationml/2006/main" showMasterSp="1">
  <p:cSld>
    <p:spTree>
      <p:nvGrpSpPr>
        <p:cNvPr id="122" name=""/>
        <p:cNvGrpSpPr/>
        <p:nvPr/>
      </p:nvGrpSpPr>
      <p:grpSpPr>
        <a:xfrm rot="0">
          <a:off x="0" y="0"/>
          <a:ext cx="0" cy="0"/>
          <a:chOff x="0" y="0"/>
          <a:chExt cx="0" cy="0"/>
        </a:xfrm>
      </p:grpSpPr>
      <p:sp>
        <p:nvSpPr>
          <p:cNvPr id="1048590"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0" charset="0"/>
                <a:ea typeface="宋体" pitchFamily="2" charset="-122"/>
                <a:sym typeface="Arial" pitchFamily="0" charset="0"/>
              </a:defRPr>
            </a:lvl1pPr>
          </a:lstStyle>
          <a:p>
            <a:pPr algn="l" eaLnBrk="1" hangingPunct="1" lvl="0"/>
            <a:r>
              <a:rPr altLang="en-US" b="1" sz="3800" lang="zh-CN">
                <a:solidFill>
                  <a:srgbClr val="17347D"/>
                </a:solidFill>
                <a:latin typeface="微软雅黑" pitchFamily="34" charset="-122"/>
                <a:ea typeface="微软雅黑" pitchFamily="34" charset="-122"/>
              </a:rPr>
              <a:t>提 纲</a:t>
            </a:r>
          </a:p>
        </p:txBody>
      </p:sp>
      <p:sp>
        <p:nvSpPr>
          <p:cNvPr id="1048591" name="幻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a:t>
            </a:fld>
            <a:endParaRPr altLang="en-US" sz="1400" lang="zh-CN">
              <a:solidFill>
                <a:srgbClr val="656565"/>
              </a:solidFill>
            </a:endParaRPr>
          </a:p>
        </p:txBody>
      </p:sp>
      <p:sp>
        <p:nvSpPr>
          <p:cNvPr id="1048592" name="AutoShape 40"/>
          <p:cNvSpPr/>
          <p:nvPr/>
        </p:nvSpPr>
        <p:spPr bwMode="gray">
          <a:xfrm rot="0">
            <a:off x="941387" y="2493962"/>
            <a:ext cx="6510337"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593" name="AutoShape 41"/>
          <p:cNvSpPr/>
          <p:nvPr/>
        </p:nvSpPr>
        <p:spPr bwMode="gray">
          <a:xfrm rot="0">
            <a:off x="482600" y="2349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594" name="Text Box 42"/>
          <p:cNvSpPr txBox="1"/>
          <p:nvPr/>
        </p:nvSpPr>
        <p:spPr bwMode="gray">
          <a:xfrm rot="0">
            <a:off x="1216025" y="2493962"/>
            <a:ext cx="6235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脉冲异步时序逻辑电路</a:t>
            </a:r>
          </a:p>
        </p:txBody>
      </p:sp>
      <p:sp>
        <p:nvSpPr>
          <p:cNvPr id="1048595" name="Text Box 43"/>
          <p:cNvSpPr txBox="1"/>
          <p:nvPr/>
        </p:nvSpPr>
        <p:spPr bwMode="gray">
          <a:xfrm rot="0">
            <a:off x="668337" y="2540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zh-CN" sz="3000" lang="en-US">
                <a:solidFill>
                  <a:srgbClr val="FFFFFF"/>
                </a:solidFill>
              </a:rPr>
              <a:t>2</a:t>
            </a:r>
          </a:p>
        </p:txBody>
      </p:sp>
      <p:sp>
        <p:nvSpPr>
          <p:cNvPr id="1048596" name="AutoShape 50"/>
          <p:cNvSpPr/>
          <p:nvPr/>
        </p:nvSpPr>
        <p:spPr bwMode="gray">
          <a:xfrm rot="0">
            <a:off x="927100" y="1555750"/>
            <a:ext cx="6524625"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597" name="AutoShape 51"/>
          <p:cNvSpPr/>
          <p:nvPr/>
        </p:nvSpPr>
        <p:spPr bwMode="gray">
          <a:xfrm rot="0">
            <a:off x="468312" y="1412875"/>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598" name="Text Box 52"/>
          <p:cNvSpPr txBox="1"/>
          <p:nvPr/>
        </p:nvSpPr>
        <p:spPr bwMode="gray">
          <a:xfrm rot="0">
            <a:off x="1201737" y="1549400"/>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异步时序逻辑电路的特点和分类</a:t>
            </a:r>
          </a:p>
        </p:txBody>
      </p:sp>
      <p:sp>
        <p:nvSpPr>
          <p:cNvPr id="1048599" name="Text Box 53"/>
          <p:cNvSpPr txBox="1"/>
          <p:nvPr/>
        </p:nvSpPr>
        <p:spPr bwMode="gray">
          <a:xfrm rot="0">
            <a:off x="687387" y="1601787"/>
            <a:ext cx="398779" cy="535940"/>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zh-CN" sz="3000" lang="en-US">
                <a:solidFill>
                  <a:srgbClr val="FFFFFF"/>
                </a:solidFill>
              </a:rPr>
              <a:t>1</a:t>
            </a:r>
          </a:p>
        </p:txBody>
      </p:sp>
      <p:sp>
        <p:nvSpPr>
          <p:cNvPr id="1048600" name="AutoShape 40"/>
          <p:cNvSpPr/>
          <p:nvPr/>
        </p:nvSpPr>
        <p:spPr bwMode="gray">
          <a:xfrm rot="0">
            <a:off x="962025" y="3429000"/>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601" name="AutoShape 41"/>
          <p:cNvSpPr/>
          <p:nvPr/>
        </p:nvSpPr>
        <p:spPr bwMode="gray">
          <a:xfrm rot="0">
            <a:off x="503237" y="3284537"/>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602" name="Text Box 42"/>
          <p:cNvSpPr txBox="1"/>
          <p:nvPr/>
        </p:nvSpPr>
        <p:spPr bwMode="gray">
          <a:xfrm rot="0">
            <a:off x="1236662" y="3440112"/>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电平异步时序逻辑电路</a:t>
            </a:r>
          </a:p>
        </p:txBody>
      </p:sp>
      <p:sp>
        <p:nvSpPr>
          <p:cNvPr id="1048603" name="Text Box 43"/>
          <p:cNvSpPr txBox="1"/>
          <p:nvPr/>
        </p:nvSpPr>
        <p:spPr bwMode="gray">
          <a:xfrm rot="0">
            <a:off x="688975" y="3475037"/>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zh-CN" sz="3000" lang="en-US">
                <a:solidFill>
                  <a:srgbClr val="FFFFFF"/>
                </a:solidFill>
              </a:rPr>
              <a:t>3</a:t>
            </a:r>
          </a:p>
        </p:txBody>
      </p:sp>
      <p:sp>
        <p:nvSpPr>
          <p:cNvPr id="1048604" name="AutoShape 6"/>
          <p:cNvSpPr/>
          <p:nvPr/>
        </p:nvSpPr>
        <p:spPr>
          <a:xfrm rot="0">
            <a:off x="7596187" y="1660525"/>
            <a:ext cx="588962" cy="400050"/>
          </a:xfrm>
          <a:prstGeom prst="leftArrow">
            <a:avLst>
              <a:gd name="adj1" fmla="val 50000"/>
              <a:gd name="adj2" fmla="val 41726"/>
            </a:avLst>
          </a:prstGeom>
          <a:solidFill>
            <a:srgbClr val="336699"/>
          </a:solidFill>
          <a:ln w="9525" cap="flat" cmpd="sng">
            <a:solidFill>
              <a:srgbClr val="000000">
                <a:alpha val="100000"/>
              </a:srgbClr>
            </a:solidFill>
            <a:prstDash val="solid"/>
            <a:round/>
          </a:ln>
          <a:effectLst>
            <a:outerShdw algn="ctr" dir="2699999" dist="35921" kx="0" sx="100000" sy="100000">
              <a:srgbClr val="00007D">
                <a:alpha val="10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zh-CN" sz="3000" lang="zh-CN">
              <a:solidFill>
                <a:srgbClr val="77B7E7"/>
              </a:solidFill>
            </a:endParaRPr>
          </a:p>
        </p:txBody>
      </p:sp>
      <p:sp>
        <p:nvSpPr>
          <p:cNvPr id="1048605" name="矩形 20"/>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2">
                                  <p:stCondLst>
                                    <p:cond delay="0"/>
                                  </p:stCondLst>
                                  <p:childTnLst>
                                    <p:set>
                                      <p:cBhvr>
                                        <p:cTn dur="1" fill="hold" id="6">
                                          <p:stCondLst>
                                            <p:cond delay="0"/>
                                          </p:stCondLst>
                                        </p:cTn>
                                        <p:tgtEl>
                                          <p:spTgt spid="1048604"/>
                                        </p:tgtEl>
                                        <p:attrNameLst>
                                          <p:attrName>style.visibility</p:attrName>
                                        </p:attrNameLst>
                                      </p:cBhvr>
                                      <p:to>
                                        <p:strVal val="visible"/>
                                      </p:to>
                                    </p:set>
                                    <p:anim calcmode="lin" valueType="num">
                                      <p:cBhvr additive="base">
                                        <p:cTn dur="500" fill="hold" id="7"/>
                                        <p:tgtEl>
                                          <p:spTgt spid="1048604"/>
                                        </p:tgtEl>
                                        <p:attrNameLst>
                                          <p:attrName>ppt_x</p:attrName>
                                        </p:attrNameLst>
                                      </p:cBhvr>
                                      <p:tavLst>
                                        <p:tav tm="0">
                                          <p:val>
                                            <p:strVal val="1+#ppt_w/2"/>
                                          </p:val>
                                        </p:tav>
                                        <p:tav tm="100000">
                                          <p:val>
                                            <p:strVal val="#ppt_x"/>
                                          </p:val>
                                        </p:tav>
                                      </p:tavLst>
                                    </p:anim>
                                    <p:anim calcmode="lin" valueType="num">
                                      <p:cBhvr additive="base">
                                        <p:cTn dur="500" fill="hold" id="8"/>
                                        <p:tgtEl>
                                          <p:spTgt spid="10486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4" grpId="0" uiExpand="0" build="whole" animBg="1"/>
    </p:bldLst>
  </p:timing>
</p:sld>
</file>

<file path=ppt/slides/slide20.xml><?xml version="1.0" encoding="utf-8"?>
<p:sld xmlns:a="http://schemas.openxmlformats.org/drawingml/2006/main" xmlns:r="http://schemas.openxmlformats.org/officeDocument/2006/relationships" xmlns:p="http://schemas.openxmlformats.org/presentationml/2006/main" show="1" showMasterSp="1">
  <p:cSld>
    <p:spTree>
      <p:nvGrpSpPr>
        <p:cNvPr id="147" name=""/>
        <p:cNvGrpSpPr/>
        <p:nvPr/>
      </p:nvGrpSpPr>
      <p:grpSpPr>
        <a:xfrm rot="0">
          <a:off x="0" y="0"/>
          <a:ext cx="0" cy="0"/>
          <a:chOff x="0" y="0"/>
          <a:chExt cx="0" cy="0"/>
        </a:xfrm>
      </p:grpSpPr>
      <p:pic>
        <p:nvPicPr>
          <p:cNvPr id="2097165" name="Picture 2"/>
          <p:cNvPicPr>
            <a:picLocks/>
          </p:cNvPicPr>
          <p:nvPr/>
        </p:nvPicPr>
        <p:blipFill>
          <a:blip xmlns:r="http://schemas.openxmlformats.org/officeDocument/2006/relationships" r:embed="rId1"/>
          <a:srcRect l="0" t="0" r="0" b="0"/>
          <a:stretch>
            <a:fillRect/>
          </a:stretch>
        </p:blipFill>
        <p:spPr>
          <a:xfrm rot="0">
            <a:off x="828675" y="1111250"/>
            <a:ext cx="7343775" cy="5341937"/>
          </a:xfrm>
          <a:prstGeom prst="rect"/>
          <a:noFill/>
          <a:ln>
            <a:noFill/>
          </a:ln>
        </p:spPr>
      </p:pic>
      <p:sp>
        <p:nvSpPr>
          <p:cNvPr id="104883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3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20</a:t>
            </a:fld>
            <a:endParaRPr altLang="en-US" sz="1400" lang="zh-CN">
              <a:solidFill>
                <a:srgbClr val="656565"/>
              </a:solidFill>
            </a:endParaRPr>
          </a:p>
        </p:txBody>
      </p:sp>
      <p:sp>
        <p:nvSpPr>
          <p:cNvPr id="104883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21.xml><?xml version="1.0" encoding="utf-8"?>
<p:sld xmlns:a="http://schemas.openxmlformats.org/drawingml/2006/main" xmlns:r="http://schemas.openxmlformats.org/officeDocument/2006/relationships" xmlns:p="http://schemas.openxmlformats.org/presentationml/2006/main" show="1" showMasterSp="1">
  <p:cSld>
    <p:spTree>
      <p:nvGrpSpPr>
        <p:cNvPr id="148" name=""/>
        <p:cNvGrpSpPr/>
        <p:nvPr/>
      </p:nvGrpSpPr>
      <p:grpSpPr>
        <a:xfrm rot="0">
          <a:off x="0" y="0"/>
          <a:ext cx="0" cy="0"/>
          <a:chOff x="0" y="0"/>
          <a:chExt cx="0" cy="0"/>
        </a:xfrm>
      </p:grpSpPr>
      <p:pic>
        <p:nvPicPr>
          <p:cNvPr id="2097166" name="Picture 2"/>
          <p:cNvPicPr>
            <a:picLocks/>
          </p:cNvPicPr>
          <p:nvPr/>
        </p:nvPicPr>
        <p:blipFill>
          <a:blip xmlns:r="http://schemas.openxmlformats.org/officeDocument/2006/relationships" r:embed="rId1"/>
          <a:srcRect l="0" t="0" r="0" b="0"/>
          <a:stretch>
            <a:fillRect/>
          </a:stretch>
        </p:blipFill>
        <p:spPr>
          <a:xfrm rot="0">
            <a:off x="1330325" y="1054100"/>
            <a:ext cx="6337300" cy="5399087"/>
          </a:xfrm>
          <a:prstGeom prst="rect"/>
          <a:noFill/>
          <a:ln>
            <a:noFill/>
          </a:ln>
        </p:spPr>
      </p:pic>
      <p:sp>
        <p:nvSpPr>
          <p:cNvPr id="104883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3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21</a:t>
            </a:fld>
            <a:endParaRPr altLang="en-US" sz="1400" lang="zh-CN">
              <a:solidFill>
                <a:srgbClr val="656565"/>
              </a:solidFill>
            </a:endParaRPr>
          </a:p>
        </p:txBody>
      </p:sp>
      <p:sp>
        <p:nvSpPr>
          <p:cNvPr id="104884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41" name="Rectangle 6"/>
          <p:cNvSpPr/>
          <p:nvPr/>
        </p:nvSpPr>
        <p:spPr>
          <a:xfrm rot="0">
            <a:off x="2987675" y="1989137"/>
            <a:ext cx="936625" cy="1944687"/>
          </a:xfrm>
          <a:prstGeom prst="rect"/>
          <a:noFill/>
          <a:ln w="19050"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42" name="Rectangle 7"/>
          <p:cNvSpPr/>
          <p:nvPr/>
        </p:nvSpPr>
        <p:spPr>
          <a:xfrm rot="0">
            <a:off x="6156325" y="1989137"/>
            <a:ext cx="287337" cy="1944687"/>
          </a:xfrm>
          <a:prstGeom prst="rect"/>
          <a:noFill/>
          <a:ln w="19050"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43" name="Rectangle 8"/>
          <p:cNvSpPr/>
          <p:nvPr/>
        </p:nvSpPr>
        <p:spPr>
          <a:xfrm rot="0">
            <a:off x="1981200" y="1989137"/>
            <a:ext cx="287337" cy="1944687"/>
          </a:xfrm>
          <a:prstGeom prst="rect"/>
          <a:noFill/>
          <a:ln w="19050"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44" name="Rectangle 9"/>
          <p:cNvSpPr/>
          <p:nvPr/>
        </p:nvSpPr>
        <p:spPr>
          <a:xfrm rot="0">
            <a:off x="5076825" y="1989137"/>
            <a:ext cx="936625" cy="1944687"/>
          </a:xfrm>
          <a:prstGeom prst="rect"/>
          <a:noFill/>
          <a:ln w="19050"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45" name="Rectangle 10"/>
          <p:cNvSpPr/>
          <p:nvPr/>
        </p:nvSpPr>
        <p:spPr>
          <a:xfrm rot="0">
            <a:off x="2613025" y="1989137"/>
            <a:ext cx="287337" cy="1944687"/>
          </a:xfrm>
          <a:prstGeom prst="rect"/>
          <a:noFill/>
          <a:ln w="19050"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46" name="Rectangle 11"/>
          <p:cNvSpPr/>
          <p:nvPr/>
        </p:nvSpPr>
        <p:spPr>
          <a:xfrm rot="0">
            <a:off x="7235825" y="1989137"/>
            <a:ext cx="287337" cy="1944687"/>
          </a:xfrm>
          <a:prstGeom prst="rect"/>
          <a:noFill/>
          <a:ln w="19050"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47" name="Rectangle 12"/>
          <p:cNvSpPr/>
          <p:nvPr/>
        </p:nvSpPr>
        <p:spPr>
          <a:xfrm rot="0">
            <a:off x="4645025" y="1989137"/>
            <a:ext cx="287337" cy="1944687"/>
          </a:xfrm>
          <a:prstGeom prst="rect"/>
          <a:noFill/>
          <a:ln w="19050"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48" name="Rectangle 13"/>
          <p:cNvSpPr/>
          <p:nvPr/>
        </p:nvSpPr>
        <p:spPr>
          <a:xfrm rot="0">
            <a:off x="4067175" y="1989137"/>
            <a:ext cx="936625" cy="1944687"/>
          </a:xfrm>
          <a:prstGeom prst="rect"/>
          <a:noFill/>
          <a:ln w="19050" cap="flat" cmpd="sng">
            <a:solidFill>
              <a:srgbClr val="FF0000">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49" name="Rectangle 14"/>
          <p:cNvSpPr/>
          <p:nvPr/>
        </p:nvSpPr>
        <p:spPr>
          <a:xfrm rot="0">
            <a:off x="2268537" y="1989137"/>
            <a:ext cx="287337" cy="1944687"/>
          </a:xfrm>
          <a:prstGeom prst="rect"/>
          <a:noFill/>
          <a:ln w="19050" cap="flat" cmpd="sng">
            <a:solidFill>
              <a:srgbClr val="FF0000">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50" name="Rectangle 15"/>
          <p:cNvSpPr/>
          <p:nvPr/>
        </p:nvSpPr>
        <p:spPr>
          <a:xfrm rot="0">
            <a:off x="6686550" y="1989137"/>
            <a:ext cx="287337" cy="1944687"/>
          </a:xfrm>
          <a:prstGeom prst="rect"/>
          <a:noFill/>
          <a:ln w="19050" cap="flat" cmpd="sng">
            <a:solidFill>
              <a:srgbClr val="FF0000">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841"/>
                                        </p:tgtEl>
                                        <p:attrNameLst>
                                          <p:attrName>style.visibility</p:attrName>
                                        </p:attrNameLst>
                                      </p:cBhvr>
                                      <p:to>
                                        <p:strVal val="visible"/>
                                      </p:to>
                                    </p:set>
                                    <p:anim calcmode="lin" valueType="num">
                                      <p:cBhvr additive="base">
                                        <p:cTn dur="500" fill="hold" id="7"/>
                                        <p:tgtEl>
                                          <p:spTgt spid="1048841"/>
                                        </p:tgtEl>
                                        <p:attrNameLst>
                                          <p:attrName>ppt_x</p:attrName>
                                        </p:attrNameLst>
                                      </p:cBhvr>
                                      <p:tavLst>
                                        <p:tav tm="0">
                                          <p:val>
                                            <p:strVal val="#ppt_x"/>
                                          </p:val>
                                        </p:tav>
                                        <p:tav tm="100000">
                                          <p:val>
                                            <p:strVal val="#ppt_x"/>
                                          </p:val>
                                        </p:tav>
                                      </p:tavLst>
                                    </p:anim>
                                    <p:anim calcmode="lin" valueType="num">
                                      <p:cBhvr additive="base">
                                        <p:cTn dur="500" fill="hold" id="8"/>
                                        <p:tgtEl>
                                          <p:spTgt spid="1048841"/>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43"/>
                                        </p:tgtEl>
                                        <p:attrNameLst>
                                          <p:attrName>style.visibility</p:attrName>
                                        </p:attrNameLst>
                                      </p:cBhvr>
                                      <p:to>
                                        <p:strVal val="visible"/>
                                      </p:to>
                                    </p:set>
                                    <p:anim calcmode="lin" valueType="num">
                                      <p:cBhvr additive="base">
                                        <p:cTn dur="500" fill="hold" id="13"/>
                                        <p:tgtEl>
                                          <p:spTgt spid="1048843"/>
                                        </p:tgtEl>
                                        <p:attrNameLst>
                                          <p:attrName>ppt_x</p:attrName>
                                        </p:attrNameLst>
                                      </p:cBhvr>
                                      <p:tavLst>
                                        <p:tav tm="0">
                                          <p:val>
                                            <p:strVal val="#ppt_x"/>
                                          </p:val>
                                        </p:tav>
                                        <p:tav tm="100000">
                                          <p:val>
                                            <p:strVal val="#ppt_x"/>
                                          </p:val>
                                        </p:tav>
                                      </p:tavLst>
                                    </p:anim>
                                    <p:anim calcmode="lin" valueType="num">
                                      <p:cBhvr additive="base">
                                        <p:cTn dur="500" fill="hold" id="14"/>
                                        <p:tgtEl>
                                          <p:spTgt spid="1048843"/>
                                        </p:tgtEl>
                                        <p:attrNameLst>
                                          <p:attrName>ppt_y</p:attrName>
                                        </p:attrNameLst>
                                      </p:cBhvr>
                                      <p:tavLst>
                                        <p:tav tm="0">
                                          <p:val>
                                            <p:strVal val="1+#ppt_h/2"/>
                                          </p:val>
                                        </p:tav>
                                        <p:tav tm="100000">
                                          <p:val>
                                            <p:strVal val="#ppt_y"/>
                                          </p:val>
                                        </p:tav>
                                      </p:tavLst>
                                    </p:anim>
                                  </p:childTnLst>
                                </p:cTn>
                              </p:par>
                              <p:par>
                                <p:cTn fill="hold" grpId="0" id="15" nodeType="withEffect" presetClass="entr" presetID="2" presetSubtype="4">
                                  <p:stCondLst>
                                    <p:cond delay="0"/>
                                  </p:stCondLst>
                                  <p:childTnLst>
                                    <p:set>
                                      <p:cBhvr>
                                        <p:cTn dur="1" fill="hold" id="16">
                                          <p:stCondLst>
                                            <p:cond delay="0"/>
                                          </p:stCondLst>
                                        </p:cTn>
                                        <p:tgtEl>
                                          <p:spTgt spid="1048842"/>
                                        </p:tgtEl>
                                        <p:attrNameLst>
                                          <p:attrName>style.visibility</p:attrName>
                                        </p:attrNameLst>
                                      </p:cBhvr>
                                      <p:to>
                                        <p:strVal val="visible"/>
                                      </p:to>
                                    </p:set>
                                    <p:anim calcmode="lin" valueType="num">
                                      <p:cBhvr additive="base">
                                        <p:cTn dur="500" fill="hold" id="17"/>
                                        <p:tgtEl>
                                          <p:spTgt spid="1048842"/>
                                        </p:tgtEl>
                                        <p:attrNameLst>
                                          <p:attrName>ppt_x</p:attrName>
                                        </p:attrNameLst>
                                      </p:cBhvr>
                                      <p:tavLst>
                                        <p:tav tm="0">
                                          <p:val>
                                            <p:strVal val="#ppt_x"/>
                                          </p:val>
                                        </p:tav>
                                        <p:tav tm="100000">
                                          <p:val>
                                            <p:strVal val="#ppt_x"/>
                                          </p:val>
                                        </p:tav>
                                      </p:tavLst>
                                    </p:anim>
                                    <p:anim calcmode="lin" valueType="num">
                                      <p:cBhvr additive="base">
                                        <p:cTn dur="500" fill="hold" id="18"/>
                                        <p:tgtEl>
                                          <p:spTgt spid="1048842"/>
                                        </p:tgtEl>
                                        <p:attrNameLst>
                                          <p:attrName>ppt_y</p:attrName>
                                        </p:attrNameLst>
                                      </p:cBhvr>
                                      <p:tavLst>
                                        <p:tav tm="0">
                                          <p:val>
                                            <p:strVal val="1+#ppt_h/2"/>
                                          </p:val>
                                        </p:tav>
                                        <p:tav tm="100000">
                                          <p:val>
                                            <p:strVal val="#ppt_y"/>
                                          </p:val>
                                        </p:tav>
                                      </p:tavLst>
                                    </p:anim>
                                  </p:childTnLst>
                                </p:cTn>
                              </p:par>
                            </p:childTnLst>
                          </p:cTn>
                        </p:par>
                      </p:childTnLst>
                    </p:cTn>
                  </p:par>
                  <p:par>
                    <p:cTn fill="hold" id="19" nodeType="clickPar">
                      <p:stCondLst>
                        <p:cond delay="indefinite"/>
                      </p:stCondLst>
                      <p:childTnLst>
                        <p:par>
                          <p:cTn fill="hold" id="20" nodeType="withGroup">
                            <p:stCondLst>
                              <p:cond delay="0"/>
                            </p:stCondLst>
                            <p:childTnLst>
                              <p:par>
                                <p:cTn fill="hold" grpId="1" id="21" nodeType="clickEffect" presetClass="exit" presetID="2" presetSubtype="4">
                                  <p:stCondLst>
                                    <p:cond delay="0"/>
                                  </p:stCondLst>
                                  <p:childTnLst>
                                    <p:anim calcmode="lin" valueType="num">
                                      <p:cBhvr additive="base">
                                        <p:cTn dur="500" id="22"/>
                                        <p:tgtEl>
                                          <p:spTgt spid="1048843"/>
                                        </p:tgtEl>
                                        <p:attrNameLst>
                                          <p:attrName>ppt_x</p:attrName>
                                        </p:attrNameLst>
                                      </p:cBhvr>
                                      <p:tavLst>
                                        <p:tav tm="0">
                                          <p:val>
                                            <p:strVal val="ppt_x"/>
                                          </p:val>
                                        </p:tav>
                                        <p:tav tm="100000">
                                          <p:val>
                                            <p:strVal val="ppt_x"/>
                                          </p:val>
                                        </p:tav>
                                      </p:tavLst>
                                    </p:anim>
                                    <p:anim calcmode="lin" valueType="num">
                                      <p:cBhvr additive="base">
                                        <p:cTn dur="500" id="23"/>
                                        <p:tgtEl>
                                          <p:spTgt spid="1048843"/>
                                        </p:tgtEl>
                                        <p:attrNameLst>
                                          <p:attrName>ppt_y</p:attrName>
                                        </p:attrNameLst>
                                      </p:cBhvr>
                                      <p:tavLst>
                                        <p:tav tm="0">
                                          <p:val>
                                            <p:strVal val="ppt_y"/>
                                          </p:val>
                                        </p:tav>
                                        <p:tav tm="100000">
                                          <p:val>
                                            <p:strVal val="1+ppt_h/2"/>
                                          </p:val>
                                        </p:tav>
                                      </p:tavLst>
                                    </p:anim>
                                    <p:set>
                                      <p:cBhvr>
                                        <p:cTn dur="1" fill="hold" id="24">
                                          <p:stCondLst>
                                            <p:cond delay="499"/>
                                          </p:stCondLst>
                                        </p:cTn>
                                        <p:tgtEl>
                                          <p:spTgt spid="1048843"/>
                                        </p:tgtEl>
                                        <p:attrNameLst>
                                          <p:attrName>style.visibility</p:attrName>
                                        </p:attrNameLst>
                                      </p:cBhvr>
                                      <p:to>
                                        <p:strVal val="hidden"/>
                                      </p:to>
                                    </p:set>
                                  </p:childTnLst>
                                </p:cTn>
                              </p:par>
                              <p:par>
                                <p:cTn fill="hold" grpId="1" id="25" nodeType="withEffect" presetClass="exit" presetID="2" presetSubtype="4">
                                  <p:stCondLst>
                                    <p:cond delay="0"/>
                                  </p:stCondLst>
                                  <p:childTnLst>
                                    <p:anim calcmode="lin" valueType="num">
                                      <p:cBhvr additive="base">
                                        <p:cTn dur="500" id="26"/>
                                        <p:tgtEl>
                                          <p:spTgt spid="1048841"/>
                                        </p:tgtEl>
                                        <p:attrNameLst>
                                          <p:attrName>ppt_x</p:attrName>
                                        </p:attrNameLst>
                                      </p:cBhvr>
                                      <p:tavLst>
                                        <p:tav tm="0">
                                          <p:val>
                                            <p:strVal val="ppt_x"/>
                                          </p:val>
                                        </p:tav>
                                        <p:tav tm="100000">
                                          <p:val>
                                            <p:strVal val="ppt_x"/>
                                          </p:val>
                                        </p:tav>
                                      </p:tavLst>
                                    </p:anim>
                                    <p:anim calcmode="lin" valueType="num">
                                      <p:cBhvr additive="base">
                                        <p:cTn dur="500" id="27"/>
                                        <p:tgtEl>
                                          <p:spTgt spid="1048841"/>
                                        </p:tgtEl>
                                        <p:attrNameLst>
                                          <p:attrName>ppt_y</p:attrName>
                                        </p:attrNameLst>
                                      </p:cBhvr>
                                      <p:tavLst>
                                        <p:tav tm="0">
                                          <p:val>
                                            <p:strVal val="ppt_y"/>
                                          </p:val>
                                        </p:tav>
                                        <p:tav tm="100000">
                                          <p:val>
                                            <p:strVal val="1+ppt_h/2"/>
                                          </p:val>
                                        </p:tav>
                                      </p:tavLst>
                                    </p:anim>
                                    <p:set>
                                      <p:cBhvr>
                                        <p:cTn dur="1" fill="hold" id="28">
                                          <p:stCondLst>
                                            <p:cond delay="499"/>
                                          </p:stCondLst>
                                        </p:cTn>
                                        <p:tgtEl>
                                          <p:spTgt spid="1048841"/>
                                        </p:tgtEl>
                                        <p:attrNameLst>
                                          <p:attrName>style.visibility</p:attrName>
                                        </p:attrNameLst>
                                      </p:cBhvr>
                                      <p:to>
                                        <p:strVal val="hidden"/>
                                      </p:to>
                                    </p:set>
                                  </p:childTnLst>
                                </p:cTn>
                              </p:par>
                              <p:par>
                                <p:cTn fill="hold" grpId="1" id="29" nodeType="withEffect" presetClass="exit" presetID="2" presetSubtype="4">
                                  <p:stCondLst>
                                    <p:cond delay="0"/>
                                  </p:stCondLst>
                                  <p:childTnLst>
                                    <p:anim calcmode="lin" valueType="num">
                                      <p:cBhvr additive="base">
                                        <p:cTn dur="500" id="30"/>
                                        <p:tgtEl>
                                          <p:spTgt spid="1048842"/>
                                        </p:tgtEl>
                                        <p:attrNameLst>
                                          <p:attrName>ppt_x</p:attrName>
                                        </p:attrNameLst>
                                      </p:cBhvr>
                                      <p:tavLst>
                                        <p:tav tm="0">
                                          <p:val>
                                            <p:strVal val="ppt_x"/>
                                          </p:val>
                                        </p:tav>
                                        <p:tav tm="100000">
                                          <p:val>
                                            <p:strVal val="ppt_x"/>
                                          </p:val>
                                        </p:tav>
                                      </p:tavLst>
                                    </p:anim>
                                    <p:anim calcmode="lin" valueType="num">
                                      <p:cBhvr additive="base">
                                        <p:cTn dur="500" id="31"/>
                                        <p:tgtEl>
                                          <p:spTgt spid="1048842"/>
                                        </p:tgtEl>
                                        <p:attrNameLst>
                                          <p:attrName>ppt_y</p:attrName>
                                        </p:attrNameLst>
                                      </p:cBhvr>
                                      <p:tavLst>
                                        <p:tav tm="0">
                                          <p:val>
                                            <p:strVal val="ppt_y"/>
                                          </p:val>
                                        </p:tav>
                                        <p:tav tm="100000">
                                          <p:val>
                                            <p:strVal val="1+ppt_h/2"/>
                                          </p:val>
                                        </p:tav>
                                      </p:tavLst>
                                    </p:anim>
                                    <p:set>
                                      <p:cBhvr>
                                        <p:cTn dur="1" fill="hold" id="32">
                                          <p:stCondLst>
                                            <p:cond delay="499"/>
                                          </p:stCondLst>
                                        </p:cTn>
                                        <p:tgtEl>
                                          <p:spTgt spid="1048842"/>
                                        </p:tgtEl>
                                        <p:attrNameLst>
                                          <p:attrName>style.visibility</p:attrName>
                                        </p:attrNameLst>
                                      </p:cBhvr>
                                      <p:to>
                                        <p:strVal val="hidden"/>
                                      </p:to>
                                    </p:set>
                                  </p:childTnLst>
                                </p:cTn>
                              </p:par>
                            </p:childTnLst>
                          </p:cTn>
                        </p:par>
                      </p:childTnLst>
                    </p:cTn>
                  </p:par>
                  <p:par>
                    <p:cTn fill="hold" id="33" nodeType="clickPar">
                      <p:stCondLst>
                        <p:cond delay="indefinite"/>
                      </p:stCondLst>
                      <p:childTnLst>
                        <p:par>
                          <p:cTn fill="hold" id="34" nodeType="withGroup">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844"/>
                                        </p:tgtEl>
                                        <p:attrNameLst>
                                          <p:attrName>style.visibility</p:attrName>
                                        </p:attrNameLst>
                                      </p:cBhvr>
                                      <p:to>
                                        <p:strVal val="visible"/>
                                      </p:to>
                                    </p:set>
                                    <p:anim calcmode="lin" valueType="num">
                                      <p:cBhvr additive="base">
                                        <p:cTn dur="500" fill="hold" id="37"/>
                                        <p:tgtEl>
                                          <p:spTgt spid="1048844"/>
                                        </p:tgtEl>
                                        <p:attrNameLst>
                                          <p:attrName>ppt_x</p:attrName>
                                        </p:attrNameLst>
                                      </p:cBhvr>
                                      <p:tavLst>
                                        <p:tav tm="0">
                                          <p:val>
                                            <p:strVal val="#ppt_x"/>
                                          </p:val>
                                        </p:tav>
                                        <p:tav tm="100000">
                                          <p:val>
                                            <p:strVal val="#ppt_x"/>
                                          </p:val>
                                        </p:tav>
                                      </p:tavLst>
                                    </p:anim>
                                    <p:anim calcmode="lin" valueType="num">
                                      <p:cBhvr additive="base">
                                        <p:cTn dur="500" fill="hold" id="38"/>
                                        <p:tgtEl>
                                          <p:spTgt spid="1048844"/>
                                        </p:tgtEl>
                                        <p:attrNameLst>
                                          <p:attrName>ppt_y</p:attrName>
                                        </p:attrNameLst>
                                      </p:cBhvr>
                                      <p:tavLst>
                                        <p:tav tm="0">
                                          <p:val>
                                            <p:strVal val="1+#ppt_h/2"/>
                                          </p:val>
                                        </p:tav>
                                        <p:tav tm="100000">
                                          <p:val>
                                            <p:strVal val="#ppt_y"/>
                                          </p:val>
                                        </p:tav>
                                      </p:tavLst>
                                    </p:anim>
                                  </p:childTnLst>
                                </p:cTn>
                              </p:par>
                            </p:childTnLst>
                          </p:cTn>
                        </p:par>
                      </p:childTnLst>
                    </p:cTn>
                  </p:par>
                  <p:par>
                    <p:cTn fill="hold" id="39" nodeType="clickPar">
                      <p:stCondLst>
                        <p:cond delay="indefinite"/>
                      </p:stCondLst>
                      <p:childTnLst>
                        <p:par>
                          <p:cTn fill="hold" id="40" nodeType="withGroup">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845"/>
                                        </p:tgtEl>
                                        <p:attrNameLst>
                                          <p:attrName>style.visibility</p:attrName>
                                        </p:attrNameLst>
                                      </p:cBhvr>
                                      <p:to>
                                        <p:strVal val="visible"/>
                                      </p:to>
                                    </p:set>
                                    <p:anim calcmode="lin" valueType="num">
                                      <p:cBhvr additive="base">
                                        <p:cTn dur="500" fill="hold" id="43"/>
                                        <p:tgtEl>
                                          <p:spTgt spid="1048845"/>
                                        </p:tgtEl>
                                        <p:attrNameLst>
                                          <p:attrName>ppt_x</p:attrName>
                                        </p:attrNameLst>
                                      </p:cBhvr>
                                      <p:tavLst>
                                        <p:tav tm="0">
                                          <p:val>
                                            <p:strVal val="#ppt_x"/>
                                          </p:val>
                                        </p:tav>
                                        <p:tav tm="100000">
                                          <p:val>
                                            <p:strVal val="#ppt_x"/>
                                          </p:val>
                                        </p:tav>
                                      </p:tavLst>
                                    </p:anim>
                                    <p:anim calcmode="lin" valueType="num">
                                      <p:cBhvr additive="base">
                                        <p:cTn dur="500" fill="hold" id="44"/>
                                        <p:tgtEl>
                                          <p:spTgt spid="1048845"/>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048846"/>
                                        </p:tgtEl>
                                        <p:attrNameLst>
                                          <p:attrName>style.visibility</p:attrName>
                                        </p:attrNameLst>
                                      </p:cBhvr>
                                      <p:to>
                                        <p:strVal val="visible"/>
                                      </p:to>
                                    </p:set>
                                    <p:anim calcmode="lin" valueType="num">
                                      <p:cBhvr additive="base">
                                        <p:cTn dur="500" fill="hold" id="47"/>
                                        <p:tgtEl>
                                          <p:spTgt spid="1048846"/>
                                        </p:tgtEl>
                                        <p:attrNameLst>
                                          <p:attrName>ppt_x</p:attrName>
                                        </p:attrNameLst>
                                      </p:cBhvr>
                                      <p:tavLst>
                                        <p:tav tm="0">
                                          <p:val>
                                            <p:strVal val="#ppt_x"/>
                                          </p:val>
                                        </p:tav>
                                        <p:tav tm="100000">
                                          <p:val>
                                            <p:strVal val="#ppt_x"/>
                                          </p:val>
                                        </p:tav>
                                      </p:tavLst>
                                    </p:anim>
                                    <p:anim calcmode="lin" valueType="num">
                                      <p:cBhvr additive="base">
                                        <p:cTn dur="500" fill="hold" id="48"/>
                                        <p:tgtEl>
                                          <p:spTgt spid="1048846"/>
                                        </p:tgtEl>
                                        <p:attrNameLst>
                                          <p:attrName>ppt_y</p:attrName>
                                        </p:attrNameLst>
                                      </p:cBhvr>
                                      <p:tavLst>
                                        <p:tav tm="0">
                                          <p:val>
                                            <p:strVal val="1+#ppt_h/2"/>
                                          </p:val>
                                        </p:tav>
                                        <p:tav tm="100000">
                                          <p:val>
                                            <p:strVal val="#ppt_y"/>
                                          </p:val>
                                        </p:tav>
                                      </p:tavLst>
                                    </p:anim>
                                  </p:childTnLst>
                                </p:cTn>
                              </p:par>
                            </p:childTnLst>
                          </p:cTn>
                        </p:par>
                      </p:childTnLst>
                    </p:cTn>
                  </p:par>
                  <p:par>
                    <p:cTn fill="hold" id="49" nodeType="clickPar">
                      <p:stCondLst>
                        <p:cond delay="indefinite"/>
                      </p:stCondLst>
                      <p:childTnLst>
                        <p:par>
                          <p:cTn fill="hold" id="50" nodeType="withGroup">
                            <p:stCondLst>
                              <p:cond delay="0"/>
                            </p:stCondLst>
                            <p:childTnLst>
                              <p:par>
                                <p:cTn fill="hold" grpId="1" id="51" nodeType="clickEffect" presetClass="exit" presetID="2" presetSubtype="4">
                                  <p:stCondLst>
                                    <p:cond delay="0"/>
                                  </p:stCondLst>
                                  <p:childTnLst>
                                    <p:anim calcmode="lin" valueType="num">
                                      <p:cBhvr additive="base">
                                        <p:cTn dur="500" id="52"/>
                                        <p:tgtEl>
                                          <p:spTgt spid="1048844"/>
                                        </p:tgtEl>
                                        <p:attrNameLst>
                                          <p:attrName>ppt_x</p:attrName>
                                        </p:attrNameLst>
                                      </p:cBhvr>
                                      <p:tavLst>
                                        <p:tav tm="0">
                                          <p:val>
                                            <p:strVal val="ppt_x"/>
                                          </p:val>
                                        </p:tav>
                                        <p:tav tm="100000">
                                          <p:val>
                                            <p:strVal val="ppt_x"/>
                                          </p:val>
                                        </p:tav>
                                      </p:tavLst>
                                    </p:anim>
                                    <p:anim calcmode="lin" valueType="num">
                                      <p:cBhvr additive="base">
                                        <p:cTn dur="500" id="53"/>
                                        <p:tgtEl>
                                          <p:spTgt spid="1048844"/>
                                        </p:tgtEl>
                                        <p:attrNameLst>
                                          <p:attrName>ppt_y</p:attrName>
                                        </p:attrNameLst>
                                      </p:cBhvr>
                                      <p:tavLst>
                                        <p:tav tm="0">
                                          <p:val>
                                            <p:strVal val="ppt_y"/>
                                          </p:val>
                                        </p:tav>
                                        <p:tav tm="100000">
                                          <p:val>
                                            <p:strVal val="1+ppt_h/2"/>
                                          </p:val>
                                        </p:tav>
                                      </p:tavLst>
                                    </p:anim>
                                    <p:set>
                                      <p:cBhvr>
                                        <p:cTn dur="1" fill="hold" id="54">
                                          <p:stCondLst>
                                            <p:cond delay="499"/>
                                          </p:stCondLst>
                                        </p:cTn>
                                        <p:tgtEl>
                                          <p:spTgt spid="1048844"/>
                                        </p:tgtEl>
                                        <p:attrNameLst>
                                          <p:attrName>style.visibility</p:attrName>
                                        </p:attrNameLst>
                                      </p:cBhvr>
                                      <p:to>
                                        <p:strVal val="hidden"/>
                                      </p:to>
                                    </p:set>
                                  </p:childTnLst>
                                </p:cTn>
                              </p:par>
                              <p:par>
                                <p:cTn fill="hold" grpId="0" id="55" nodeType="withEffect" presetClass="entr" presetID="2" presetSubtype="4">
                                  <p:stCondLst>
                                    <p:cond delay="0"/>
                                  </p:stCondLst>
                                  <p:childTnLst>
                                    <p:set>
                                      <p:cBhvr>
                                        <p:cTn dur="1" fill="hold" id="56">
                                          <p:stCondLst>
                                            <p:cond delay="0"/>
                                          </p:stCondLst>
                                        </p:cTn>
                                        <p:tgtEl>
                                          <p:spTgt spid="1048847"/>
                                        </p:tgtEl>
                                        <p:attrNameLst>
                                          <p:attrName>style.visibility</p:attrName>
                                        </p:attrNameLst>
                                      </p:cBhvr>
                                      <p:to>
                                        <p:strVal val="visible"/>
                                      </p:to>
                                    </p:set>
                                    <p:anim calcmode="lin" valueType="num">
                                      <p:cBhvr additive="base">
                                        <p:cTn dur="500" fill="hold" id="57"/>
                                        <p:tgtEl>
                                          <p:spTgt spid="1048847"/>
                                        </p:tgtEl>
                                        <p:attrNameLst>
                                          <p:attrName>ppt_x</p:attrName>
                                        </p:attrNameLst>
                                      </p:cBhvr>
                                      <p:tavLst>
                                        <p:tav tm="0">
                                          <p:val>
                                            <p:strVal val="#ppt_x"/>
                                          </p:val>
                                        </p:tav>
                                        <p:tav tm="100000">
                                          <p:val>
                                            <p:strVal val="#ppt_x"/>
                                          </p:val>
                                        </p:tav>
                                      </p:tavLst>
                                    </p:anim>
                                    <p:anim calcmode="lin" valueType="num">
                                      <p:cBhvr additive="base">
                                        <p:cTn dur="500" fill="hold" id="58"/>
                                        <p:tgtEl>
                                          <p:spTgt spid="1048847"/>
                                        </p:tgtEl>
                                        <p:attrNameLst>
                                          <p:attrName>ppt_y</p:attrName>
                                        </p:attrNameLst>
                                      </p:cBhvr>
                                      <p:tavLst>
                                        <p:tav tm="0">
                                          <p:val>
                                            <p:strVal val="1+#ppt_h/2"/>
                                          </p:val>
                                        </p:tav>
                                        <p:tav tm="100000">
                                          <p:val>
                                            <p:strVal val="#ppt_y"/>
                                          </p:val>
                                        </p:tav>
                                      </p:tavLst>
                                    </p:anim>
                                  </p:childTnLst>
                                </p:cTn>
                              </p:par>
                            </p:childTnLst>
                          </p:cTn>
                        </p:par>
                      </p:childTnLst>
                    </p:cTn>
                  </p:par>
                  <p:par>
                    <p:cTn fill="hold" id="59" nodeType="clickPar">
                      <p:stCondLst>
                        <p:cond delay="indefinite"/>
                      </p:stCondLst>
                      <p:childTnLst>
                        <p:par>
                          <p:cTn fill="hold" id="60" nodeType="withGroup">
                            <p:stCondLst>
                              <p:cond delay="0"/>
                            </p:stCondLst>
                            <p:childTnLst>
                              <p:par>
                                <p:cTn fill="hold" grpId="1" id="61" nodeType="clickEffect" presetClass="exit" presetID="2" presetSubtype="4">
                                  <p:stCondLst>
                                    <p:cond delay="0"/>
                                  </p:stCondLst>
                                  <p:childTnLst>
                                    <p:anim calcmode="lin" valueType="num">
                                      <p:cBhvr additive="base">
                                        <p:cTn dur="500" id="62"/>
                                        <p:tgtEl>
                                          <p:spTgt spid="1048845"/>
                                        </p:tgtEl>
                                        <p:attrNameLst>
                                          <p:attrName>ppt_x</p:attrName>
                                        </p:attrNameLst>
                                      </p:cBhvr>
                                      <p:tavLst>
                                        <p:tav tm="0">
                                          <p:val>
                                            <p:strVal val="ppt_x"/>
                                          </p:val>
                                        </p:tav>
                                        <p:tav tm="100000">
                                          <p:val>
                                            <p:strVal val="ppt_x"/>
                                          </p:val>
                                        </p:tav>
                                      </p:tavLst>
                                    </p:anim>
                                    <p:anim calcmode="lin" valueType="num">
                                      <p:cBhvr additive="base">
                                        <p:cTn dur="500" id="63"/>
                                        <p:tgtEl>
                                          <p:spTgt spid="1048845"/>
                                        </p:tgtEl>
                                        <p:attrNameLst>
                                          <p:attrName>ppt_y</p:attrName>
                                        </p:attrNameLst>
                                      </p:cBhvr>
                                      <p:tavLst>
                                        <p:tav tm="0">
                                          <p:val>
                                            <p:strVal val="ppt_y"/>
                                          </p:val>
                                        </p:tav>
                                        <p:tav tm="100000">
                                          <p:val>
                                            <p:strVal val="1+ppt_h/2"/>
                                          </p:val>
                                        </p:tav>
                                      </p:tavLst>
                                    </p:anim>
                                    <p:set>
                                      <p:cBhvr>
                                        <p:cTn dur="1" fill="hold" id="64">
                                          <p:stCondLst>
                                            <p:cond delay="499"/>
                                          </p:stCondLst>
                                        </p:cTn>
                                        <p:tgtEl>
                                          <p:spTgt spid="1048845"/>
                                        </p:tgtEl>
                                        <p:attrNameLst>
                                          <p:attrName>style.visibility</p:attrName>
                                        </p:attrNameLst>
                                      </p:cBhvr>
                                      <p:to>
                                        <p:strVal val="hidden"/>
                                      </p:to>
                                    </p:set>
                                  </p:childTnLst>
                                </p:cTn>
                              </p:par>
                              <p:par>
                                <p:cTn fill="hold" grpId="1" id="65" nodeType="withEffect" presetClass="exit" presetID="2" presetSubtype="4">
                                  <p:stCondLst>
                                    <p:cond delay="0"/>
                                  </p:stCondLst>
                                  <p:childTnLst>
                                    <p:anim calcmode="lin" valueType="num">
                                      <p:cBhvr additive="base">
                                        <p:cTn dur="500" id="66"/>
                                        <p:tgtEl>
                                          <p:spTgt spid="1048846"/>
                                        </p:tgtEl>
                                        <p:attrNameLst>
                                          <p:attrName>ppt_x</p:attrName>
                                        </p:attrNameLst>
                                      </p:cBhvr>
                                      <p:tavLst>
                                        <p:tav tm="0">
                                          <p:val>
                                            <p:strVal val="ppt_x"/>
                                          </p:val>
                                        </p:tav>
                                        <p:tav tm="100000">
                                          <p:val>
                                            <p:strVal val="ppt_x"/>
                                          </p:val>
                                        </p:tav>
                                      </p:tavLst>
                                    </p:anim>
                                    <p:anim calcmode="lin" valueType="num">
                                      <p:cBhvr additive="base">
                                        <p:cTn dur="500" id="67"/>
                                        <p:tgtEl>
                                          <p:spTgt spid="1048846"/>
                                        </p:tgtEl>
                                        <p:attrNameLst>
                                          <p:attrName>ppt_y</p:attrName>
                                        </p:attrNameLst>
                                      </p:cBhvr>
                                      <p:tavLst>
                                        <p:tav tm="0">
                                          <p:val>
                                            <p:strVal val="ppt_y"/>
                                          </p:val>
                                        </p:tav>
                                        <p:tav tm="100000">
                                          <p:val>
                                            <p:strVal val="1+ppt_h/2"/>
                                          </p:val>
                                        </p:tav>
                                      </p:tavLst>
                                    </p:anim>
                                    <p:set>
                                      <p:cBhvr>
                                        <p:cTn dur="1" fill="hold" id="68">
                                          <p:stCondLst>
                                            <p:cond delay="499"/>
                                          </p:stCondLst>
                                        </p:cTn>
                                        <p:tgtEl>
                                          <p:spTgt spid="1048846"/>
                                        </p:tgtEl>
                                        <p:attrNameLst>
                                          <p:attrName>style.visibility</p:attrName>
                                        </p:attrNameLst>
                                      </p:cBhvr>
                                      <p:to>
                                        <p:strVal val="hidden"/>
                                      </p:to>
                                    </p:set>
                                  </p:childTnLst>
                                </p:cTn>
                              </p:par>
                              <p:par>
                                <p:cTn fill="hold" grpId="1" id="69" nodeType="withEffect" presetClass="exit" presetID="2" presetSubtype="4">
                                  <p:stCondLst>
                                    <p:cond delay="0"/>
                                  </p:stCondLst>
                                  <p:childTnLst>
                                    <p:anim calcmode="lin" valueType="num">
                                      <p:cBhvr additive="base">
                                        <p:cTn dur="500" id="70"/>
                                        <p:tgtEl>
                                          <p:spTgt spid="1048847"/>
                                        </p:tgtEl>
                                        <p:attrNameLst>
                                          <p:attrName>ppt_x</p:attrName>
                                        </p:attrNameLst>
                                      </p:cBhvr>
                                      <p:tavLst>
                                        <p:tav tm="0">
                                          <p:val>
                                            <p:strVal val="ppt_x"/>
                                          </p:val>
                                        </p:tav>
                                        <p:tav tm="100000">
                                          <p:val>
                                            <p:strVal val="ppt_x"/>
                                          </p:val>
                                        </p:tav>
                                      </p:tavLst>
                                    </p:anim>
                                    <p:anim calcmode="lin" valueType="num">
                                      <p:cBhvr additive="base">
                                        <p:cTn dur="500" id="71"/>
                                        <p:tgtEl>
                                          <p:spTgt spid="1048847"/>
                                        </p:tgtEl>
                                        <p:attrNameLst>
                                          <p:attrName>ppt_y</p:attrName>
                                        </p:attrNameLst>
                                      </p:cBhvr>
                                      <p:tavLst>
                                        <p:tav tm="0">
                                          <p:val>
                                            <p:strVal val="ppt_y"/>
                                          </p:val>
                                        </p:tav>
                                        <p:tav tm="100000">
                                          <p:val>
                                            <p:strVal val="1+ppt_h/2"/>
                                          </p:val>
                                        </p:tav>
                                      </p:tavLst>
                                    </p:anim>
                                    <p:set>
                                      <p:cBhvr>
                                        <p:cTn dur="1" fill="hold" id="72">
                                          <p:stCondLst>
                                            <p:cond delay="499"/>
                                          </p:stCondLst>
                                        </p:cTn>
                                        <p:tgtEl>
                                          <p:spTgt spid="1048847"/>
                                        </p:tgtEl>
                                        <p:attrNameLst>
                                          <p:attrName>style.visibility</p:attrName>
                                        </p:attrNameLst>
                                      </p:cBhvr>
                                      <p:to>
                                        <p:strVal val="hidden"/>
                                      </p:to>
                                    </p:set>
                                  </p:childTnLst>
                                </p:cTn>
                              </p:par>
                            </p:childTnLst>
                          </p:cTn>
                        </p:par>
                      </p:childTnLst>
                    </p:cTn>
                  </p:par>
                  <p:par>
                    <p:cTn fill="hold" id="73" nodeType="clickPar">
                      <p:stCondLst>
                        <p:cond delay="indefinite"/>
                      </p:stCondLst>
                      <p:childTnLst>
                        <p:par>
                          <p:cTn fill="hold" id="74" nodeType="withGroup">
                            <p:stCondLst>
                              <p:cond delay="0"/>
                            </p:stCondLst>
                            <p:childTnLst>
                              <p:par>
                                <p:cTn fill="hold" grpId="0" id="75" nodeType="clickEffect" presetClass="entr" presetID="2" presetSubtype="4">
                                  <p:stCondLst>
                                    <p:cond delay="0"/>
                                  </p:stCondLst>
                                  <p:childTnLst>
                                    <p:set>
                                      <p:cBhvr>
                                        <p:cTn dur="1" fill="hold" id="76">
                                          <p:stCondLst>
                                            <p:cond delay="0"/>
                                          </p:stCondLst>
                                        </p:cTn>
                                        <p:tgtEl>
                                          <p:spTgt spid="1048848"/>
                                        </p:tgtEl>
                                        <p:attrNameLst>
                                          <p:attrName>style.visibility</p:attrName>
                                        </p:attrNameLst>
                                      </p:cBhvr>
                                      <p:to>
                                        <p:strVal val="visible"/>
                                      </p:to>
                                    </p:set>
                                    <p:anim calcmode="lin" valueType="num">
                                      <p:cBhvr additive="base">
                                        <p:cTn dur="500" fill="hold" id="77"/>
                                        <p:tgtEl>
                                          <p:spTgt spid="1048848"/>
                                        </p:tgtEl>
                                        <p:attrNameLst>
                                          <p:attrName>ppt_x</p:attrName>
                                        </p:attrNameLst>
                                      </p:cBhvr>
                                      <p:tavLst>
                                        <p:tav tm="0">
                                          <p:val>
                                            <p:strVal val="#ppt_x"/>
                                          </p:val>
                                        </p:tav>
                                        <p:tav tm="100000">
                                          <p:val>
                                            <p:strVal val="#ppt_x"/>
                                          </p:val>
                                        </p:tav>
                                      </p:tavLst>
                                    </p:anim>
                                    <p:anim calcmode="lin" valueType="num">
                                      <p:cBhvr additive="base">
                                        <p:cTn dur="500" fill="hold" id="78"/>
                                        <p:tgtEl>
                                          <p:spTgt spid="1048848"/>
                                        </p:tgtEl>
                                        <p:attrNameLst>
                                          <p:attrName>ppt_y</p:attrName>
                                        </p:attrNameLst>
                                      </p:cBhvr>
                                      <p:tavLst>
                                        <p:tav tm="0">
                                          <p:val>
                                            <p:strVal val="1+#ppt_h/2"/>
                                          </p:val>
                                        </p:tav>
                                        <p:tav tm="100000">
                                          <p:val>
                                            <p:strVal val="#ppt_y"/>
                                          </p:val>
                                        </p:tav>
                                      </p:tavLst>
                                    </p:anim>
                                  </p:childTnLst>
                                </p:cTn>
                              </p:par>
                              <p:par>
                                <p:cTn fill="hold" grpId="0" id="79" nodeType="withEffect" presetClass="entr" presetID="2" presetSubtype="4">
                                  <p:stCondLst>
                                    <p:cond delay="0"/>
                                  </p:stCondLst>
                                  <p:childTnLst>
                                    <p:set>
                                      <p:cBhvr>
                                        <p:cTn dur="1" fill="hold" id="80">
                                          <p:stCondLst>
                                            <p:cond delay="0"/>
                                          </p:stCondLst>
                                        </p:cTn>
                                        <p:tgtEl>
                                          <p:spTgt spid="1048849"/>
                                        </p:tgtEl>
                                        <p:attrNameLst>
                                          <p:attrName>style.visibility</p:attrName>
                                        </p:attrNameLst>
                                      </p:cBhvr>
                                      <p:to>
                                        <p:strVal val="visible"/>
                                      </p:to>
                                    </p:set>
                                    <p:anim calcmode="lin" valueType="num">
                                      <p:cBhvr additive="base">
                                        <p:cTn dur="500" fill="hold" id="81"/>
                                        <p:tgtEl>
                                          <p:spTgt spid="1048849"/>
                                        </p:tgtEl>
                                        <p:attrNameLst>
                                          <p:attrName>ppt_x</p:attrName>
                                        </p:attrNameLst>
                                      </p:cBhvr>
                                      <p:tavLst>
                                        <p:tav tm="0">
                                          <p:val>
                                            <p:strVal val="#ppt_x"/>
                                          </p:val>
                                        </p:tav>
                                        <p:tav tm="100000">
                                          <p:val>
                                            <p:strVal val="#ppt_x"/>
                                          </p:val>
                                        </p:tav>
                                      </p:tavLst>
                                    </p:anim>
                                    <p:anim calcmode="lin" valueType="num">
                                      <p:cBhvr additive="base">
                                        <p:cTn dur="500" fill="hold" id="82"/>
                                        <p:tgtEl>
                                          <p:spTgt spid="1048849"/>
                                        </p:tgtEl>
                                        <p:attrNameLst>
                                          <p:attrName>ppt_y</p:attrName>
                                        </p:attrNameLst>
                                      </p:cBhvr>
                                      <p:tavLst>
                                        <p:tav tm="0">
                                          <p:val>
                                            <p:strVal val="1+#ppt_h/2"/>
                                          </p:val>
                                        </p:tav>
                                        <p:tav tm="100000">
                                          <p:val>
                                            <p:strVal val="#ppt_y"/>
                                          </p:val>
                                        </p:tav>
                                      </p:tavLst>
                                    </p:anim>
                                  </p:childTnLst>
                                </p:cTn>
                              </p:par>
                            </p:childTnLst>
                          </p:cTn>
                        </p:par>
                      </p:childTnLst>
                    </p:cTn>
                  </p:par>
                  <p:par>
                    <p:cTn fill="hold" id="83" nodeType="clickPar">
                      <p:stCondLst>
                        <p:cond delay="indefinite"/>
                      </p:stCondLst>
                      <p:childTnLst>
                        <p:par>
                          <p:cTn fill="hold" id="84" nodeType="withGroup">
                            <p:stCondLst>
                              <p:cond delay="0"/>
                            </p:stCondLst>
                            <p:childTnLst>
                              <p:par>
                                <p:cTn fill="hold" grpId="0" id="85" nodeType="clickEffect" presetClass="entr" presetID="2" presetSubtype="4">
                                  <p:stCondLst>
                                    <p:cond delay="0"/>
                                  </p:stCondLst>
                                  <p:childTnLst>
                                    <p:set>
                                      <p:cBhvr>
                                        <p:cTn dur="1" fill="hold" id="86">
                                          <p:stCondLst>
                                            <p:cond delay="0"/>
                                          </p:stCondLst>
                                        </p:cTn>
                                        <p:tgtEl>
                                          <p:spTgt spid="1048850"/>
                                        </p:tgtEl>
                                        <p:attrNameLst>
                                          <p:attrName>style.visibility</p:attrName>
                                        </p:attrNameLst>
                                      </p:cBhvr>
                                      <p:to>
                                        <p:strVal val="visible"/>
                                      </p:to>
                                    </p:set>
                                    <p:anim calcmode="lin" valueType="num">
                                      <p:cBhvr additive="base">
                                        <p:cTn dur="500" fill="hold" id="87"/>
                                        <p:tgtEl>
                                          <p:spTgt spid="1048850"/>
                                        </p:tgtEl>
                                        <p:attrNameLst>
                                          <p:attrName>ppt_x</p:attrName>
                                        </p:attrNameLst>
                                      </p:cBhvr>
                                      <p:tavLst>
                                        <p:tav tm="0">
                                          <p:val>
                                            <p:strVal val="#ppt_x"/>
                                          </p:val>
                                        </p:tav>
                                        <p:tav tm="100000">
                                          <p:val>
                                            <p:strVal val="#ppt_x"/>
                                          </p:val>
                                        </p:tav>
                                      </p:tavLst>
                                    </p:anim>
                                    <p:anim calcmode="lin" valueType="num">
                                      <p:cBhvr additive="base">
                                        <p:cTn dur="500" fill="hold" id="88"/>
                                        <p:tgtEl>
                                          <p:spTgt spid="10488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41" grpId="0" uiExpand="0" build="whole" animBg="1"/>
      <p:bldP spid="1048841" grpId="1" uiExpand="0" build="whole" animBg="1"/>
      <p:bldP spid="1048842" grpId="0" uiExpand="0" build="whole" animBg="1"/>
      <p:bldP spid="1048842" grpId="1" uiExpand="0" build="whole" animBg="1"/>
      <p:bldP spid="1048843" grpId="0" uiExpand="0" build="whole" animBg="1"/>
      <p:bldP spid="1048843" grpId="1" uiExpand="0" build="whole" animBg="1"/>
      <p:bldP spid="1048844" grpId="0" uiExpand="0" build="whole" animBg="1"/>
      <p:bldP spid="1048844" grpId="1" uiExpand="0" build="whole" animBg="1"/>
      <p:bldP spid="1048845" grpId="0" uiExpand="0" build="whole" animBg="1"/>
      <p:bldP spid="1048845" grpId="1" uiExpand="0" build="whole" animBg="1"/>
      <p:bldP spid="1048846" grpId="0" uiExpand="0" build="whole" animBg="1"/>
      <p:bldP spid="1048846" grpId="1" uiExpand="0" build="whole" animBg="1"/>
      <p:bldP spid="1048847" grpId="0" uiExpand="0" build="whole" animBg="1"/>
      <p:bldP spid="1048847" grpId="1" uiExpand="0" build="whole" animBg="1"/>
      <p:bldP spid="1048848" grpId="0" uiExpand="0" build="whole" animBg="1"/>
      <p:bldP spid="1048849" grpId="0" uiExpand="0" build="whole" animBg="1"/>
      <p:bldP spid="1048850" grpId="0" uiExpand="0" build="whole" animBg="1"/>
    </p:bldLst>
  </p:timing>
</p:sld>
</file>

<file path=ppt/slides/slide22.xml><?xml version="1.0" encoding="utf-8"?>
<p:sld xmlns:a="http://schemas.openxmlformats.org/drawingml/2006/main" xmlns:r="http://schemas.openxmlformats.org/officeDocument/2006/relationships" xmlns:p="http://schemas.openxmlformats.org/presentationml/2006/main" show="1" showMasterSp="1">
  <p:cSld>
    <p:spTree>
      <p:nvGrpSpPr>
        <p:cNvPr id="149" name=""/>
        <p:cNvGrpSpPr/>
        <p:nvPr/>
      </p:nvGrpSpPr>
      <p:grpSpPr>
        <a:xfrm rot="0">
          <a:off x="0" y="0"/>
          <a:ext cx="0" cy="0"/>
          <a:chOff x="0" y="0"/>
          <a:chExt cx="0" cy="0"/>
        </a:xfrm>
      </p:grpSpPr>
      <p:sp>
        <p:nvSpPr>
          <p:cNvPr id="1048851" name="Text Box 2"/>
          <p:cNvSpPr txBox="1"/>
          <p:nvPr/>
        </p:nvSpPr>
        <p:spPr>
          <a:xfrm rot="0">
            <a:off x="539750" y="1449387"/>
            <a:ext cx="8147050" cy="123444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200" lang="zh-CN">
                <a:latin typeface="Times New Roman" pitchFamily="18" charset="0"/>
              </a:rPr>
              <a:t>一、方法与步骤</a:t>
            </a:r>
          </a:p>
          <a:p>
            <a:pPr algn="just" eaLnBrk="1" hangingPunct="1" indent="0" lvl="0" marL="0">
              <a:lnSpc>
                <a:spcPct val="120000"/>
              </a:lnSpc>
              <a:spcBef>
                <a:spcPct val="0"/>
              </a:spcBef>
              <a:buFontTx/>
              <a:buNone/>
            </a:pPr>
            <a:r>
              <a:rPr altLang="en-US" sz="2200" lang="zh-CN">
                <a:latin typeface="Times New Roman" pitchFamily="18" charset="0"/>
              </a:rPr>
              <a:t>　　⒈ </a:t>
            </a:r>
            <a:r>
              <a:rPr altLang="en-US" sz="2200" lang="zh-CN">
                <a:solidFill>
                  <a:srgbClr val="FF3300"/>
                </a:solidFill>
                <a:latin typeface="Times New Roman" pitchFamily="18" charset="0"/>
              </a:rPr>
              <a:t>方法</a:t>
            </a:r>
            <a:r>
              <a:rPr altLang="en-US" sz="2200" lang="zh-CN">
                <a:latin typeface="Times New Roman" pitchFamily="18" charset="0"/>
              </a:rPr>
              <a:t>：与同步时序逻辑电路设计大致相同，主要应注意两个问题：</a:t>
            </a:r>
          </a:p>
        </p:txBody>
      </p:sp>
      <p:sp>
        <p:nvSpPr>
          <p:cNvPr id="1048852" name="Text Box 3"/>
          <p:cNvSpPr txBox="1"/>
          <p:nvPr/>
        </p:nvSpPr>
        <p:spPr>
          <a:xfrm rot="0">
            <a:off x="539750" y="2744787"/>
            <a:ext cx="8135937" cy="361188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en-US" sz="2200" lang="zh-CN">
                <a:latin typeface="Times New Roman" pitchFamily="18" charset="0"/>
              </a:rPr>
              <a:t>　⑴由于不允许两个或两个以上输入端同时有脉冲出现，设计时可以作如下处理：</a:t>
            </a:r>
          </a:p>
          <a:p>
            <a:pPr algn="just" eaLnBrk="1" hangingPunct="1" indent="0" lvl="0" marL="0">
              <a:lnSpc>
                <a:spcPct val="120000"/>
              </a:lnSpc>
              <a:spcBef>
                <a:spcPct val="0"/>
              </a:spcBef>
              <a:buFontTx/>
              <a:buNone/>
            </a:pPr>
            <a:r>
              <a:rPr altLang="en-US" sz="2200" lang="zh-CN">
                <a:latin typeface="Times New Roman" pitchFamily="18" charset="0"/>
                <a:ea typeface="华文行楷" pitchFamily="2" charset="-122"/>
                <a:sym typeface="Wingdings 3" pitchFamily="18" charset="2"/>
              </a:rPr>
              <a:t>　　 </a:t>
            </a:r>
            <a:r>
              <a:rPr altLang="en-US" sz="2200" lang="zh-CN">
                <a:latin typeface="Times New Roman" pitchFamily="18" charset="0"/>
              </a:rPr>
              <a:t>当有多个输入信号时，只需考虑多个输入信号中仅一个</a:t>
            </a:r>
            <a:r>
              <a:rPr altLang="en-US" sz="2200" lang="zh-CN"/>
              <a:t>有脉冲</a:t>
            </a:r>
            <a:r>
              <a:rPr altLang="en-US" sz="2200" lang="zh-CN">
                <a:latin typeface="Times New Roman" pitchFamily="18" charset="0"/>
              </a:rPr>
              <a:t>的情况；</a:t>
            </a:r>
          </a:p>
          <a:p>
            <a:pPr algn="just" eaLnBrk="1" hangingPunct="1" indent="0" lvl="0" marL="0">
              <a:lnSpc>
                <a:spcPct val="120000"/>
              </a:lnSpc>
              <a:spcBef>
                <a:spcPct val="0"/>
              </a:spcBef>
              <a:buFontTx/>
              <a:buNone/>
            </a:pPr>
            <a:r>
              <a:rPr altLang="en-US" sz="2200" lang="zh-CN">
                <a:latin typeface="Times New Roman" pitchFamily="18" charset="0"/>
                <a:ea typeface="华文行楷" pitchFamily="2" charset="-122"/>
                <a:sym typeface="Wingdings 3" pitchFamily="18" charset="2"/>
              </a:rPr>
              <a:t>　　 </a:t>
            </a:r>
            <a:r>
              <a:rPr altLang="en-US" sz="2200" lang="zh-CN">
                <a:latin typeface="Times New Roman" pitchFamily="18" charset="0"/>
              </a:rPr>
              <a:t>在确定激励函数和输出函数时，可将两个或两个以上输入同时</a:t>
            </a:r>
            <a:r>
              <a:rPr altLang="en-US" sz="2200" lang="zh-CN"/>
              <a:t>有脉冲</a:t>
            </a:r>
            <a:r>
              <a:rPr altLang="en-US" sz="2200" lang="zh-CN">
                <a:latin typeface="Times New Roman" pitchFamily="18" charset="0"/>
              </a:rPr>
              <a:t>情况作为无关条件处理。</a:t>
            </a:r>
          </a:p>
          <a:p>
            <a:pPr algn="just" eaLnBrk="1" hangingPunct="1" indent="0" lvl="0" marL="0">
              <a:lnSpc>
                <a:spcPct val="120000"/>
              </a:lnSpc>
              <a:spcBef>
                <a:spcPct val="0"/>
              </a:spcBef>
              <a:buFontTx/>
              <a:buNone/>
            </a:pPr>
            <a:r>
              <a:rPr altLang="en-US" sz="2200" lang="zh-CN">
                <a:latin typeface="Times New Roman" pitchFamily="18" charset="0"/>
              </a:rPr>
              <a:t>　　⑵当存储电路采用带时钟控制端的触发器时，</a:t>
            </a:r>
            <a:r>
              <a:rPr altLang="en-US" sz="2200" lang="zh-CN">
                <a:solidFill>
                  <a:srgbClr val="0066FF"/>
                </a:solidFill>
                <a:latin typeface="Times New Roman" pitchFamily="18" charset="0"/>
              </a:rPr>
              <a:t>触发器的时钟端</a:t>
            </a:r>
            <a:r>
              <a:rPr altLang="en-US" sz="2200" lang="zh-CN">
                <a:latin typeface="Times New Roman" pitchFamily="18" charset="0"/>
              </a:rPr>
              <a:t>应作为激励函数处理。设计时通过对触发器的时钟端和输入端综合处理，有利于函数简化。</a:t>
            </a:r>
            <a:r>
              <a:rPr altLang="en-US" sz="2400" lang="zh-CN">
                <a:solidFill>
                  <a:srgbClr val="0000FF"/>
                </a:solidFill>
                <a:latin typeface="Times New Roman" pitchFamily="18" charset="0"/>
              </a:rPr>
              <a:t> </a:t>
            </a:r>
          </a:p>
        </p:txBody>
      </p:sp>
      <p:sp>
        <p:nvSpPr>
          <p:cNvPr id="1048853" name="Text Box 4"/>
          <p:cNvSpPr txBox="1"/>
          <p:nvPr/>
        </p:nvSpPr>
        <p:spPr>
          <a:xfrm rot="0">
            <a:off x="533400" y="1038225"/>
            <a:ext cx="5237480" cy="51054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zh-CN" sz="2400" lang="en-US">
                <a:latin typeface="Times New Roman" pitchFamily="18" charset="0"/>
              </a:rPr>
              <a:t>6.2.3    </a:t>
            </a:r>
            <a:r>
              <a:rPr altLang="en-US" sz="2400" lang="zh-CN">
                <a:latin typeface="Times New Roman" pitchFamily="18" charset="0"/>
              </a:rPr>
              <a:t>脉冲异步时序逻辑电路的设计</a:t>
            </a:r>
            <a:r>
              <a:rPr altLang="en-US" b="1" sz="2800" lang="zh-CN">
                <a:latin typeface="Times New Roman" pitchFamily="18" charset="0"/>
              </a:rPr>
              <a:t> </a:t>
            </a:r>
          </a:p>
        </p:txBody>
      </p:sp>
      <p:sp>
        <p:nvSpPr>
          <p:cNvPr id="104885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5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22</a:t>
            </a:fld>
            <a:endParaRPr altLang="en-US" sz="1400" lang="zh-CN">
              <a:solidFill>
                <a:srgbClr val="656565"/>
              </a:solidFill>
            </a:endParaRPr>
          </a:p>
        </p:txBody>
      </p:sp>
      <p:sp>
        <p:nvSpPr>
          <p:cNvPr id="104885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accel="0" autoRev="0" decel="0" fill="hold" grpId="0" id="5" nodeType="clickEffect" presetClass="entr" presetID="2" presetSubtype="1">
                                  <p:stCondLst>
                                    <p:cond delay="0"/>
                                  </p:stCondLst>
                                  <p:childTnLst>
                                    <p:set>
                                      <p:cBhvr>
                                        <p:cTn dur="1" fill="hold" id="6">
                                          <p:stCondLst>
                                            <p:cond delay="0"/>
                                          </p:stCondLst>
                                        </p:cTn>
                                        <p:tgtEl>
                                          <p:spTgt spid="1048851"/>
                                        </p:tgtEl>
                                        <p:attrNameLst>
                                          <p:attrName>style.visibility</p:attrName>
                                        </p:attrNameLst>
                                      </p:cBhvr>
                                      <p:to>
                                        <p:strVal val="visible"/>
                                      </p:to>
                                    </p:set>
                                    <p:anim calcmode="lin" valueType="num">
                                      <p:cBhvr additive="base">
                                        <p:cTn dur="500" fill="hold" id="7"/>
                                        <p:tgtEl>
                                          <p:spTgt spid="1048851"/>
                                        </p:tgtEl>
                                        <p:attrNameLst>
                                          <p:attrName>ppt_x</p:attrName>
                                        </p:attrNameLst>
                                      </p:cBhvr>
                                      <p:tavLst>
                                        <p:tav tm="0">
                                          <p:val>
                                            <p:strVal val="#ppt_x"/>
                                          </p:val>
                                        </p:tav>
                                        <p:tav tm="100000">
                                          <p:val>
                                            <p:strVal val="#ppt_x"/>
                                          </p:val>
                                        </p:tav>
                                      </p:tavLst>
                                    </p:anim>
                                    <p:anim calcmode="lin" valueType="num">
                                      <p:cBhvr additive="base">
                                        <p:cTn dur="500" fill="hold" id="8"/>
                                        <p:tgtEl>
                                          <p:spTgt spid="1048851"/>
                                        </p:tgtEl>
                                        <p:attrNameLst>
                                          <p:attrName>ppt_y</p:attrName>
                                        </p:attrNameLst>
                                      </p:cBhvr>
                                      <p:tavLst>
                                        <p:tav tm="0">
                                          <p:val>
                                            <p:strVal val="0-#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4" presetSubtype="16">
                                  <p:stCondLst>
                                    <p:cond delay="0"/>
                                  </p:stCondLst>
                                  <p:childTnLst>
                                    <p:set>
                                      <p:cBhvr>
                                        <p:cTn dur="1" fill="hold" id="12">
                                          <p:stCondLst>
                                            <p:cond delay="0"/>
                                          </p:stCondLst>
                                        </p:cTn>
                                        <p:tgtEl>
                                          <p:spTgt spid="1048852"/>
                                        </p:tgtEl>
                                        <p:attrNameLst>
                                          <p:attrName>style.visibility</p:attrName>
                                        </p:attrNameLst>
                                      </p:cBhvr>
                                      <p:to>
                                        <p:strVal val="visible"/>
                                      </p:to>
                                    </p:set>
                                    <p:animEffect transition="in" filter="box(in)">
                                      <p:cBhvr>
                                        <p:cTn dur="500" id="13"/>
                                        <p:tgtEl>
                                          <p:spTgt spid="104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1" grpId="0" uiExpand="0" build="whole"/>
      <p:bldP spid="1048852" grpId="0" uiExpand="0" build="whole"/>
    </p:bldLst>
  </p:timing>
</p:sld>
</file>

<file path=ppt/slides/slide23.xml><?xml version="1.0" encoding="utf-8"?>
<p:sld xmlns:a="http://schemas.openxmlformats.org/drawingml/2006/main" xmlns:r="http://schemas.openxmlformats.org/officeDocument/2006/relationships" xmlns:p="http://schemas.openxmlformats.org/presentationml/2006/main" show="1" showMasterSp="1">
  <p:cSld>
    <p:spTree>
      <p:nvGrpSpPr>
        <p:cNvPr id="150" name=""/>
        <p:cNvGrpSpPr/>
        <p:nvPr/>
      </p:nvGrpSpPr>
      <p:grpSpPr>
        <a:xfrm rot="0">
          <a:off x="0" y="0"/>
          <a:ext cx="0" cy="0"/>
          <a:chOff x="0" y="0"/>
          <a:chExt cx="0" cy="0"/>
        </a:xfrm>
      </p:grpSpPr>
      <p:grpSp>
        <p:nvGrpSpPr>
          <p:cNvPr id="151" name=""/>
          <p:cNvGrpSpPr/>
          <p:nvPr/>
        </p:nvGrpSpPr>
        <p:grpSpPr>
          <a:xfrm rot="0">
            <a:off x="900112" y="1052512"/>
            <a:ext cx="7486650" cy="5375275"/>
            <a:chOff x="454" y="391"/>
            <a:chExt cx="4921" cy="3658"/>
          </a:xfrm>
        </p:grpSpPr>
        <p:pic>
          <p:nvPicPr>
            <p:cNvPr id="2097167" name="Picture 2"/>
            <p:cNvPicPr>
              <a:picLocks/>
            </p:cNvPicPr>
            <p:nvPr/>
          </p:nvPicPr>
          <p:blipFill>
            <a:blip xmlns:r="http://schemas.openxmlformats.org/officeDocument/2006/relationships" r:embed="rId1"/>
            <a:srcRect l="0" t="0" r="0" b="0"/>
            <a:stretch>
              <a:fillRect/>
            </a:stretch>
          </p:blipFill>
          <p:spPr>
            <a:xfrm rot="0">
              <a:off x="454" y="391"/>
              <a:ext cx="4921" cy="3658"/>
            </a:xfrm>
            <a:prstGeom prst="rect"/>
            <a:noFill/>
            <a:ln>
              <a:noFill/>
            </a:ln>
          </p:spPr>
        </p:pic>
        <p:sp>
          <p:nvSpPr>
            <p:cNvPr id="1048857" name="Line 3"/>
            <p:cNvSpPr/>
            <p:nvPr/>
          </p:nvSpPr>
          <p:spPr>
            <a:xfrm rot="0">
              <a:off x="1434" y="941"/>
              <a:ext cx="816" cy="0"/>
            </a:xfrm>
            <a:prstGeom prst="line"/>
            <a:noFill/>
            <a:ln w="63500" cap="flat" cmpd="sng">
              <a:solidFill>
                <a:srgbClr val="FF00FF">
                  <a:alpha val="100000"/>
                </a:srgbClr>
              </a:solidFill>
              <a:prstDash val="solid"/>
              <a:round/>
            </a:ln>
          </p:spPr>
        </p:sp>
        <p:sp>
          <p:nvSpPr>
            <p:cNvPr id="1048858" name="Line 4"/>
            <p:cNvSpPr/>
            <p:nvPr/>
          </p:nvSpPr>
          <p:spPr>
            <a:xfrm rot="0">
              <a:off x="4354" y="941"/>
              <a:ext cx="816" cy="0"/>
            </a:xfrm>
            <a:prstGeom prst="line"/>
            <a:noFill/>
            <a:ln w="63500" cap="flat" cmpd="sng">
              <a:solidFill>
                <a:srgbClr val="FF00FF">
                  <a:alpha val="100000"/>
                </a:srgbClr>
              </a:solidFill>
              <a:prstDash val="solid"/>
              <a:round/>
            </a:ln>
          </p:spPr>
        </p:sp>
        <p:sp>
          <p:nvSpPr>
            <p:cNvPr id="1048859" name="Line 5"/>
            <p:cNvSpPr/>
            <p:nvPr/>
          </p:nvSpPr>
          <p:spPr>
            <a:xfrm rot="0">
              <a:off x="4326" y="2784"/>
              <a:ext cx="816" cy="0"/>
            </a:xfrm>
            <a:prstGeom prst="line"/>
            <a:noFill/>
            <a:ln w="63500" cap="flat" cmpd="sng">
              <a:solidFill>
                <a:srgbClr val="FF00FF">
                  <a:alpha val="100000"/>
                </a:srgbClr>
              </a:solidFill>
              <a:prstDash val="solid"/>
              <a:round/>
            </a:ln>
          </p:spPr>
        </p:sp>
        <p:sp>
          <p:nvSpPr>
            <p:cNvPr id="1048860" name="Line 6"/>
            <p:cNvSpPr/>
            <p:nvPr/>
          </p:nvSpPr>
          <p:spPr>
            <a:xfrm rot="0">
              <a:off x="1434" y="2784"/>
              <a:ext cx="816" cy="0"/>
            </a:xfrm>
            <a:prstGeom prst="line"/>
            <a:noFill/>
            <a:ln w="63500" cap="flat" cmpd="sng">
              <a:solidFill>
                <a:srgbClr val="FF00FF">
                  <a:alpha val="100000"/>
                </a:srgbClr>
              </a:solidFill>
              <a:prstDash val="solid"/>
              <a:round/>
            </a:ln>
          </p:spPr>
        </p:sp>
        <p:sp>
          <p:nvSpPr>
            <p:cNvPr id="1048861" name="Line 7"/>
            <p:cNvSpPr/>
            <p:nvPr/>
          </p:nvSpPr>
          <p:spPr>
            <a:xfrm rot="0">
              <a:off x="1434" y="1848"/>
              <a:ext cx="816" cy="0"/>
            </a:xfrm>
            <a:prstGeom prst="line"/>
            <a:noFill/>
            <a:ln w="63500" cap="flat" cmpd="sng">
              <a:solidFill>
                <a:srgbClr val="FF00FF">
                  <a:alpha val="100000"/>
                </a:srgbClr>
              </a:solidFill>
              <a:prstDash val="solid"/>
              <a:round/>
            </a:ln>
          </p:spPr>
        </p:sp>
        <p:sp>
          <p:nvSpPr>
            <p:cNvPr id="1048862" name="Line 8"/>
            <p:cNvSpPr/>
            <p:nvPr/>
          </p:nvSpPr>
          <p:spPr>
            <a:xfrm rot="0">
              <a:off x="4354" y="1848"/>
              <a:ext cx="816" cy="0"/>
            </a:xfrm>
            <a:prstGeom prst="line"/>
            <a:noFill/>
            <a:ln w="63500" cap="flat" cmpd="sng">
              <a:solidFill>
                <a:srgbClr val="FF00FF">
                  <a:alpha val="100000"/>
                </a:srgbClr>
              </a:solidFill>
              <a:prstDash val="solid"/>
              <a:round/>
            </a:ln>
          </p:spPr>
        </p:sp>
        <p:sp>
          <p:nvSpPr>
            <p:cNvPr id="1048863" name="Line 9"/>
            <p:cNvSpPr/>
            <p:nvPr/>
          </p:nvSpPr>
          <p:spPr>
            <a:xfrm rot="0">
              <a:off x="4326" y="3663"/>
              <a:ext cx="816" cy="0"/>
            </a:xfrm>
            <a:prstGeom prst="line"/>
            <a:noFill/>
            <a:ln w="63500" cap="flat" cmpd="sng">
              <a:solidFill>
                <a:srgbClr val="FF00FF">
                  <a:alpha val="100000"/>
                </a:srgbClr>
              </a:solidFill>
              <a:prstDash val="solid"/>
              <a:round/>
            </a:ln>
          </p:spPr>
        </p:sp>
        <p:sp>
          <p:nvSpPr>
            <p:cNvPr id="1048864" name="Line 10"/>
            <p:cNvSpPr/>
            <p:nvPr/>
          </p:nvSpPr>
          <p:spPr>
            <a:xfrm rot="0">
              <a:off x="1434" y="3663"/>
              <a:ext cx="816" cy="0"/>
            </a:xfrm>
            <a:prstGeom prst="line"/>
            <a:noFill/>
            <a:ln w="63500" cap="flat" cmpd="sng">
              <a:solidFill>
                <a:srgbClr val="FF00FF">
                  <a:alpha val="100000"/>
                </a:srgbClr>
              </a:solidFill>
              <a:prstDash val="solid"/>
              <a:round/>
            </a:ln>
          </p:spPr>
        </p:sp>
      </p:grpSp>
      <p:sp>
        <p:nvSpPr>
          <p:cNvPr id="104886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6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23</a:t>
            </a:fld>
            <a:endParaRPr altLang="en-US" sz="1400" lang="zh-CN">
              <a:solidFill>
                <a:srgbClr val="656565"/>
              </a:solidFill>
            </a:endParaRPr>
          </a:p>
        </p:txBody>
      </p:sp>
      <p:sp>
        <p:nvSpPr>
          <p:cNvPr id="104886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24.xml><?xml version="1.0" encoding="utf-8"?>
<p:sld xmlns:a="http://schemas.openxmlformats.org/drawingml/2006/main" xmlns:r="http://schemas.openxmlformats.org/officeDocument/2006/relationships" xmlns:p="http://schemas.openxmlformats.org/presentationml/2006/main" show="1" showMasterSp="1">
  <p:cSld>
    <p:spTree>
      <p:nvGrpSpPr>
        <p:cNvPr id="152" name=""/>
        <p:cNvGrpSpPr/>
        <p:nvPr/>
      </p:nvGrpSpPr>
      <p:grpSpPr>
        <a:xfrm rot="0">
          <a:off x="0" y="0"/>
          <a:ext cx="0" cy="0"/>
          <a:chOff x="0" y="0"/>
          <a:chExt cx="0" cy="0"/>
        </a:xfrm>
      </p:grpSpPr>
      <p:sp>
        <p:nvSpPr>
          <p:cNvPr id="1048868" name="Text Box 2"/>
          <p:cNvSpPr txBox="1"/>
          <p:nvPr/>
        </p:nvSpPr>
        <p:spPr>
          <a:xfrm rot="0">
            <a:off x="539750" y="1557337"/>
            <a:ext cx="7947025" cy="115824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⒉ </a:t>
            </a:r>
            <a:r>
              <a:rPr altLang="en-US" sz="2400" lang="zh-CN">
                <a:solidFill>
                  <a:srgbClr val="FF3300"/>
                </a:solidFill>
                <a:latin typeface="Times New Roman" pitchFamily="18" charset="0"/>
              </a:rPr>
              <a:t>步骤</a:t>
            </a:r>
          </a:p>
          <a:p>
            <a:pPr eaLnBrk="1" hangingPunct="1" indent="0" lvl="0" marL="0">
              <a:spcBef>
                <a:spcPct val="0"/>
              </a:spcBef>
              <a:buFontTx/>
              <a:buNone/>
            </a:pPr>
            <a:endParaRPr altLang="en-US" sz="2400" lang="zh-CN">
              <a:latin typeface="Times New Roman" pitchFamily="18" charset="0"/>
            </a:endParaRPr>
          </a:p>
          <a:p>
            <a:pPr eaLnBrk="1" hangingPunct="1" indent="0" lvl="0" marL="0">
              <a:spcBef>
                <a:spcPct val="0"/>
              </a:spcBef>
              <a:buFontTx/>
              <a:buNone/>
            </a:pPr>
            <a:r>
              <a:rPr altLang="en-US" sz="2400" lang="zh-CN">
                <a:latin typeface="Times New Roman" pitchFamily="18" charset="0"/>
              </a:rPr>
              <a:t>　　设计过程与同步时序电路相同，具体如下：</a:t>
            </a:r>
          </a:p>
        </p:txBody>
      </p:sp>
      <p:sp>
        <p:nvSpPr>
          <p:cNvPr id="1048869" name="Text Box 3"/>
          <p:cNvSpPr txBox="1"/>
          <p:nvPr/>
        </p:nvSpPr>
        <p:spPr>
          <a:xfrm rot="0">
            <a:off x="914400" y="3187700"/>
            <a:ext cx="2393950" cy="82232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             ①</a:t>
            </a:r>
          </a:p>
          <a:p>
            <a:pPr eaLnBrk="1" hangingPunct="1" indent="0" lvl="0" marL="0">
              <a:spcBef>
                <a:spcPct val="0"/>
              </a:spcBef>
              <a:buFontTx/>
              <a:buNone/>
            </a:pPr>
            <a:r>
              <a:rPr altLang="en-US" sz="2400" lang="zh-CN">
                <a:latin typeface="Times New Roman" pitchFamily="18" charset="0"/>
              </a:rPr>
              <a:t> 形成原始状态图</a:t>
            </a:r>
          </a:p>
        </p:txBody>
      </p:sp>
      <p:sp>
        <p:nvSpPr>
          <p:cNvPr id="1048870" name="Text Box 4"/>
          <p:cNvSpPr txBox="1"/>
          <p:nvPr/>
        </p:nvSpPr>
        <p:spPr>
          <a:xfrm rot="0">
            <a:off x="3870325" y="3141662"/>
            <a:ext cx="1403350" cy="82232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　②</a:t>
            </a:r>
          </a:p>
          <a:p>
            <a:pPr eaLnBrk="1" hangingPunct="1" indent="0" lvl="0" marL="0">
              <a:spcBef>
                <a:spcPct val="0"/>
              </a:spcBef>
              <a:buFontTx/>
              <a:buNone/>
            </a:pPr>
            <a:r>
              <a:rPr altLang="en-US" sz="2400" lang="zh-CN">
                <a:latin typeface="Times New Roman" pitchFamily="18" charset="0"/>
              </a:rPr>
              <a:t>状态化简</a:t>
            </a:r>
          </a:p>
        </p:txBody>
      </p:sp>
      <p:sp>
        <p:nvSpPr>
          <p:cNvPr id="1048871" name="Text Box 5"/>
          <p:cNvSpPr txBox="1"/>
          <p:nvPr/>
        </p:nvSpPr>
        <p:spPr>
          <a:xfrm rot="0">
            <a:off x="6369050" y="3125787"/>
            <a:ext cx="1403350" cy="82232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　　③</a:t>
            </a:r>
          </a:p>
          <a:p>
            <a:pPr eaLnBrk="1" hangingPunct="1" indent="0" lvl="0" marL="0">
              <a:spcBef>
                <a:spcPct val="0"/>
              </a:spcBef>
              <a:buFontTx/>
              <a:buNone/>
            </a:pPr>
            <a:r>
              <a:rPr altLang="en-US" sz="2400" lang="zh-CN">
                <a:latin typeface="Times New Roman" pitchFamily="18" charset="0"/>
              </a:rPr>
              <a:t>状态编码</a:t>
            </a:r>
          </a:p>
        </p:txBody>
      </p:sp>
      <p:sp>
        <p:nvSpPr>
          <p:cNvPr id="1048872" name="Text Box 6"/>
          <p:cNvSpPr txBox="1"/>
          <p:nvPr/>
        </p:nvSpPr>
        <p:spPr>
          <a:xfrm rot="0">
            <a:off x="3581400" y="4437062"/>
            <a:ext cx="2089150" cy="82232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　　⑤</a:t>
            </a:r>
          </a:p>
          <a:p>
            <a:pPr eaLnBrk="1" hangingPunct="1" indent="0" lvl="0" marL="0">
              <a:spcBef>
                <a:spcPct val="0"/>
              </a:spcBef>
              <a:buFontTx/>
              <a:buNone/>
            </a:pPr>
            <a:r>
              <a:rPr altLang="en-US" sz="2400" lang="zh-CN">
                <a:latin typeface="Times New Roman" pitchFamily="18" charset="0"/>
              </a:rPr>
              <a:t>画逻辑电路图 </a:t>
            </a:r>
          </a:p>
        </p:txBody>
      </p:sp>
      <p:sp>
        <p:nvSpPr>
          <p:cNvPr id="1048873" name="Text Box 7"/>
          <p:cNvSpPr txBox="1"/>
          <p:nvPr/>
        </p:nvSpPr>
        <p:spPr>
          <a:xfrm rot="0">
            <a:off x="6080125" y="4441825"/>
            <a:ext cx="2149475" cy="115824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　　　④</a:t>
            </a:r>
          </a:p>
          <a:p>
            <a:pPr eaLnBrk="1" hangingPunct="1" indent="0" lvl="0" marL="0">
              <a:spcBef>
                <a:spcPct val="0"/>
              </a:spcBef>
              <a:buFontTx/>
              <a:buNone/>
            </a:pPr>
            <a:r>
              <a:rPr altLang="en-US" sz="2400" lang="zh-CN">
                <a:latin typeface="Times New Roman" pitchFamily="18" charset="0"/>
              </a:rPr>
              <a:t>确定激励函数 </a:t>
            </a:r>
          </a:p>
          <a:p>
            <a:pPr eaLnBrk="1" hangingPunct="1" indent="0" lvl="0" marL="0">
              <a:spcBef>
                <a:spcPct val="0"/>
              </a:spcBef>
              <a:buFontTx/>
              <a:buNone/>
            </a:pPr>
            <a:r>
              <a:rPr altLang="en-US" sz="2400" lang="zh-CN">
                <a:latin typeface="Times New Roman" pitchFamily="18" charset="0"/>
              </a:rPr>
              <a:t>  和输出函数</a:t>
            </a:r>
          </a:p>
        </p:txBody>
      </p:sp>
      <p:sp>
        <p:nvSpPr>
          <p:cNvPr id="1048874" name="AutoShape 8"/>
          <p:cNvSpPr/>
          <p:nvPr/>
        </p:nvSpPr>
        <p:spPr>
          <a:xfrm rot="0">
            <a:off x="3200400" y="3679825"/>
            <a:ext cx="685800" cy="152400"/>
          </a:xfrm>
          <a:prstGeom prst="rightArrow">
            <a:avLst>
              <a:gd name="adj1" fmla="val 50000"/>
              <a:gd name="adj2" fmla="val 112500"/>
            </a:avLst>
          </a:prstGeom>
          <a:solidFill>
            <a:srgbClr val="FFCC66"/>
          </a:solid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75" name="AutoShape 9"/>
          <p:cNvSpPr/>
          <p:nvPr/>
        </p:nvSpPr>
        <p:spPr>
          <a:xfrm rot="0">
            <a:off x="5410200" y="3679825"/>
            <a:ext cx="685800" cy="152400"/>
          </a:xfrm>
          <a:prstGeom prst="rightArrow">
            <a:avLst>
              <a:gd name="adj1" fmla="val 50000"/>
              <a:gd name="adj2" fmla="val 112500"/>
            </a:avLst>
          </a:prstGeom>
          <a:solidFill>
            <a:srgbClr val="FFCC66"/>
          </a:solid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76" name="AutoShape 10"/>
          <p:cNvSpPr/>
          <p:nvPr/>
        </p:nvSpPr>
        <p:spPr>
          <a:xfrm rot="0">
            <a:off x="7156450" y="3908425"/>
            <a:ext cx="152400" cy="533400"/>
          </a:xfrm>
          <a:prstGeom prst="downArrow">
            <a:avLst>
              <a:gd name="adj1" fmla="val 50000"/>
              <a:gd name="adj2" fmla="val 87500"/>
            </a:avLst>
          </a:prstGeom>
          <a:solidFill>
            <a:srgbClr val="FFCC66"/>
          </a:solid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77" name="AutoShape 11"/>
          <p:cNvSpPr/>
          <p:nvPr/>
        </p:nvSpPr>
        <p:spPr>
          <a:xfrm rot="0">
            <a:off x="5486400" y="4975225"/>
            <a:ext cx="609600" cy="152400"/>
          </a:xfrm>
          <a:prstGeom prst="leftArrow">
            <a:avLst>
              <a:gd name="adj1" fmla="val 50000"/>
              <a:gd name="adj2" fmla="val 100000"/>
            </a:avLst>
          </a:prstGeom>
          <a:solidFill>
            <a:srgbClr val="FFCC66"/>
          </a:solid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7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7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24</a:t>
            </a:fld>
            <a:endParaRPr altLang="en-US" sz="1400" lang="zh-CN">
              <a:solidFill>
                <a:srgbClr val="656565"/>
              </a:solidFill>
            </a:endParaRPr>
          </a:p>
        </p:txBody>
      </p:sp>
      <p:sp>
        <p:nvSpPr>
          <p:cNvPr id="104888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48869"/>
                                        </p:tgtEl>
                                        <p:attrNameLst>
                                          <p:attrName>style.visibility</p:attrName>
                                        </p:attrNameLst>
                                      </p:cBhvr>
                                      <p:to>
                                        <p:strVal val="visible"/>
                                      </p:to>
                                    </p:set>
                                  </p:childTnLst>
                                </p:cTn>
                              </p:par>
                            </p:childTnLst>
                          </p:cTn>
                        </p:par>
                        <p:par>
                          <p:cTn fill="hold" id="7" nodeType="afterGroup">
                            <p:stCondLst>
                              <p:cond delay="500"/>
                            </p:stCondLst>
                            <p:childTnLst>
                              <p:par>
                                <p:cTn fill="hold" grpId="0" id="8" nodeType="afterEffect" presetClass="entr" presetID="1" presetSubtype="0">
                                  <p:stCondLst>
                                    <p:cond delay="0"/>
                                  </p:stCondLst>
                                  <p:childTnLst>
                                    <p:set>
                                      <p:cBhvr>
                                        <p:cTn dur="1" fill="hold" id="9">
                                          <p:stCondLst>
                                            <p:cond delay="499"/>
                                          </p:stCondLst>
                                        </p:cTn>
                                        <p:tgtEl>
                                          <p:spTgt spid="1048874"/>
                                        </p:tgtEl>
                                        <p:attrNameLst>
                                          <p:attrName>style.visibility</p:attrName>
                                        </p:attrNameLst>
                                      </p:cBhvr>
                                      <p:to>
                                        <p:strVal val="visible"/>
                                      </p:to>
                                    </p:set>
                                  </p:childTnLst>
                                </p:cTn>
                              </p:par>
                            </p:childTnLst>
                          </p:cTn>
                        </p:par>
                        <p:par>
                          <p:cTn fill="hold" id="10" nodeType="afterGroup">
                            <p:stCondLst>
                              <p:cond delay="1000"/>
                            </p:stCondLst>
                            <p:childTnLst>
                              <p:par>
                                <p:cTn fill="hold" grpId="0" id="11" nodeType="afterEffect" presetClass="entr" presetID="1" presetSubtype="0">
                                  <p:stCondLst>
                                    <p:cond delay="0"/>
                                  </p:stCondLst>
                                  <p:childTnLst>
                                    <p:set>
                                      <p:cBhvr>
                                        <p:cTn dur="1" fill="hold" id="12">
                                          <p:stCondLst>
                                            <p:cond delay="499"/>
                                          </p:stCondLst>
                                        </p:cTn>
                                        <p:tgtEl>
                                          <p:spTgt spid="1048870"/>
                                        </p:tgtEl>
                                        <p:attrNameLst>
                                          <p:attrName>style.visibility</p:attrName>
                                        </p:attrNameLst>
                                      </p:cBhvr>
                                      <p:to>
                                        <p:strVal val="visible"/>
                                      </p:to>
                                    </p:set>
                                  </p:childTnLst>
                                </p:cTn>
                              </p:par>
                            </p:childTnLst>
                          </p:cTn>
                        </p:par>
                        <p:par>
                          <p:cTn fill="hold" id="13" nodeType="afterGroup">
                            <p:stCondLst>
                              <p:cond delay="1500"/>
                            </p:stCondLst>
                            <p:childTnLst>
                              <p:par>
                                <p:cTn fill="hold" grpId="0" id="14" nodeType="afterEffect" presetClass="entr" presetID="1" presetSubtype="0">
                                  <p:stCondLst>
                                    <p:cond delay="0"/>
                                  </p:stCondLst>
                                  <p:childTnLst>
                                    <p:set>
                                      <p:cBhvr>
                                        <p:cTn dur="1" fill="hold" id="15">
                                          <p:stCondLst>
                                            <p:cond delay="499"/>
                                          </p:stCondLst>
                                        </p:cTn>
                                        <p:tgtEl>
                                          <p:spTgt spid="1048875"/>
                                        </p:tgtEl>
                                        <p:attrNameLst>
                                          <p:attrName>style.visibility</p:attrName>
                                        </p:attrNameLst>
                                      </p:cBhvr>
                                      <p:to>
                                        <p:strVal val="visible"/>
                                      </p:to>
                                    </p:set>
                                  </p:childTnLst>
                                </p:cTn>
                              </p:par>
                            </p:childTnLst>
                          </p:cTn>
                        </p:par>
                        <p:par>
                          <p:cTn fill="hold" id="16" nodeType="afterGroup">
                            <p:stCondLst>
                              <p:cond delay="2000"/>
                            </p:stCondLst>
                            <p:childTnLst>
                              <p:par>
                                <p:cTn fill="hold" grpId="0" id="17" nodeType="afterEffect" presetClass="entr" presetID="1" presetSubtype="0">
                                  <p:stCondLst>
                                    <p:cond delay="0"/>
                                  </p:stCondLst>
                                  <p:childTnLst>
                                    <p:set>
                                      <p:cBhvr>
                                        <p:cTn dur="1" fill="hold" id="18">
                                          <p:stCondLst>
                                            <p:cond delay="499"/>
                                          </p:stCondLst>
                                        </p:cTn>
                                        <p:tgtEl>
                                          <p:spTgt spid="1048871"/>
                                        </p:tgtEl>
                                        <p:attrNameLst>
                                          <p:attrName>style.visibility</p:attrName>
                                        </p:attrNameLst>
                                      </p:cBhvr>
                                      <p:to>
                                        <p:strVal val="visible"/>
                                      </p:to>
                                    </p:set>
                                  </p:childTnLst>
                                </p:cTn>
                              </p:par>
                            </p:childTnLst>
                          </p:cTn>
                        </p:par>
                        <p:par>
                          <p:cTn fill="hold" id="19" nodeType="afterGroup">
                            <p:stCondLst>
                              <p:cond delay="2500"/>
                            </p:stCondLst>
                            <p:childTnLst>
                              <p:par>
                                <p:cTn fill="hold" grpId="0" id="20" nodeType="afterEffect" presetClass="entr" presetID="1" presetSubtype="0">
                                  <p:stCondLst>
                                    <p:cond delay="0"/>
                                  </p:stCondLst>
                                  <p:childTnLst>
                                    <p:set>
                                      <p:cBhvr>
                                        <p:cTn dur="1" fill="hold" id="21">
                                          <p:stCondLst>
                                            <p:cond delay="499"/>
                                          </p:stCondLst>
                                        </p:cTn>
                                        <p:tgtEl>
                                          <p:spTgt spid="1048876"/>
                                        </p:tgtEl>
                                        <p:attrNameLst>
                                          <p:attrName>style.visibility</p:attrName>
                                        </p:attrNameLst>
                                      </p:cBhvr>
                                      <p:to>
                                        <p:strVal val="visible"/>
                                      </p:to>
                                    </p:set>
                                  </p:childTnLst>
                                </p:cTn>
                              </p:par>
                            </p:childTnLst>
                          </p:cTn>
                        </p:par>
                        <p:par>
                          <p:cTn fill="hold" id="22" nodeType="afterGroup">
                            <p:stCondLst>
                              <p:cond delay="3000"/>
                            </p:stCondLst>
                            <p:childTnLst>
                              <p:par>
                                <p:cTn fill="hold" grpId="0" id="23" nodeType="afterEffect" presetClass="entr" presetID="1" presetSubtype="0">
                                  <p:stCondLst>
                                    <p:cond delay="0"/>
                                  </p:stCondLst>
                                  <p:childTnLst>
                                    <p:set>
                                      <p:cBhvr>
                                        <p:cTn dur="1" fill="hold" id="24">
                                          <p:stCondLst>
                                            <p:cond delay="499"/>
                                          </p:stCondLst>
                                        </p:cTn>
                                        <p:tgtEl>
                                          <p:spTgt spid="1048873"/>
                                        </p:tgtEl>
                                        <p:attrNameLst>
                                          <p:attrName>style.visibility</p:attrName>
                                        </p:attrNameLst>
                                      </p:cBhvr>
                                      <p:to>
                                        <p:strVal val="visible"/>
                                      </p:to>
                                    </p:set>
                                  </p:childTnLst>
                                </p:cTn>
                              </p:par>
                            </p:childTnLst>
                          </p:cTn>
                        </p:par>
                        <p:par>
                          <p:cTn fill="hold" id="25" nodeType="afterGroup">
                            <p:stCondLst>
                              <p:cond delay="3500"/>
                            </p:stCondLst>
                            <p:childTnLst>
                              <p:par>
                                <p:cTn fill="hold" grpId="0" id="26" nodeType="afterEffect" presetClass="entr" presetID="1" presetSubtype="0">
                                  <p:stCondLst>
                                    <p:cond delay="0"/>
                                  </p:stCondLst>
                                  <p:childTnLst>
                                    <p:set>
                                      <p:cBhvr>
                                        <p:cTn dur="1" fill="hold" id="27">
                                          <p:stCondLst>
                                            <p:cond delay="499"/>
                                          </p:stCondLst>
                                        </p:cTn>
                                        <p:tgtEl>
                                          <p:spTgt spid="1048877"/>
                                        </p:tgtEl>
                                        <p:attrNameLst>
                                          <p:attrName>style.visibility</p:attrName>
                                        </p:attrNameLst>
                                      </p:cBhvr>
                                      <p:to>
                                        <p:strVal val="visible"/>
                                      </p:to>
                                    </p:set>
                                  </p:childTnLst>
                                </p:cTn>
                              </p:par>
                            </p:childTnLst>
                          </p:cTn>
                        </p:par>
                        <p:par>
                          <p:cTn fill="hold" id="28" nodeType="afterGroup">
                            <p:stCondLst>
                              <p:cond delay="4000"/>
                            </p:stCondLst>
                            <p:childTnLst>
                              <p:par>
                                <p:cTn fill="hold" grpId="0" id="29" nodeType="afterEffect" presetClass="entr" presetID="1" presetSubtype="0">
                                  <p:stCondLst>
                                    <p:cond delay="0"/>
                                  </p:stCondLst>
                                  <p:childTnLst>
                                    <p:set>
                                      <p:cBhvr>
                                        <p:cTn dur="1" fill="hold" id="30">
                                          <p:stCondLst>
                                            <p:cond delay="499"/>
                                          </p:stCondLst>
                                        </p:cTn>
                                        <p:tgtEl>
                                          <p:spTgt spid="1048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69" grpId="0" uiExpand="0" build="whole"/>
      <p:bldP spid="1048870" grpId="0" uiExpand="0" build="whole"/>
      <p:bldP spid="1048871" grpId="0" uiExpand="0" build="whole"/>
      <p:bldP spid="1048872" grpId="0" uiExpand="0" build="whole"/>
      <p:bldP spid="1048873" grpId="0" uiExpand="0" build="whole"/>
      <p:bldP spid="1048874" grpId="0" uiExpand="0" build="whole" animBg="1"/>
      <p:bldP spid="1048875" grpId="0" uiExpand="0" build="whole" animBg="1"/>
      <p:bldP spid="1048876" grpId="0" uiExpand="0" build="whole" animBg="1"/>
      <p:bldP spid="1048877" grpId="0" uiExpand="0" build="whole" animBg="1"/>
    </p:bldLst>
  </p:timing>
</p:sld>
</file>

<file path=ppt/slides/slide25.xml><?xml version="1.0" encoding="utf-8"?>
<p:sld xmlns:a="http://schemas.openxmlformats.org/drawingml/2006/main" xmlns:r="http://schemas.openxmlformats.org/officeDocument/2006/relationships" xmlns:p="http://schemas.openxmlformats.org/presentationml/2006/main" show="1" showMasterSp="1">
  <p:cSld>
    <p:spTree>
      <p:nvGrpSpPr>
        <p:cNvPr id="153" name=""/>
        <p:cNvGrpSpPr/>
        <p:nvPr/>
      </p:nvGrpSpPr>
      <p:grpSpPr>
        <a:xfrm rot="0">
          <a:off x="0" y="0"/>
          <a:ext cx="0" cy="0"/>
          <a:chOff x="0" y="0"/>
          <a:chExt cx="0" cy="0"/>
        </a:xfrm>
      </p:grpSpPr>
      <p:sp>
        <p:nvSpPr>
          <p:cNvPr id="1048881" name="Text Box 2"/>
          <p:cNvSpPr txBox="1"/>
          <p:nvPr/>
        </p:nvSpPr>
        <p:spPr>
          <a:xfrm rot="0">
            <a:off x="762000" y="1154112"/>
            <a:ext cx="17938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二、举例</a:t>
            </a:r>
            <a:r>
              <a:rPr altLang="en-US" b="1" sz="2400" lang="zh-CN">
                <a:latin typeface="Times New Roman" pitchFamily="18" charset="0"/>
              </a:rPr>
              <a:t> </a:t>
            </a:r>
          </a:p>
        </p:txBody>
      </p:sp>
      <p:pic>
        <p:nvPicPr>
          <p:cNvPr id="2097168" name="Picture 3"/>
          <p:cNvPicPr>
            <a:picLocks/>
          </p:cNvPicPr>
          <p:nvPr/>
        </p:nvPicPr>
        <p:blipFill>
          <a:blip xmlns:r="http://schemas.openxmlformats.org/officeDocument/2006/relationships" r:embed="rId1"/>
          <a:srcRect l="0" t="0" r="0" b="0"/>
          <a:stretch>
            <a:fillRect/>
          </a:stretch>
        </p:blipFill>
        <p:spPr>
          <a:xfrm rot="0">
            <a:off x="206375" y="1973262"/>
            <a:ext cx="8712200" cy="4048125"/>
          </a:xfrm>
          <a:prstGeom prst="rect"/>
          <a:noFill/>
          <a:ln>
            <a:noFill/>
          </a:ln>
        </p:spPr>
      </p:pic>
      <p:grpSp>
        <p:nvGrpSpPr>
          <p:cNvPr id="154" name=""/>
          <p:cNvGrpSpPr/>
          <p:nvPr/>
        </p:nvGrpSpPr>
        <p:grpSpPr>
          <a:xfrm rot="0">
            <a:off x="5111750" y="3052762"/>
            <a:ext cx="720725" cy="1077912"/>
            <a:chOff x="3220" y="1679"/>
            <a:chExt cx="454" cy="679"/>
          </a:xfrm>
        </p:grpSpPr>
        <p:sp>
          <p:nvSpPr>
            <p:cNvPr id="1048882" name="Oval 5"/>
            <p:cNvSpPr/>
            <p:nvPr/>
          </p:nvSpPr>
          <p:spPr>
            <a:xfrm rot="0">
              <a:off x="3220" y="1933"/>
              <a:ext cx="454" cy="425"/>
            </a:xfrm>
            <a:prstGeom prst="ellipse"/>
            <a:noFill/>
            <a:ln w="19050" cap="flat" cmpd="sng">
              <a:solidFill>
                <a:srgbClr val="FF00FF">
                  <a:alpha val="100000"/>
                </a:srgb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883" name="Line 6"/>
            <p:cNvSpPr/>
            <p:nvPr/>
          </p:nvSpPr>
          <p:spPr>
            <a:xfrm rot="0">
              <a:off x="3334" y="1679"/>
              <a:ext cx="0" cy="198"/>
            </a:xfrm>
            <a:prstGeom prst="line"/>
            <a:noFill/>
            <a:ln w="19050" cap="flat" cmpd="sng">
              <a:solidFill>
                <a:srgbClr val="FF0000">
                  <a:alpha val="100000"/>
                </a:srgbClr>
              </a:solidFill>
              <a:prstDash val="solid"/>
              <a:round/>
              <a:tailEnd type="triangle" w="med" len="med"/>
            </a:ln>
          </p:spPr>
        </p:sp>
        <p:sp>
          <p:nvSpPr>
            <p:cNvPr id="1048884" name="Line 7"/>
            <p:cNvSpPr/>
            <p:nvPr/>
          </p:nvSpPr>
          <p:spPr>
            <a:xfrm rot="0">
              <a:off x="3617" y="1679"/>
              <a:ext cx="0" cy="198"/>
            </a:xfrm>
            <a:prstGeom prst="line"/>
            <a:noFill/>
            <a:ln w="19050" cap="flat" cmpd="sng">
              <a:solidFill>
                <a:srgbClr val="FF0000">
                  <a:alpha val="100000"/>
                </a:srgbClr>
              </a:solidFill>
              <a:prstDash val="solid"/>
              <a:round/>
              <a:tailEnd type="triangle" w="med" len="med"/>
            </a:ln>
          </p:spPr>
        </p:sp>
      </p:grpSp>
      <p:sp>
        <p:nvSpPr>
          <p:cNvPr id="104888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8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25</a:t>
            </a:fld>
            <a:endParaRPr altLang="en-US" sz="1400" lang="zh-CN">
              <a:solidFill>
                <a:srgbClr val="656565"/>
              </a:solidFill>
            </a:endParaRPr>
          </a:p>
        </p:txBody>
      </p:sp>
      <p:sp>
        <p:nvSpPr>
          <p:cNvPr id="104888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88" name="Text Box 11"/>
          <p:cNvSpPr txBox="1"/>
          <p:nvPr/>
        </p:nvSpPr>
        <p:spPr>
          <a:xfrm rot="0">
            <a:off x="6831012" y="3557587"/>
            <a:ext cx="1844675"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50000"/>
              </a:spcBef>
              <a:buFontTx/>
              <a:buNone/>
            </a:pPr>
            <a:r>
              <a:rPr altLang="en-US" b="1" sz="2800" lang="zh-CN">
                <a:solidFill>
                  <a:srgbClr val="FF0000"/>
                </a:solidFill>
              </a:rPr>
              <a:t>为什么？</a:t>
            </a:r>
          </a:p>
        </p:txBody>
      </p:sp>
      <p:sp>
        <p:nvSpPr>
          <p:cNvPr id="1048889" name="Rectangle 12"/>
          <p:cNvSpPr/>
          <p:nvPr/>
        </p:nvSpPr>
        <p:spPr>
          <a:xfrm rot="0">
            <a:off x="3806825" y="4733925"/>
            <a:ext cx="900112" cy="315912"/>
          </a:xfrm>
          <a:prstGeom prst="rect"/>
          <a:noFill/>
          <a:ln w="19050" cap="flat" cmpd="sng">
            <a:solidFill>
              <a:srgbClr val="FF0000">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154"/>
                                        </p:tgtEl>
                                        <p:attrNameLst>
                                          <p:attrName>style.visibility</p:attrName>
                                        </p:attrNameLst>
                                      </p:cBhvr>
                                      <p:to>
                                        <p:strVal val="visible"/>
                                      </p:to>
                                    </p:set>
                                    <p:anim calcmode="lin" valueType="num">
                                      <p:cBhvr additive="base">
                                        <p:cTn dur="500" fill="hold" id="7"/>
                                        <p:tgtEl>
                                          <p:spTgt spid="154"/>
                                        </p:tgtEl>
                                        <p:attrNameLst>
                                          <p:attrName>ppt_x</p:attrName>
                                        </p:attrNameLst>
                                      </p:cBhvr>
                                      <p:tavLst>
                                        <p:tav tm="0">
                                          <p:val>
                                            <p:strVal val="#ppt_x"/>
                                          </p:val>
                                        </p:tav>
                                        <p:tav tm="100000">
                                          <p:val>
                                            <p:strVal val="#ppt_x"/>
                                          </p:val>
                                        </p:tav>
                                      </p:tavLst>
                                    </p:anim>
                                    <p:anim calcmode="lin" valueType="num">
                                      <p:cBhvr additive="base">
                                        <p:cTn dur="500" fill="hold" id="8"/>
                                        <p:tgtEl>
                                          <p:spTgt spid="154"/>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88"/>
                                        </p:tgtEl>
                                        <p:attrNameLst>
                                          <p:attrName>style.visibility</p:attrName>
                                        </p:attrNameLst>
                                      </p:cBhvr>
                                      <p:to>
                                        <p:strVal val="visible"/>
                                      </p:to>
                                    </p:set>
                                    <p:anim calcmode="lin" valueType="num">
                                      <p:cBhvr additive="base">
                                        <p:cTn dur="500" fill="hold" id="13"/>
                                        <p:tgtEl>
                                          <p:spTgt spid="1048888"/>
                                        </p:tgtEl>
                                        <p:attrNameLst>
                                          <p:attrName>ppt_x</p:attrName>
                                        </p:attrNameLst>
                                      </p:cBhvr>
                                      <p:tavLst>
                                        <p:tav tm="0">
                                          <p:val>
                                            <p:strVal val="#ppt_x"/>
                                          </p:val>
                                        </p:tav>
                                        <p:tav tm="100000">
                                          <p:val>
                                            <p:strVal val="#ppt_x"/>
                                          </p:val>
                                        </p:tav>
                                      </p:tavLst>
                                    </p:anim>
                                    <p:anim calcmode="lin" valueType="num">
                                      <p:cBhvr additive="base">
                                        <p:cTn dur="500" fill="hold" id="14"/>
                                        <p:tgtEl>
                                          <p:spTgt spid="10488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8" grpId="0" uiExpand="0" build="whole"/>
    </p:bldLst>
  </p:timing>
</p:sld>
</file>

<file path=ppt/slides/slide26.xml><?xml version="1.0" encoding="utf-8"?>
<p:sld xmlns:a="http://schemas.openxmlformats.org/drawingml/2006/main" xmlns:r="http://schemas.openxmlformats.org/officeDocument/2006/relationships" xmlns:p="http://schemas.openxmlformats.org/presentationml/2006/main" show="1" showMasterSp="1">
  <p:cSld>
    <p:spTree>
      <p:nvGrpSpPr>
        <p:cNvPr id="155" name=""/>
        <p:cNvGrpSpPr/>
        <p:nvPr/>
      </p:nvGrpSpPr>
      <p:grpSpPr>
        <a:xfrm rot="0">
          <a:off x="0" y="0"/>
          <a:ext cx="0" cy="0"/>
          <a:chOff x="0" y="0"/>
          <a:chExt cx="0" cy="0"/>
        </a:xfrm>
      </p:grpSpPr>
      <p:pic>
        <p:nvPicPr>
          <p:cNvPr id="2097169" name="Picture 2"/>
          <p:cNvPicPr>
            <a:picLocks/>
          </p:cNvPicPr>
          <p:nvPr/>
        </p:nvPicPr>
        <p:blipFill>
          <a:blip xmlns:r="http://schemas.openxmlformats.org/officeDocument/2006/relationships" r:embed="rId1"/>
          <a:srcRect l="0" t="0" r="0" b="0"/>
          <a:stretch>
            <a:fillRect/>
          </a:stretch>
        </p:blipFill>
        <p:spPr>
          <a:xfrm rot="0">
            <a:off x="1231900" y="1085850"/>
            <a:ext cx="6435725" cy="5357812"/>
          </a:xfrm>
          <a:prstGeom prst="rect"/>
          <a:noFill/>
          <a:ln>
            <a:noFill/>
          </a:ln>
        </p:spPr>
      </p:pic>
      <p:sp>
        <p:nvSpPr>
          <p:cNvPr id="104889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9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26</a:t>
            </a:fld>
            <a:endParaRPr altLang="en-US" sz="1400" lang="zh-CN">
              <a:solidFill>
                <a:srgbClr val="656565"/>
              </a:solidFill>
            </a:endParaRPr>
          </a:p>
        </p:txBody>
      </p:sp>
      <p:sp>
        <p:nvSpPr>
          <p:cNvPr id="104889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27.xml><?xml version="1.0" encoding="utf-8"?>
<p:sld xmlns:a="http://schemas.openxmlformats.org/drawingml/2006/main" xmlns:r="http://schemas.openxmlformats.org/officeDocument/2006/relationships" xmlns:p="http://schemas.openxmlformats.org/presentationml/2006/main" show="1" showMasterSp="1">
  <p:cSld>
    <p:spTree>
      <p:nvGrpSpPr>
        <p:cNvPr id="156" name=""/>
        <p:cNvGrpSpPr/>
        <p:nvPr/>
      </p:nvGrpSpPr>
      <p:grpSpPr>
        <a:xfrm rot="0">
          <a:off x="0" y="0"/>
          <a:ext cx="0" cy="0"/>
          <a:chOff x="0" y="0"/>
          <a:chExt cx="0" cy="0"/>
        </a:xfrm>
      </p:grpSpPr>
      <p:pic>
        <p:nvPicPr>
          <p:cNvPr id="2097170" name="Picture 2"/>
          <p:cNvPicPr>
            <a:picLocks/>
          </p:cNvPicPr>
          <p:nvPr/>
        </p:nvPicPr>
        <p:blipFill>
          <a:blip xmlns:r="http://schemas.openxmlformats.org/officeDocument/2006/relationships" r:embed="rId1"/>
          <a:srcRect l="0" t="0" r="0" b="0"/>
          <a:stretch>
            <a:fillRect/>
          </a:stretch>
        </p:blipFill>
        <p:spPr>
          <a:xfrm rot="0">
            <a:off x="334962" y="1125537"/>
            <a:ext cx="8558212" cy="5183187"/>
          </a:xfrm>
          <a:prstGeom prst="rect"/>
          <a:noFill/>
          <a:ln>
            <a:noFill/>
          </a:ln>
        </p:spPr>
      </p:pic>
      <p:sp>
        <p:nvSpPr>
          <p:cNvPr id="104889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9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27</a:t>
            </a:fld>
            <a:endParaRPr altLang="en-US" sz="1400" lang="zh-CN">
              <a:solidFill>
                <a:srgbClr val="656565"/>
              </a:solidFill>
            </a:endParaRPr>
          </a:p>
        </p:txBody>
      </p:sp>
      <p:sp>
        <p:nvSpPr>
          <p:cNvPr id="104889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28.xml><?xml version="1.0" encoding="utf-8"?>
<p:sld xmlns:a="http://schemas.openxmlformats.org/drawingml/2006/main" xmlns:r="http://schemas.openxmlformats.org/officeDocument/2006/relationships" xmlns:p="http://schemas.openxmlformats.org/presentationml/2006/main" show="1" showMasterSp="1">
  <p:cSld>
    <p:spTree>
      <p:nvGrpSpPr>
        <p:cNvPr id="157" name=""/>
        <p:cNvGrpSpPr/>
        <p:nvPr/>
      </p:nvGrpSpPr>
      <p:grpSpPr>
        <a:xfrm rot="0">
          <a:off x="0" y="0"/>
          <a:ext cx="0" cy="0"/>
          <a:chOff x="0" y="0"/>
          <a:chExt cx="0" cy="0"/>
        </a:xfrm>
      </p:grpSpPr>
      <p:pic>
        <p:nvPicPr>
          <p:cNvPr id="2097171" name="Picture 2"/>
          <p:cNvPicPr>
            <a:picLocks/>
          </p:cNvPicPr>
          <p:nvPr/>
        </p:nvPicPr>
        <p:blipFill>
          <a:blip xmlns:r="http://schemas.openxmlformats.org/officeDocument/2006/relationships" r:embed="rId1"/>
          <a:srcRect l="0" t="0" r="0" b="0"/>
          <a:stretch>
            <a:fillRect/>
          </a:stretch>
        </p:blipFill>
        <p:spPr>
          <a:xfrm rot="0">
            <a:off x="1449387" y="1068387"/>
            <a:ext cx="6075362" cy="5295900"/>
          </a:xfrm>
          <a:prstGeom prst="rect"/>
          <a:noFill/>
          <a:ln>
            <a:noFill/>
          </a:ln>
        </p:spPr>
      </p:pic>
      <p:sp>
        <p:nvSpPr>
          <p:cNvPr id="104889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89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28</a:t>
            </a:fld>
            <a:endParaRPr altLang="en-US" sz="1400" lang="zh-CN">
              <a:solidFill>
                <a:srgbClr val="656565"/>
              </a:solidFill>
            </a:endParaRPr>
          </a:p>
        </p:txBody>
      </p:sp>
      <p:sp>
        <p:nvSpPr>
          <p:cNvPr id="104889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29.xml><?xml version="1.0" encoding="utf-8"?>
<p:sld xmlns:a="http://schemas.openxmlformats.org/drawingml/2006/main" xmlns:r="http://schemas.openxmlformats.org/officeDocument/2006/relationships" xmlns:p="http://schemas.openxmlformats.org/presentationml/2006/main" show="1" showMasterSp="1">
  <p:cSld>
    <p:spTree>
      <p:nvGrpSpPr>
        <p:cNvPr id="158" name=""/>
        <p:cNvGrpSpPr/>
        <p:nvPr/>
      </p:nvGrpSpPr>
      <p:grpSpPr>
        <a:xfrm rot="0">
          <a:off x="0" y="0"/>
          <a:ext cx="0" cy="0"/>
          <a:chOff x="0" y="0"/>
          <a:chExt cx="0" cy="0"/>
        </a:xfrm>
      </p:grpSpPr>
      <p:pic>
        <p:nvPicPr>
          <p:cNvPr id="2097172" name="Picture 2"/>
          <p:cNvPicPr>
            <a:picLocks/>
          </p:cNvPicPr>
          <p:nvPr/>
        </p:nvPicPr>
        <p:blipFill>
          <a:blip xmlns:r="http://schemas.openxmlformats.org/officeDocument/2006/relationships" r:embed="rId1"/>
          <a:srcRect l="0" t="0" r="0" b="0"/>
          <a:stretch>
            <a:fillRect/>
          </a:stretch>
        </p:blipFill>
        <p:spPr>
          <a:xfrm rot="0">
            <a:off x="206375" y="1336675"/>
            <a:ext cx="8731250" cy="4613275"/>
          </a:xfrm>
          <a:prstGeom prst="rect"/>
          <a:noFill/>
          <a:ln>
            <a:noFill/>
          </a:ln>
        </p:spPr>
      </p:pic>
      <p:sp>
        <p:nvSpPr>
          <p:cNvPr id="1048899" name="Oval 3"/>
          <p:cNvSpPr/>
          <p:nvPr/>
        </p:nvSpPr>
        <p:spPr>
          <a:xfrm rot="0">
            <a:off x="3492500" y="3716337"/>
            <a:ext cx="647700" cy="360362"/>
          </a:xfrm>
          <a:prstGeom prst="ellipse"/>
          <a:noFill/>
          <a:ln w="19050" cap="flat" cmpd="sng">
            <a:solidFill>
              <a:srgbClr val="FF0000">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00" name="Oval 4"/>
          <p:cNvSpPr/>
          <p:nvPr/>
        </p:nvSpPr>
        <p:spPr>
          <a:xfrm rot="0">
            <a:off x="5653087" y="3716337"/>
            <a:ext cx="647700" cy="360362"/>
          </a:xfrm>
          <a:prstGeom prst="ellipse"/>
          <a:noFill/>
          <a:ln w="19050" cap="flat" cmpd="sng">
            <a:solidFill>
              <a:srgbClr val="FF0000">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0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0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29</a:t>
            </a:fld>
            <a:endParaRPr altLang="en-US" sz="1400" lang="zh-CN">
              <a:solidFill>
                <a:srgbClr val="656565"/>
              </a:solidFill>
            </a:endParaRPr>
          </a:p>
        </p:txBody>
      </p:sp>
      <p:sp>
        <p:nvSpPr>
          <p:cNvPr id="104890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3.xml><?xml version="1.0" encoding="utf-8"?>
<p:sld xmlns:a="http://schemas.openxmlformats.org/drawingml/2006/main" xmlns:r="http://schemas.openxmlformats.org/officeDocument/2006/relationships" xmlns:p="http://schemas.openxmlformats.org/presentationml/2006/main" showMasterSp="1">
  <p:cSld>
    <p:spTree>
      <p:nvGrpSpPr>
        <p:cNvPr id="123" name=""/>
        <p:cNvGrpSpPr/>
        <p:nvPr/>
      </p:nvGrpSpPr>
      <p:grpSpPr>
        <a:xfrm rot="0">
          <a:off x="0" y="0"/>
          <a:ext cx="0" cy="0"/>
          <a:chOff x="0" y="0"/>
          <a:chExt cx="0" cy="0"/>
        </a:xfrm>
      </p:grpSpPr>
      <p:sp>
        <p:nvSpPr>
          <p:cNvPr id="1048606"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0" charset="0"/>
                <a:ea typeface="宋体" pitchFamily="2" charset="-122"/>
                <a:sym typeface="Arial" pitchFamily="0" charset="0"/>
              </a:defRPr>
            </a:lvl1pPr>
          </a:lstStyle>
          <a:p>
            <a:pPr algn="l" lvl="0"/>
            <a:r>
              <a:rPr altLang="en-US" b="1" sz="3600" lang="zh-CN">
                <a:solidFill>
                  <a:srgbClr val="222268"/>
                </a:solidFill>
                <a:latin typeface="微软雅黑" pitchFamily="34" charset="-122"/>
                <a:ea typeface="微软雅黑" pitchFamily="34" charset="-122"/>
              </a:rPr>
              <a:t>异步时序逻辑电路的特点和分类</a:t>
            </a:r>
          </a:p>
        </p:txBody>
      </p:sp>
      <p:sp>
        <p:nvSpPr>
          <p:cNvPr id="104860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a:t>
            </a:fld>
            <a:endParaRPr altLang="en-US" sz="1400" lang="zh-CN">
              <a:solidFill>
                <a:srgbClr val="656565"/>
              </a:solidFill>
            </a:endParaRPr>
          </a:p>
        </p:txBody>
      </p:sp>
      <p:sp>
        <p:nvSpPr>
          <p:cNvPr id="104860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09" name="Text Box 7"/>
          <p:cNvSpPr txBox="1"/>
          <p:nvPr/>
        </p:nvSpPr>
        <p:spPr>
          <a:xfrm rot="0">
            <a:off x="468312" y="1181100"/>
            <a:ext cx="8153400" cy="478536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b="1" sz="2400" lang="zh-CN">
                <a:solidFill>
                  <a:srgbClr val="D60093"/>
                </a:solidFill>
                <a:latin typeface="Times New Roman" pitchFamily="18" charset="0"/>
              </a:rPr>
              <a:t>特点：</a:t>
            </a:r>
          </a:p>
          <a:p>
            <a:pPr algn="just" eaLnBrk="1" hangingPunct="1" indent="0" lvl="0" marL="0">
              <a:lnSpc>
                <a:spcPct val="120000"/>
              </a:lnSpc>
              <a:spcBef>
                <a:spcPct val="0"/>
              </a:spcBef>
              <a:buFontTx/>
              <a:buNone/>
            </a:pPr>
            <a:r>
              <a:rPr altLang="zh-CN" sz="2400" lang="en-US">
                <a:latin typeface="Times New Roman" pitchFamily="18" charset="0"/>
              </a:rPr>
              <a:t>    　1</a:t>
            </a:r>
            <a:r>
              <a:rPr altLang="en-US" sz="2400" lang="zh-CN">
                <a:latin typeface="Times New Roman" pitchFamily="18" charset="0"/>
              </a:rPr>
              <a:t>、异步时序逻辑电路中没有</a:t>
            </a:r>
            <a:r>
              <a:rPr altLang="en-US" sz="2400" lang="zh-CN">
                <a:solidFill>
                  <a:srgbClr val="0066FF"/>
                </a:solidFill>
                <a:latin typeface="Times New Roman" pitchFamily="18" charset="0"/>
              </a:rPr>
              <a:t>统一</a:t>
            </a:r>
            <a:r>
              <a:rPr altLang="zh-CN" sz="2400" lang="en-US">
                <a:latin typeface="Times New Roman" pitchFamily="18" charset="0"/>
              </a:rPr>
              <a:t>的时钟脉冲信号，电路状态的改变是外部输入信号变化直接作用的结果；</a:t>
            </a:r>
          </a:p>
          <a:p>
            <a:pPr algn="just" eaLnBrk="1" hangingPunct="1" indent="0" lvl="0" marL="0">
              <a:lnSpc>
                <a:spcPct val="120000"/>
              </a:lnSpc>
              <a:spcBef>
                <a:spcPct val="0"/>
              </a:spcBef>
              <a:buFontTx/>
              <a:buNone/>
            </a:pPr>
            <a:r>
              <a:rPr altLang="zh-CN" sz="2400" lang="en-US">
                <a:latin typeface="Times New Roman" pitchFamily="18" charset="0"/>
              </a:rPr>
              <a:t>        2</a:t>
            </a:r>
            <a:r>
              <a:rPr altLang="en-US" sz="2400" lang="zh-CN">
                <a:latin typeface="Times New Roman" pitchFamily="18" charset="0"/>
              </a:rPr>
              <a:t>、存储元件状态变化</a:t>
            </a:r>
            <a:r>
              <a:rPr altLang="en-US" sz="2400" lang="zh-CN">
                <a:solidFill>
                  <a:srgbClr val="0066FF"/>
                </a:solidFill>
                <a:latin typeface="Times New Roman" pitchFamily="18" charset="0"/>
              </a:rPr>
              <a:t>不一定同时</a:t>
            </a:r>
            <a:r>
              <a:rPr altLang="zh-CN" sz="2400" lang="en-US">
                <a:latin typeface="Times New Roman" pitchFamily="18" charset="0"/>
              </a:rPr>
              <a:t>发生，可能出现非稳定状态；</a:t>
            </a:r>
          </a:p>
          <a:p>
            <a:pPr algn="just" eaLnBrk="1" hangingPunct="1" indent="0" lvl="0" marL="0">
              <a:lnSpc>
                <a:spcPct val="120000"/>
              </a:lnSpc>
              <a:spcBef>
                <a:spcPct val="0"/>
              </a:spcBef>
              <a:buFontTx/>
              <a:buNone/>
            </a:pPr>
            <a:r>
              <a:rPr altLang="zh-CN" sz="2400" lang="en-US">
                <a:latin typeface="Times New Roman" pitchFamily="18" charset="0"/>
              </a:rPr>
              <a:t>        3</a:t>
            </a:r>
            <a:r>
              <a:rPr altLang="en-US" sz="2400" lang="zh-CN">
                <a:latin typeface="Times New Roman" pitchFamily="18" charset="0"/>
              </a:rPr>
              <a:t>、输入信号分为</a:t>
            </a:r>
            <a:r>
              <a:rPr altLang="en-US" sz="2400" lang="zh-CN">
                <a:solidFill>
                  <a:srgbClr val="0066FF"/>
                </a:solidFill>
                <a:latin typeface="Times New Roman" pitchFamily="18" charset="0"/>
              </a:rPr>
              <a:t>脉冲型和电平型</a:t>
            </a:r>
            <a:r>
              <a:rPr altLang="en-US" sz="2400" lang="zh-CN">
                <a:latin typeface="Times New Roman" pitchFamily="18" charset="0"/>
              </a:rPr>
              <a:t>，并对其变化过程有一定的约束。</a:t>
            </a:r>
          </a:p>
          <a:p>
            <a:pPr algn="just" eaLnBrk="1" hangingPunct="1" indent="0" lvl="0" marL="0">
              <a:lnSpc>
                <a:spcPct val="120000"/>
              </a:lnSpc>
              <a:spcBef>
                <a:spcPct val="0"/>
              </a:spcBef>
              <a:buFontTx/>
              <a:buNone/>
            </a:pPr>
            <a:r>
              <a:rPr altLang="en-US" b="1" sz="2400" lang="zh-CN">
                <a:solidFill>
                  <a:srgbClr val="D60093"/>
                </a:solidFill>
                <a:latin typeface="Times New Roman" pitchFamily="18" charset="0"/>
              </a:rPr>
              <a:t>分类：</a:t>
            </a:r>
            <a:r>
              <a:rPr altLang="zh-CN" sz="2400" lang="en-US">
                <a:latin typeface="Times New Roman" pitchFamily="18" charset="0"/>
              </a:rPr>
              <a:t>　　</a:t>
            </a:r>
          </a:p>
          <a:p>
            <a:pPr algn="just" eaLnBrk="1" hangingPunct="1" indent="0" lvl="0" marL="0">
              <a:lnSpc>
                <a:spcPct val="120000"/>
              </a:lnSpc>
              <a:spcBef>
                <a:spcPct val="0"/>
              </a:spcBef>
              <a:buFontTx/>
              <a:buNone/>
            </a:pPr>
            <a:r>
              <a:rPr altLang="zh-CN" sz="2400" lang="en-US">
                <a:latin typeface="Times New Roman" pitchFamily="18" charset="0"/>
              </a:rPr>
              <a:t>        根据电路结构和输入信号形式的不同，可分为脉冲型和电平型异步时序逻辑电路两种类型。</a:t>
            </a:r>
          </a:p>
          <a:p>
            <a:pPr algn="just" eaLnBrk="1" hangingPunct="1" indent="0" lvl="0" marL="0">
              <a:lnSpc>
                <a:spcPct val="120000"/>
              </a:lnSpc>
              <a:spcBef>
                <a:spcPct val="0"/>
              </a:spcBef>
              <a:buFontTx/>
              <a:buNone/>
            </a:pPr>
            <a:r>
              <a:rPr altLang="zh-CN" sz="2400" lang="en-US">
                <a:latin typeface="Times New Roman" pitchFamily="18" charset="0"/>
              </a:rPr>
              <a:t>　　两类电路均有Mealy/Moore</a:t>
            </a:r>
            <a:r>
              <a:rPr altLang="en-US" sz="2400" lang="zh-CN">
                <a:latin typeface="Times New Roman" pitchFamily="18" charset="0"/>
              </a:rPr>
              <a:t>型两种结构模型。</a:t>
            </a:r>
            <a:r>
              <a:rPr altLang="en-US" b="1" sz="2400" lang="zh-CN">
                <a:solidFill>
                  <a:srgbClr val="FFCC66"/>
                </a:solidFill>
                <a:latin typeface="Times New Roman" pitchFamily="18" charset="0"/>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1" showMasterSp="1">
  <p:cSld>
    <p:spTree>
      <p:nvGrpSpPr>
        <p:cNvPr id="159" name=""/>
        <p:cNvGrpSpPr/>
        <p:nvPr/>
      </p:nvGrpSpPr>
      <p:grpSpPr>
        <a:xfrm rot="0">
          <a:off x="0" y="0"/>
          <a:ext cx="0" cy="0"/>
          <a:chOff x="0" y="0"/>
          <a:chExt cx="0" cy="0"/>
        </a:xfrm>
      </p:grpSpPr>
      <p:pic>
        <p:nvPicPr>
          <p:cNvPr id="2097173" name="Picture 2" descr="Ex6-3-2"/>
          <p:cNvPicPr>
            <a:picLocks/>
          </p:cNvPicPr>
          <p:nvPr/>
        </p:nvPicPr>
        <p:blipFill>
          <a:blip xmlns:r="http://schemas.openxmlformats.org/officeDocument/2006/relationships" r:embed="rId1"/>
          <a:srcRect l="0" t="0" r="0" b="0"/>
          <a:stretch>
            <a:fillRect/>
          </a:stretch>
        </p:blipFill>
        <p:spPr>
          <a:xfrm rot="0">
            <a:off x="206375" y="1295400"/>
            <a:ext cx="8726488" cy="5013325"/>
          </a:xfrm>
          <a:prstGeom prst="rect"/>
          <a:noFill/>
          <a:ln>
            <a:noFill/>
          </a:ln>
        </p:spPr>
      </p:pic>
      <p:sp>
        <p:nvSpPr>
          <p:cNvPr id="104890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0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30</a:t>
            </a:fld>
            <a:endParaRPr altLang="en-US" sz="1400" lang="zh-CN">
              <a:solidFill>
                <a:srgbClr val="656565"/>
              </a:solidFill>
            </a:endParaRPr>
          </a:p>
        </p:txBody>
      </p:sp>
      <p:sp>
        <p:nvSpPr>
          <p:cNvPr id="104890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31.xml><?xml version="1.0" encoding="utf-8"?>
<p:sld xmlns:a="http://schemas.openxmlformats.org/drawingml/2006/main" xmlns:r="http://schemas.openxmlformats.org/officeDocument/2006/relationships" xmlns:p="http://schemas.openxmlformats.org/presentationml/2006/main" show="1" showMasterSp="1">
  <p:cSld>
    <p:spTree>
      <p:nvGrpSpPr>
        <p:cNvPr id="160" name=""/>
        <p:cNvGrpSpPr/>
        <p:nvPr/>
      </p:nvGrpSpPr>
      <p:grpSpPr>
        <a:xfrm rot="0">
          <a:off x="0" y="0"/>
          <a:ext cx="0" cy="0"/>
          <a:chOff x="0" y="0"/>
          <a:chExt cx="0" cy="0"/>
        </a:xfrm>
      </p:grpSpPr>
      <p:pic>
        <p:nvPicPr>
          <p:cNvPr id="2097174" name="Picture 2" descr="Ex6-3-1"/>
          <p:cNvPicPr>
            <a:picLocks/>
          </p:cNvPicPr>
          <p:nvPr/>
        </p:nvPicPr>
        <p:blipFill>
          <a:blip xmlns:r="http://schemas.openxmlformats.org/officeDocument/2006/relationships" r:embed="rId1"/>
          <a:srcRect l="0" t="0" r="0" b="0"/>
          <a:stretch>
            <a:fillRect/>
          </a:stretch>
        </p:blipFill>
        <p:spPr>
          <a:xfrm rot="0">
            <a:off x="827087" y="1093787"/>
            <a:ext cx="7489825" cy="5359400"/>
          </a:xfrm>
          <a:prstGeom prst="rect"/>
          <a:noFill/>
          <a:ln>
            <a:noFill/>
          </a:ln>
        </p:spPr>
      </p:pic>
      <p:sp>
        <p:nvSpPr>
          <p:cNvPr id="104890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0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31</a:t>
            </a:fld>
            <a:endParaRPr altLang="en-US" sz="1400" lang="zh-CN">
              <a:solidFill>
                <a:srgbClr val="656565"/>
              </a:solidFill>
            </a:endParaRPr>
          </a:p>
        </p:txBody>
      </p:sp>
      <p:sp>
        <p:nvSpPr>
          <p:cNvPr id="104890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32.xml><?xml version="1.0" encoding="utf-8"?>
<p:sld xmlns:a="http://schemas.openxmlformats.org/drawingml/2006/main" xmlns:r="http://schemas.openxmlformats.org/officeDocument/2006/relationships" xmlns:p="http://schemas.openxmlformats.org/presentationml/2006/main" show="1" showMasterSp="1">
  <p:cSld>
    <p:spTree>
      <p:nvGrpSpPr>
        <p:cNvPr id="161" name=""/>
        <p:cNvGrpSpPr/>
        <p:nvPr/>
      </p:nvGrpSpPr>
      <p:grpSpPr>
        <a:xfrm rot="0">
          <a:off x="0" y="0"/>
          <a:ext cx="0" cy="0"/>
          <a:chOff x="0" y="0"/>
          <a:chExt cx="0" cy="0"/>
        </a:xfrm>
      </p:grpSpPr>
      <p:pic>
        <p:nvPicPr>
          <p:cNvPr id="2097175" name="Picture 2" descr="Ex6-3-4"/>
          <p:cNvPicPr>
            <a:picLocks/>
          </p:cNvPicPr>
          <p:nvPr/>
        </p:nvPicPr>
        <p:blipFill>
          <a:blip xmlns:r="http://schemas.openxmlformats.org/officeDocument/2006/relationships" r:embed="rId1"/>
          <a:srcRect l="0" t="0" r="0" b="0"/>
          <a:stretch>
            <a:fillRect/>
          </a:stretch>
        </p:blipFill>
        <p:spPr>
          <a:xfrm rot="0">
            <a:off x="296862" y="1306512"/>
            <a:ext cx="8602662" cy="4930775"/>
          </a:xfrm>
          <a:prstGeom prst="rect"/>
          <a:noFill/>
          <a:ln>
            <a:noFill/>
          </a:ln>
        </p:spPr>
      </p:pic>
      <p:sp>
        <p:nvSpPr>
          <p:cNvPr id="104891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1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32</a:t>
            </a:fld>
            <a:endParaRPr altLang="en-US" sz="1400" lang="zh-CN">
              <a:solidFill>
                <a:srgbClr val="656565"/>
              </a:solidFill>
            </a:endParaRPr>
          </a:p>
        </p:txBody>
      </p:sp>
      <p:sp>
        <p:nvSpPr>
          <p:cNvPr id="104891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33.xml><?xml version="1.0" encoding="utf-8"?>
<p:sld xmlns:a="http://schemas.openxmlformats.org/drawingml/2006/main" xmlns:r="http://schemas.openxmlformats.org/officeDocument/2006/relationships" xmlns:p="http://schemas.openxmlformats.org/presentationml/2006/main" show="1" showMasterSp="1">
  <p:cSld>
    <p:spTree>
      <p:nvGrpSpPr>
        <p:cNvPr id="162" name=""/>
        <p:cNvGrpSpPr/>
        <p:nvPr/>
      </p:nvGrpSpPr>
      <p:grpSpPr>
        <a:xfrm rot="0">
          <a:off x="0" y="0"/>
          <a:ext cx="0" cy="0"/>
          <a:chOff x="0" y="0"/>
          <a:chExt cx="0" cy="0"/>
        </a:xfrm>
      </p:grpSpPr>
      <p:pic>
        <p:nvPicPr>
          <p:cNvPr id="2097176" name="Picture 2" descr="Ex6-3-3"/>
          <p:cNvPicPr>
            <a:picLocks/>
          </p:cNvPicPr>
          <p:nvPr/>
        </p:nvPicPr>
        <p:blipFill>
          <a:blip xmlns:r="http://schemas.openxmlformats.org/officeDocument/2006/relationships" r:embed="rId1"/>
          <a:srcRect l="0" t="0" r="0" b="0"/>
          <a:stretch>
            <a:fillRect/>
          </a:stretch>
        </p:blipFill>
        <p:spPr>
          <a:xfrm rot="0">
            <a:off x="962025" y="1046162"/>
            <a:ext cx="7210425" cy="5407025"/>
          </a:xfrm>
          <a:prstGeom prst="rect"/>
          <a:noFill/>
          <a:ln>
            <a:noFill/>
          </a:ln>
        </p:spPr>
      </p:pic>
      <p:sp>
        <p:nvSpPr>
          <p:cNvPr id="104891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1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33</a:t>
            </a:fld>
            <a:endParaRPr altLang="en-US" sz="1400" lang="zh-CN">
              <a:solidFill>
                <a:srgbClr val="656565"/>
              </a:solidFill>
            </a:endParaRPr>
          </a:p>
        </p:txBody>
      </p:sp>
      <p:sp>
        <p:nvSpPr>
          <p:cNvPr id="104891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34.xml><?xml version="1.0" encoding="utf-8"?>
<p:sld xmlns:a="http://schemas.openxmlformats.org/drawingml/2006/main" xmlns:r="http://schemas.openxmlformats.org/officeDocument/2006/relationships" xmlns:p="http://schemas.openxmlformats.org/presentationml/2006/main" show="1" showMasterSp="1">
  <p:cSld>
    <p:spTree>
      <p:nvGrpSpPr>
        <p:cNvPr id="163" name=""/>
        <p:cNvGrpSpPr/>
        <p:nvPr/>
      </p:nvGrpSpPr>
      <p:grpSpPr>
        <a:xfrm rot="0">
          <a:off x="0" y="0"/>
          <a:ext cx="0" cy="0"/>
          <a:chOff x="0" y="0"/>
          <a:chExt cx="0" cy="0"/>
        </a:xfrm>
      </p:grpSpPr>
      <p:sp>
        <p:nvSpPr>
          <p:cNvPr id="1048916" name="Text Box 2"/>
          <p:cNvSpPr txBox="1"/>
          <p:nvPr/>
        </p:nvSpPr>
        <p:spPr>
          <a:xfrm rot="0">
            <a:off x="673100" y="1258887"/>
            <a:ext cx="7948612"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b="1" sz="2400" lang="zh-CN">
                <a:solidFill>
                  <a:srgbClr val="0000FF"/>
                </a:solidFill>
                <a:latin typeface="Times New Roman" pitchFamily="18" charset="0"/>
              </a:rPr>
              <a:t>例</a:t>
            </a:r>
            <a:r>
              <a:rPr altLang="zh-CN" b="1" sz="2400" lang="en-US">
                <a:solidFill>
                  <a:srgbClr val="0000FF"/>
                </a:solidFill>
                <a:latin typeface="Times New Roman" pitchFamily="18" charset="0"/>
              </a:rPr>
              <a:t>6.4 </a:t>
            </a:r>
            <a:r>
              <a:rPr altLang="en-US" sz="2400" lang="zh-CN">
                <a:latin typeface="Times New Roman" pitchFamily="18" charset="0"/>
              </a:rPr>
              <a:t>用</a:t>
            </a:r>
            <a:r>
              <a:rPr altLang="zh-CN" sz="2400" lang="en-US">
                <a:latin typeface="Times New Roman" pitchFamily="18" charset="0"/>
              </a:rPr>
              <a:t>T</a:t>
            </a:r>
            <a:r>
              <a:rPr altLang="en-US" sz="2400" lang="zh-CN">
                <a:latin typeface="Times New Roman" pitchFamily="18" charset="0"/>
              </a:rPr>
              <a:t>触发器作为存储元件，设计一个异步模</a:t>
            </a:r>
            <a:r>
              <a:rPr altLang="zh-CN" sz="2400" lang="en-US">
                <a:latin typeface="Times New Roman" pitchFamily="18" charset="0"/>
              </a:rPr>
              <a:t>8</a:t>
            </a:r>
            <a:r>
              <a:rPr altLang="en-US" sz="2400" lang="zh-CN">
                <a:latin typeface="Times New Roman" pitchFamily="18" charset="0"/>
              </a:rPr>
              <a:t>加</a:t>
            </a:r>
            <a:r>
              <a:rPr altLang="zh-CN" sz="2400" lang="en-US">
                <a:latin typeface="Times New Roman" pitchFamily="18" charset="0"/>
              </a:rPr>
              <a:t>1</a:t>
            </a:r>
            <a:r>
              <a:rPr altLang="en-US" sz="2400" lang="zh-CN">
                <a:latin typeface="Times New Roman" pitchFamily="18" charset="0"/>
              </a:rPr>
              <a:t>计数器，电路对输入端</a:t>
            </a:r>
            <a:r>
              <a:rPr altLang="zh-CN" sz="2400" lang="en-US">
                <a:latin typeface="Times New Roman" pitchFamily="18" charset="0"/>
              </a:rPr>
              <a:t>x</a:t>
            </a:r>
            <a:r>
              <a:rPr altLang="en-US" sz="2400" lang="zh-CN">
                <a:latin typeface="Times New Roman" pitchFamily="18" charset="0"/>
              </a:rPr>
              <a:t>出现的脉冲进行计数，当收到第八个脉冲时，输出端</a:t>
            </a:r>
            <a:r>
              <a:rPr altLang="zh-CN" sz="2400" lang="en-US">
                <a:latin typeface="Times New Roman" pitchFamily="18" charset="0"/>
              </a:rPr>
              <a:t>Z</a:t>
            </a:r>
            <a:r>
              <a:rPr altLang="en-US" sz="2400" lang="zh-CN">
                <a:latin typeface="Times New Roman" pitchFamily="18" charset="0"/>
              </a:rPr>
              <a:t>产生一个进位输出脉冲。        </a:t>
            </a:r>
          </a:p>
        </p:txBody>
      </p:sp>
      <p:sp>
        <p:nvSpPr>
          <p:cNvPr id="1048917" name="Text Box 3"/>
          <p:cNvSpPr txBox="1"/>
          <p:nvPr/>
        </p:nvSpPr>
        <p:spPr>
          <a:xfrm rot="0">
            <a:off x="679450" y="3306762"/>
            <a:ext cx="8123237" cy="222504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b="1" sz="2400" lang="zh-CN">
                <a:solidFill>
                  <a:srgbClr val="0000FF"/>
                </a:solidFill>
                <a:latin typeface="Times New Roman" pitchFamily="18" charset="0"/>
              </a:rPr>
              <a:t>解  </a:t>
            </a:r>
            <a:r>
              <a:rPr altLang="zh-CN" sz="2400" lang="en-US">
                <a:latin typeface="Times New Roman" pitchFamily="18" charset="0"/>
              </a:rPr>
              <a:t>由题意可知，该电路模型为Mealy</a:t>
            </a:r>
            <a:r>
              <a:rPr altLang="en-US" sz="2400" lang="zh-CN">
                <a:latin typeface="Times New Roman" pitchFamily="18" charset="0"/>
              </a:rPr>
              <a:t>型。由于状态数目和状态转换关系非常清楚，可直接作出二进制状态图和状态表。</a:t>
            </a:r>
          </a:p>
          <a:p>
            <a:pPr eaLnBrk="1" hangingPunct="1" indent="0" lvl="0" marL="0">
              <a:lnSpc>
                <a:spcPct val="120000"/>
              </a:lnSpc>
              <a:spcBef>
                <a:spcPct val="0"/>
              </a:spcBef>
              <a:buFontTx/>
              <a:buNone/>
            </a:pPr>
            <a:r>
              <a:rPr altLang="en-US" sz="2400" lang="zh-CN">
                <a:latin typeface="Times New Roman" pitchFamily="18" charset="0"/>
              </a:rPr>
              <a:t>⑴作出状态图和状态表</a:t>
            </a:r>
          </a:p>
          <a:p>
            <a:pPr algn="just" eaLnBrk="1" hangingPunct="1" indent="0" lvl="0" marL="0">
              <a:lnSpc>
                <a:spcPct val="120000"/>
              </a:lnSpc>
              <a:spcBef>
                <a:spcPct val="0"/>
              </a:spcBef>
              <a:buFontTx/>
              <a:buNone/>
            </a:pPr>
            <a:r>
              <a:rPr altLang="en-US" sz="2400" lang="zh-CN">
                <a:latin typeface="Times New Roman" pitchFamily="18" charset="0"/>
              </a:rPr>
              <a:t>　　设电路初始状态为“</a:t>
            </a:r>
            <a:r>
              <a:rPr altLang="zh-CN" sz="2400" lang="en-US">
                <a:latin typeface="Times New Roman" pitchFamily="18" charset="0"/>
              </a:rPr>
              <a:t>000”</a:t>
            </a:r>
            <a:r>
              <a:rPr altLang="en-US" sz="2400" lang="zh-CN">
                <a:latin typeface="Times New Roman" pitchFamily="18" charset="0"/>
              </a:rPr>
              <a:t>，状态变量用</a:t>
            </a:r>
            <a:r>
              <a:rPr altLang="zh-CN" sz="2400" lang="en-US">
                <a:latin typeface="Times New Roman" pitchFamily="18" charset="0"/>
              </a:rPr>
              <a:t>y</a:t>
            </a:r>
            <a:r>
              <a:rPr altLang="zh-CN" baseline="-25000"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表示，</a:t>
            </a:r>
          </a:p>
          <a:p>
            <a:pPr algn="just" eaLnBrk="1" hangingPunct="1" indent="0" lvl="0" marL="0">
              <a:lnSpc>
                <a:spcPct val="120000"/>
              </a:lnSpc>
              <a:spcBef>
                <a:spcPct val="0"/>
              </a:spcBef>
              <a:buFontTx/>
              <a:buNone/>
            </a:pPr>
            <a:r>
              <a:rPr altLang="en-US" sz="2400" lang="zh-CN">
                <a:latin typeface="Times New Roman" pitchFamily="18" charset="0"/>
              </a:rPr>
              <a:t>可作出二进制状态图和</a:t>
            </a:r>
            <a:r>
              <a:rPr altLang="en-US" sz="2400" lang="zh-CN"/>
              <a:t>状态表</a:t>
            </a:r>
            <a:r>
              <a:rPr altLang="en-US" sz="2400" lang="zh-CN">
                <a:latin typeface="Times New Roman" pitchFamily="18" charset="0"/>
              </a:rPr>
              <a:t>如下。</a:t>
            </a:r>
          </a:p>
        </p:txBody>
      </p:sp>
      <p:sp>
        <p:nvSpPr>
          <p:cNvPr id="104891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1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34</a:t>
            </a:fld>
            <a:endParaRPr altLang="en-US" sz="1400" lang="zh-CN">
              <a:solidFill>
                <a:srgbClr val="656565"/>
              </a:solidFill>
            </a:endParaRPr>
          </a:p>
        </p:txBody>
      </p:sp>
      <p:sp>
        <p:nvSpPr>
          <p:cNvPr id="104892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8" presetSubtype="6">
                                  <p:stCondLst>
                                    <p:cond delay="0"/>
                                  </p:stCondLst>
                                  <p:childTnLst>
                                    <p:set>
                                      <p:cBhvr>
                                        <p:cTn dur="1" fill="hold" id="6">
                                          <p:stCondLst>
                                            <p:cond delay="0"/>
                                          </p:stCondLst>
                                        </p:cTn>
                                        <p:tgtEl>
                                          <p:spTgt spid="1048917"/>
                                        </p:tgtEl>
                                        <p:attrNameLst>
                                          <p:attrName>style.visibility</p:attrName>
                                        </p:attrNameLst>
                                      </p:cBhvr>
                                      <p:to>
                                        <p:strVal val="visible"/>
                                      </p:to>
                                    </p:set>
                                    <p:animEffect transition="in" filter="strips(downRight)">
                                      <p:cBhvr>
                                        <p:cTn dur="500" id="7"/>
                                        <p:tgtEl>
                                          <p:spTgt spid="104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7" grpId="0" uiExpand="0" build="whole"/>
    </p:bldLst>
  </p:timing>
</p:sld>
</file>

<file path=ppt/slides/slide35.xml><?xml version="1.0" encoding="utf-8"?>
<p:sld xmlns:a="http://schemas.openxmlformats.org/drawingml/2006/main" xmlns:r="http://schemas.openxmlformats.org/officeDocument/2006/relationships" xmlns:p="http://schemas.openxmlformats.org/presentationml/2006/main" show="1" showMasterSp="1">
  <p:cSld>
    <p:spTree>
      <p:nvGrpSpPr>
        <p:cNvPr id="164" name=""/>
        <p:cNvGrpSpPr/>
        <p:nvPr/>
      </p:nvGrpSpPr>
      <p:grpSpPr>
        <a:xfrm rot="0">
          <a:off x="0" y="0"/>
          <a:ext cx="0" cy="0"/>
          <a:chOff x="0" y="0"/>
          <a:chExt cx="0" cy="0"/>
        </a:xfrm>
      </p:grpSpPr>
      <p:pic>
        <p:nvPicPr>
          <p:cNvPr id="2097177" name="Picture 2"/>
          <p:cNvPicPr>
            <a:picLocks/>
          </p:cNvPicPr>
          <p:nvPr/>
        </p:nvPicPr>
        <p:blipFill>
          <a:blip xmlns:r="http://schemas.openxmlformats.org/officeDocument/2006/relationships" r:embed="rId1"/>
          <a:srcRect l="0" t="0" r="0" b="0"/>
          <a:stretch>
            <a:fillRect/>
          </a:stretch>
        </p:blipFill>
        <p:spPr>
          <a:xfrm rot="0">
            <a:off x="250825" y="1719262"/>
            <a:ext cx="8667750" cy="3438525"/>
          </a:xfrm>
          <a:prstGeom prst="rect"/>
          <a:noFill/>
          <a:ln>
            <a:noFill/>
          </a:ln>
        </p:spPr>
      </p:pic>
      <p:sp>
        <p:nvSpPr>
          <p:cNvPr id="104892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2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35</a:t>
            </a:fld>
            <a:endParaRPr altLang="en-US" sz="1400" lang="zh-CN">
              <a:solidFill>
                <a:srgbClr val="656565"/>
              </a:solidFill>
            </a:endParaRPr>
          </a:p>
        </p:txBody>
      </p:sp>
      <p:sp>
        <p:nvSpPr>
          <p:cNvPr id="104892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36.xml><?xml version="1.0" encoding="utf-8"?>
<p:sld xmlns:a="http://schemas.openxmlformats.org/drawingml/2006/main" xmlns:r="http://schemas.openxmlformats.org/officeDocument/2006/relationships" xmlns:p="http://schemas.openxmlformats.org/presentationml/2006/main" show="1" showMasterSp="1">
  <p:cSld>
    <p:spTree>
      <p:nvGrpSpPr>
        <p:cNvPr id="165" name=""/>
        <p:cNvGrpSpPr/>
        <p:nvPr/>
      </p:nvGrpSpPr>
      <p:grpSpPr>
        <a:xfrm rot="0">
          <a:off x="0" y="0"/>
          <a:ext cx="0" cy="0"/>
          <a:chOff x="0" y="0"/>
          <a:chExt cx="0" cy="0"/>
        </a:xfrm>
      </p:grpSpPr>
      <p:pic>
        <p:nvPicPr>
          <p:cNvPr id="2097178" name="Picture 2" descr="tab6-14"/>
          <p:cNvPicPr>
            <a:picLocks/>
          </p:cNvPicPr>
          <p:nvPr/>
        </p:nvPicPr>
        <p:blipFill>
          <a:blip xmlns:r="http://schemas.openxmlformats.org/officeDocument/2006/relationships" r:embed="rId1"/>
          <a:srcRect l="0" t="0" r="0" b="0"/>
          <a:stretch>
            <a:fillRect/>
          </a:stretch>
        </p:blipFill>
        <p:spPr>
          <a:xfrm rot="0">
            <a:off x="611187" y="2747962"/>
            <a:ext cx="7993062" cy="3776662"/>
          </a:xfrm>
          <a:prstGeom prst="rect"/>
          <a:noFill/>
          <a:ln>
            <a:noFill/>
          </a:ln>
        </p:spPr>
      </p:pic>
      <p:sp>
        <p:nvSpPr>
          <p:cNvPr id="1048924" name="Text Box 3"/>
          <p:cNvSpPr txBox="1"/>
          <p:nvPr/>
        </p:nvSpPr>
        <p:spPr>
          <a:xfrm rot="0">
            <a:off x="592137" y="936625"/>
            <a:ext cx="8075612" cy="17983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⑵确定激励函数和输出函数</a:t>
            </a:r>
          </a:p>
          <a:p>
            <a:pPr algn="just" eaLnBrk="1" hangingPunct="1" indent="0" lvl="0" marL="0">
              <a:lnSpc>
                <a:spcPct val="120000"/>
              </a:lnSpc>
              <a:spcBef>
                <a:spcPct val="0"/>
              </a:spcBef>
              <a:buFontTx/>
              <a:buNone/>
            </a:pPr>
            <a:r>
              <a:rPr altLang="en-US" sz="2400" lang="zh-CN">
                <a:latin typeface="Times New Roman" pitchFamily="18" charset="0"/>
              </a:rPr>
              <a:t>　　假定采用</a:t>
            </a:r>
            <a:r>
              <a:rPr altLang="zh-CN" sz="2400" lang="en-US">
                <a:solidFill>
                  <a:srgbClr val="0000FF"/>
                </a:solidFill>
                <a:latin typeface="Times New Roman" pitchFamily="18" charset="0"/>
              </a:rPr>
              <a:t>下降沿T</a:t>
            </a:r>
            <a:r>
              <a:rPr altLang="en-US" sz="2400" lang="zh-CN">
                <a:solidFill>
                  <a:srgbClr val="0000FF"/>
                </a:solidFill>
                <a:latin typeface="Times New Roman" pitchFamily="18" charset="0"/>
              </a:rPr>
              <a:t>触发器</a:t>
            </a:r>
            <a:r>
              <a:rPr altLang="zh-CN" sz="2400" lang="en-US">
                <a:latin typeface="Times New Roman" pitchFamily="18" charset="0"/>
              </a:rPr>
              <a:t>，状态不变时，令相应触发器的时钟端为0</a:t>
            </a:r>
            <a:r>
              <a:rPr altLang="en-US" sz="2400" lang="zh-CN">
                <a:latin typeface="Times New Roman" pitchFamily="18" charset="0"/>
              </a:rPr>
              <a:t>，输入端</a:t>
            </a:r>
            <a:r>
              <a:rPr altLang="zh-CN" sz="2400" lang="en-US">
                <a:latin typeface="Times New Roman" pitchFamily="18" charset="0"/>
              </a:rPr>
              <a:t>T</a:t>
            </a:r>
            <a:r>
              <a:rPr altLang="en-US" sz="2400" lang="zh-CN">
                <a:latin typeface="Times New Roman" pitchFamily="18" charset="0"/>
              </a:rPr>
              <a:t>任意；而状态需要改变时，令相应触发器的时钟端为</a:t>
            </a:r>
            <a:r>
              <a:rPr altLang="zh-CN" sz="2400" lang="en-US">
                <a:latin typeface="Times New Roman" pitchFamily="18" charset="0"/>
              </a:rPr>
              <a:t>1</a:t>
            </a:r>
            <a:r>
              <a:rPr altLang="en-US" sz="2400" lang="zh-CN">
                <a:latin typeface="Times New Roman" pitchFamily="18" charset="0"/>
              </a:rPr>
              <a:t>（有脉冲出现），</a:t>
            </a:r>
            <a:r>
              <a:rPr altLang="zh-CN" sz="2400" lang="en-US">
                <a:latin typeface="Times New Roman" pitchFamily="18" charset="0"/>
              </a:rPr>
              <a:t>T</a:t>
            </a:r>
            <a:r>
              <a:rPr altLang="en-US" sz="2400" lang="zh-CN">
                <a:latin typeface="Times New Roman" pitchFamily="18" charset="0"/>
              </a:rPr>
              <a:t>端为</a:t>
            </a:r>
            <a:r>
              <a:rPr altLang="zh-CN" sz="2400" lang="en-US">
                <a:latin typeface="Times New Roman" pitchFamily="18" charset="0"/>
              </a:rPr>
              <a:t>1</a:t>
            </a:r>
            <a:r>
              <a:rPr altLang="en-US" sz="2400" lang="zh-CN">
                <a:latin typeface="Times New Roman" pitchFamily="18" charset="0"/>
              </a:rPr>
              <a:t>。</a:t>
            </a:r>
          </a:p>
        </p:txBody>
      </p:sp>
      <p:sp>
        <p:nvSpPr>
          <p:cNvPr id="1048925" name="Rectangle 5"/>
          <p:cNvSpPr/>
          <p:nvPr/>
        </p:nvSpPr>
        <p:spPr>
          <a:xfrm rot="0">
            <a:off x="4167187" y="3152775"/>
            <a:ext cx="1216025" cy="3240087"/>
          </a:xfrm>
          <a:prstGeom prst="rect"/>
          <a:solidFill>
            <a:schemeClr val="lt1"/>
          </a:solidFill>
          <a:ln>
            <a:noFill/>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2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2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36</a:t>
            </a:fld>
            <a:endParaRPr altLang="en-US" sz="1400" lang="zh-CN">
              <a:solidFill>
                <a:srgbClr val="656565"/>
              </a:solidFill>
            </a:endParaRPr>
          </a:p>
        </p:txBody>
      </p:sp>
      <p:sp>
        <p:nvSpPr>
          <p:cNvPr id="104892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78"/>
                                        </p:tgtEl>
                                        <p:attrNameLst>
                                          <p:attrName>style.visibility</p:attrName>
                                        </p:attrNameLst>
                                      </p:cBhvr>
                                      <p:to>
                                        <p:strVal val="visible"/>
                                      </p:to>
                                    </p:set>
                                    <p:anim calcmode="lin" valueType="num">
                                      <p:cBhvr additive="base">
                                        <p:cTn dur="500" fill="hold" id="7"/>
                                        <p:tgtEl>
                                          <p:spTgt spid="2097178"/>
                                        </p:tgtEl>
                                        <p:attrNameLst>
                                          <p:attrName>ppt_x</p:attrName>
                                        </p:attrNameLst>
                                      </p:cBhvr>
                                      <p:tavLst>
                                        <p:tav tm="0">
                                          <p:val>
                                            <p:strVal val="#ppt_x"/>
                                          </p:val>
                                        </p:tav>
                                        <p:tav tm="100000">
                                          <p:val>
                                            <p:strVal val="#ppt_x"/>
                                          </p:val>
                                        </p:tav>
                                      </p:tavLst>
                                    </p:anim>
                                    <p:anim calcmode="lin" valueType="num">
                                      <p:cBhvr additive="base">
                                        <p:cTn dur="500" fill="hold" id="8"/>
                                        <p:tgtEl>
                                          <p:spTgt spid="2097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1" showMasterSp="1">
  <p:cSld>
    <p:spTree>
      <p:nvGrpSpPr>
        <p:cNvPr id="166" name=""/>
        <p:cNvGrpSpPr/>
        <p:nvPr/>
      </p:nvGrpSpPr>
      <p:grpSpPr>
        <a:xfrm rot="0">
          <a:off x="0" y="0"/>
          <a:ext cx="0" cy="0"/>
          <a:chOff x="0" y="0"/>
          <a:chExt cx="0" cy="0"/>
        </a:xfrm>
      </p:grpSpPr>
      <p:sp>
        <p:nvSpPr>
          <p:cNvPr id="1048929" name="Text Box 2"/>
          <p:cNvSpPr txBox="1"/>
          <p:nvPr/>
        </p:nvSpPr>
        <p:spPr>
          <a:xfrm rot="0">
            <a:off x="611187" y="1631950"/>
            <a:ext cx="7867650" cy="35052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b="1" sz="2400" lang="zh-CN">
                <a:latin typeface="Times New Roman" pitchFamily="18" charset="0"/>
              </a:rPr>
              <a:t>　　</a:t>
            </a:r>
            <a:r>
              <a:rPr altLang="en-US" sz="2400" lang="zh-CN">
                <a:latin typeface="Times New Roman" pitchFamily="18" charset="0"/>
              </a:rPr>
              <a:t>根据激励函数和输出函数真值表</a:t>
            </a:r>
            <a:r>
              <a:rPr altLang="en-US" b="1" sz="2400" lang="zh-CN">
                <a:latin typeface="Times New Roman" pitchFamily="18" charset="0"/>
              </a:rPr>
              <a:t>，</a:t>
            </a:r>
            <a:r>
              <a:rPr altLang="zh-CN" sz="2400" lang="en-US">
                <a:latin typeface="Times New Roman" pitchFamily="18" charset="0"/>
              </a:rPr>
              <a:t>并考虑到x</a:t>
            </a:r>
            <a:r>
              <a:rPr altLang="en-US" sz="2400" lang="zh-CN">
                <a:latin typeface="Times New Roman" pitchFamily="18" charset="0"/>
              </a:rPr>
              <a:t>为</a:t>
            </a:r>
            <a:r>
              <a:rPr altLang="zh-CN" sz="2400" lang="en-US">
                <a:latin typeface="Times New Roman" pitchFamily="18" charset="0"/>
              </a:rPr>
              <a:t>0</a:t>
            </a:r>
            <a:r>
              <a:rPr altLang="en-US" sz="2400" lang="zh-CN">
                <a:latin typeface="Times New Roman" pitchFamily="18" charset="0"/>
              </a:rPr>
              <a:t>时（无脉冲输入</a:t>
            </a:r>
            <a:r>
              <a:rPr altLang="zh-CN" sz="2400" lang="en-US">
                <a:latin typeface="Times New Roman" pitchFamily="18" charset="0"/>
              </a:rPr>
              <a:t>, </a:t>
            </a:r>
            <a:r>
              <a:rPr altLang="en-US" sz="2400" lang="zh-CN">
                <a:latin typeface="Times New Roman" pitchFamily="18" charset="0"/>
              </a:rPr>
              <a:t>电路状态不变），可令各触发器时钟端为</a:t>
            </a:r>
            <a:r>
              <a:rPr altLang="zh-CN" sz="2400" lang="en-US">
                <a:latin typeface="Times New Roman" pitchFamily="18" charset="0"/>
              </a:rPr>
              <a:t>0</a:t>
            </a:r>
            <a:r>
              <a:rPr altLang="en-US" sz="2400" lang="zh-CN">
                <a:latin typeface="Times New Roman" pitchFamily="18" charset="0"/>
              </a:rPr>
              <a:t>，输入端</a:t>
            </a:r>
            <a:r>
              <a:rPr altLang="zh-CN" sz="2400" lang="en-US">
                <a:latin typeface="Times New Roman" pitchFamily="18" charset="0"/>
              </a:rPr>
              <a:t>T</a:t>
            </a:r>
            <a:r>
              <a:rPr altLang="en-US" sz="2400" lang="zh-CN">
                <a:latin typeface="Times New Roman" pitchFamily="18" charset="0"/>
              </a:rPr>
              <a:t>随意。</a:t>
            </a:r>
          </a:p>
          <a:p>
            <a:pPr algn="just" eaLnBrk="1" hangingPunct="1" indent="0" lvl="0" marL="0">
              <a:lnSpc>
                <a:spcPct val="120000"/>
              </a:lnSpc>
              <a:spcBef>
                <a:spcPct val="0"/>
              </a:spcBef>
              <a:buFontTx/>
              <a:buNone/>
            </a:pPr>
            <a:r>
              <a:rPr altLang="en-US" sz="2400" lang="zh-CN">
                <a:latin typeface="Times New Roman" pitchFamily="18" charset="0"/>
              </a:rPr>
              <a:t>        根据上一例题的设计方法，可得到简化后的激励函数和输出函数表达式如下：</a:t>
            </a:r>
          </a:p>
          <a:p>
            <a:pPr algn="just" eaLnBrk="1" hangingPunct="1" indent="0" lvl="0" marL="0">
              <a:lnSpc>
                <a:spcPct val="120000"/>
              </a:lnSpc>
              <a:spcBef>
                <a:spcPct val="0"/>
              </a:spcBef>
              <a:buFontTx/>
              <a:buNone/>
            </a:pPr>
            <a:r>
              <a:rPr altLang="en-US" b="1" sz="2400" lang="zh-CN">
                <a:latin typeface="Times New Roman" pitchFamily="18" charset="0"/>
              </a:rPr>
              <a:t>　     </a:t>
            </a:r>
            <a:r>
              <a:rPr altLang="zh-CN" sz="2400" lang="en-US">
                <a:latin typeface="Times New Roman" pitchFamily="18" charset="0"/>
              </a:rPr>
              <a:t>C</a:t>
            </a:r>
            <a:r>
              <a:rPr altLang="zh-CN" baseline="-25000" sz="2400" lang="en-US">
                <a:latin typeface="Times New Roman" pitchFamily="18" charset="0"/>
              </a:rPr>
              <a:t>3</a:t>
            </a:r>
            <a:r>
              <a:rPr altLang="zh-CN" sz="2400" lang="en-US">
                <a:latin typeface="Times New Roman" pitchFamily="18" charset="0"/>
              </a:rPr>
              <a:t> = xy</a:t>
            </a:r>
            <a:r>
              <a:rPr altLang="zh-CN" baseline="-25000" sz="2400" lang="en-US">
                <a:latin typeface="Times New Roman" pitchFamily="18" charset="0"/>
              </a:rPr>
              <a:t>2</a:t>
            </a:r>
            <a:r>
              <a:rPr altLang="zh-CN" sz="2400" lang="en-US">
                <a:latin typeface="Times New Roman" pitchFamily="18" charset="0"/>
              </a:rPr>
              <a:t>y</a:t>
            </a:r>
            <a:r>
              <a:rPr altLang="zh-CN" baseline="-25000" sz="2400" lang="en-US">
                <a:latin typeface="Times New Roman" pitchFamily="18" charset="0"/>
              </a:rPr>
              <a:t>1 </a:t>
            </a:r>
            <a:r>
              <a:rPr altLang="en-US" sz="2400" lang="zh-CN">
                <a:latin typeface="Times New Roman" pitchFamily="18" charset="0"/>
              </a:rPr>
              <a:t>； </a:t>
            </a:r>
            <a:r>
              <a:rPr altLang="zh-CN" sz="2400" lang="en-US">
                <a:latin typeface="Times New Roman" pitchFamily="18" charset="0"/>
              </a:rPr>
              <a:t>C</a:t>
            </a:r>
            <a:r>
              <a:rPr altLang="zh-CN" baseline="-25000" sz="2400" lang="en-US">
                <a:latin typeface="Times New Roman" pitchFamily="18" charset="0"/>
              </a:rPr>
              <a:t>2</a:t>
            </a:r>
            <a:r>
              <a:rPr altLang="zh-CN" sz="2400" lang="en-US">
                <a:latin typeface="Times New Roman" pitchFamily="18" charset="0"/>
              </a:rPr>
              <a:t> = xy</a:t>
            </a:r>
            <a:r>
              <a:rPr altLang="zh-CN" baseline="-25000" sz="2400" lang="en-US">
                <a:latin typeface="Times New Roman" pitchFamily="18" charset="0"/>
              </a:rPr>
              <a:t>1 </a:t>
            </a:r>
            <a:r>
              <a:rPr altLang="en-US" sz="2400" lang="zh-CN">
                <a:latin typeface="Times New Roman" pitchFamily="18" charset="0"/>
              </a:rPr>
              <a:t>；  </a:t>
            </a:r>
            <a:r>
              <a:rPr altLang="zh-CN" sz="2400" lang="en-US">
                <a:latin typeface="Times New Roman" pitchFamily="18" charset="0"/>
              </a:rPr>
              <a:t>C</a:t>
            </a:r>
            <a:r>
              <a:rPr altLang="zh-CN" baseline="-25000" sz="2400" lang="en-US">
                <a:latin typeface="Times New Roman" pitchFamily="18" charset="0"/>
              </a:rPr>
              <a:t>1</a:t>
            </a:r>
            <a:r>
              <a:rPr altLang="en-US" sz="2400" lang="zh-CN">
                <a:latin typeface="Times New Roman" pitchFamily="18" charset="0"/>
              </a:rPr>
              <a:t> = x ；</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T</a:t>
            </a:r>
            <a:r>
              <a:rPr altLang="zh-CN" baseline="-25000" sz="2400" lang="en-US">
                <a:latin typeface="Times New Roman" pitchFamily="18" charset="0"/>
              </a:rPr>
              <a:t>3</a:t>
            </a:r>
            <a:r>
              <a:rPr altLang="zh-CN" sz="2400" lang="en-US">
                <a:latin typeface="Times New Roman" pitchFamily="18" charset="0"/>
              </a:rPr>
              <a:t> = T</a:t>
            </a:r>
            <a:r>
              <a:rPr altLang="zh-CN" baseline="-25000" sz="2400" lang="en-US">
                <a:latin typeface="Times New Roman" pitchFamily="18" charset="0"/>
              </a:rPr>
              <a:t>2</a:t>
            </a:r>
            <a:r>
              <a:rPr altLang="zh-CN" sz="2400" lang="en-US">
                <a:latin typeface="Times New Roman" pitchFamily="18" charset="0"/>
              </a:rPr>
              <a:t> = T</a:t>
            </a:r>
            <a:r>
              <a:rPr altLang="zh-CN" baseline="-25000" sz="2400" lang="en-US">
                <a:latin typeface="Times New Roman" pitchFamily="18" charset="0"/>
              </a:rPr>
              <a:t>1</a:t>
            </a:r>
            <a:r>
              <a:rPr altLang="en-US" sz="2400" lang="zh-CN">
                <a:latin typeface="Times New Roman" pitchFamily="18" charset="0"/>
              </a:rPr>
              <a:t> = 1</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Z = xy</a:t>
            </a:r>
            <a:r>
              <a:rPr altLang="zh-CN" baseline="-25000" sz="2400" lang="en-US">
                <a:latin typeface="Times New Roman" pitchFamily="18" charset="0"/>
              </a:rPr>
              <a:t>3</a:t>
            </a:r>
            <a:r>
              <a:rPr altLang="zh-CN" sz="2400" lang="en-US">
                <a:latin typeface="Times New Roman" pitchFamily="18" charset="0"/>
              </a:rPr>
              <a:t>y</a:t>
            </a:r>
            <a:r>
              <a:rPr altLang="zh-CN" baseline="-25000" sz="2400" lang="en-US">
                <a:latin typeface="Times New Roman" pitchFamily="18" charset="0"/>
              </a:rPr>
              <a:t>2</a:t>
            </a:r>
            <a:r>
              <a:rPr altLang="zh-CN" sz="2400" lang="en-US">
                <a:latin typeface="Times New Roman" pitchFamily="18" charset="0"/>
              </a:rPr>
              <a:t>y</a:t>
            </a:r>
            <a:r>
              <a:rPr altLang="zh-CN" baseline="-25000" sz="2400" lang="en-US">
                <a:latin typeface="Times New Roman" pitchFamily="18" charset="0"/>
              </a:rPr>
              <a:t>1</a:t>
            </a:r>
          </a:p>
        </p:txBody>
      </p:sp>
      <p:sp>
        <p:nvSpPr>
          <p:cNvPr id="104893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3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37</a:t>
            </a:fld>
            <a:endParaRPr altLang="en-US" sz="1400" lang="zh-CN">
              <a:solidFill>
                <a:srgbClr val="656565"/>
              </a:solidFill>
            </a:endParaRPr>
          </a:p>
        </p:txBody>
      </p:sp>
      <p:sp>
        <p:nvSpPr>
          <p:cNvPr id="104893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38.xml><?xml version="1.0" encoding="utf-8"?>
<p:sld xmlns:a="http://schemas.openxmlformats.org/drawingml/2006/main" xmlns:r="http://schemas.openxmlformats.org/officeDocument/2006/relationships" xmlns:p="http://schemas.openxmlformats.org/presentationml/2006/main" show="1" showMasterSp="1">
  <p:cSld>
    <p:spTree>
      <p:nvGrpSpPr>
        <p:cNvPr id="167" name=""/>
        <p:cNvGrpSpPr/>
        <p:nvPr/>
      </p:nvGrpSpPr>
      <p:grpSpPr>
        <a:xfrm rot="0">
          <a:off x="0" y="0"/>
          <a:ext cx="0" cy="0"/>
          <a:chOff x="0" y="0"/>
          <a:chExt cx="0" cy="0"/>
        </a:xfrm>
      </p:grpSpPr>
      <p:sp>
        <p:nvSpPr>
          <p:cNvPr id="1048933" name="Text Box 2"/>
          <p:cNvSpPr txBox="1"/>
          <p:nvPr/>
        </p:nvSpPr>
        <p:spPr>
          <a:xfrm rot="0">
            <a:off x="547687" y="1189037"/>
            <a:ext cx="8120062" cy="5302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zh-CN" sz="2400" lang="en-US">
                <a:latin typeface="Times New Roman" pitchFamily="18" charset="0"/>
              </a:rPr>
              <a:t>logisim</a:t>
            </a:r>
            <a:r>
              <a:rPr altLang="en-US" sz="2400" lang="zh-CN">
                <a:latin typeface="Times New Roman" pitchFamily="18" charset="0"/>
              </a:rPr>
              <a:t>仿真逻辑电路图</a:t>
            </a:r>
            <a:r>
              <a:rPr altLang="en-US" b="1" sz="2400" lang="zh-CN">
                <a:latin typeface="Times New Roman" pitchFamily="18" charset="0"/>
              </a:rPr>
              <a:t>　</a:t>
            </a:r>
          </a:p>
        </p:txBody>
      </p:sp>
      <p:sp>
        <p:nvSpPr>
          <p:cNvPr id="104893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3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38</a:t>
            </a:fld>
            <a:endParaRPr altLang="en-US" sz="1400" lang="zh-CN">
              <a:solidFill>
                <a:srgbClr val="656565"/>
              </a:solidFill>
            </a:endParaRPr>
          </a:p>
        </p:txBody>
      </p:sp>
      <p:sp>
        <p:nvSpPr>
          <p:cNvPr id="104893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79" name="Picture 8"/>
          <p:cNvPicPr>
            <a:picLocks/>
          </p:cNvPicPr>
          <p:nvPr/>
        </p:nvPicPr>
        <p:blipFill>
          <a:blip xmlns:r="http://schemas.openxmlformats.org/officeDocument/2006/relationships" r:embed="rId1"/>
          <a:srcRect l="0" t="0" r="0" b="0"/>
          <a:stretch>
            <a:fillRect/>
          </a:stretch>
        </p:blipFill>
        <p:spPr>
          <a:xfrm rot="0">
            <a:off x="966787" y="1943100"/>
            <a:ext cx="7210425" cy="4257675"/>
          </a:xfrm>
          <a:prstGeom prst="rect"/>
          <a:noFill/>
          <a:ln>
            <a:noFill/>
          </a:ln>
        </p:spPr>
      </p:pic>
    </p:spTree>
  </p:cSld>
  <p:clrMapOvr>
    <a:masterClrMapping/>
  </p:clrMapOvr>
  <p:transition spd="fast" advClick="1"/>
</p:sld>
</file>

<file path=ppt/slides/slide39.xml><?xml version="1.0" encoding="utf-8"?>
<p:sld xmlns:a="http://schemas.openxmlformats.org/drawingml/2006/main" xmlns:r="http://schemas.openxmlformats.org/officeDocument/2006/relationships" xmlns:p="http://schemas.openxmlformats.org/presentationml/2006/main" show="1" showMasterSp="1">
  <p:cSld>
    <p:spTree>
      <p:nvGrpSpPr>
        <p:cNvPr id="168" name=""/>
        <p:cNvGrpSpPr/>
        <p:nvPr/>
      </p:nvGrpSpPr>
      <p:grpSpPr>
        <a:xfrm rot="0">
          <a:off x="0" y="0"/>
          <a:ext cx="0" cy="0"/>
          <a:chOff x="0" y="0"/>
          <a:chExt cx="0" cy="0"/>
        </a:xfrm>
      </p:grpSpPr>
      <p:pic>
        <p:nvPicPr>
          <p:cNvPr id="2097180" name="Picture 2" descr="tab6-14"/>
          <p:cNvPicPr>
            <a:picLocks/>
          </p:cNvPicPr>
          <p:nvPr/>
        </p:nvPicPr>
        <p:blipFill>
          <a:blip xmlns:r="http://schemas.openxmlformats.org/officeDocument/2006/relationships" r:embed="rId1"/>
          <a:srcRect l="0" t="0" r="0" b="0"/>
          <a:stretch>
            <a:fillRect/>
          </a:stretch>
        </p:blipFill>
        <p:spPr>
          <a:xfrm rot="0">
            <a:off x="611187" y="1412875"/>
            <a:ext cx="7993062" cy="3776662"/>
          </a:xfrm>
          <a:prstGeom prst="rect"/>
          <a:noFill/>
          <a:ln>
            <a:noFill/>
          </a:ln>
        </p:spPr>
      </p:pic>
      <p:sp>
        <p:nvSpPr>
          <p:cNvPr id="1048937" name="Text Box 3"/>
          <p:cNvSpPr txBox="1"/>
          <p:nvPr/>
        </p:nvSpPr>
        <p:spPr>
          <a:xfrm rot="0">
            <a:off x="592137" y="963612"/>
            <a:ext cx="8075612" cy="5302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若考虑触发器的</a:t>
            </a:r>
            <a:r>
              <a:rPr altLang="en-US" sz="2400" lang="zh-CN">
                <a:solidFill>
                  <a:srgbClr val="FF0000"/>
                </a:solidFill>
                <a:latin typeface="Times New Roman" pitchFamily="18" charset="0"/>
              </a:rPr>
              <a:t>状态跳变</a:t>
            </a:r>
            <a:r>
              <a:rPr altLang="en-US" sz="2400" lang="zh-CN">
                <a:latin typeface="Times New Roman" pitchFamily="18" charset="0"/>
              </a:rPr>
              <a:t>：　　</a:t>
            </a:r>
          </a:p>
        </p:txBody>
      </p:sp>
      <p:sp>
        <p:nvSpPr>
          <p:cNvPr id="1048938" name="Rectangle 4"/>
          <p:cNvSpPr/>
          <p:nvPr/>
        </p:nvSpPr>
        <p:spPr>
          <a:xfrm rot="0">
            <a:off x="4167187" y="1817687"/>
            <a:ext cx="1216025" cy="3240087"/>
          </a:xfrm>
          <a:prstGeom prst="rect"/>
          <a:solidFill>
            <a:schemeClr val="lt1"/>
          </a:solidFill>
          <a:ln>
            <a:noFill/>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3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4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39</a:t>
            </a:fld>
            <a:endParaRPr altLang="en-US" sz="1400" lang="zh-CN">
              <a:solidFill>
                <a:srgbClr val="656565"/>
              </a:solidFill>
            </a:endParaRPr>
          </a:p>
        </p:txBody>
      </p:sp>
      <p:sp>
        <p:nvSpPr>
          <p:cNvPr id="104894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42" name="Text Box 8"/>
          <p:cNvSpPr txBox="1"/>
          <p:nvPr/>
        </p:nvSpPr>
        <p:spPr>
          <a:xfrm rot="0">
            <a:off x="684212" y="5084762"/>
            <a:ext cx="7867650"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可得：</a:t>
            </a:r>
            <a:r>
              <a:rPr altLang="zh-CN" sz="2400" lang="en-US">
                <a:solidFill>
                  <a:srgbClr val="0000FF"/>
                </a:solidFill>
                <a:latin typeface="Times New Roman" pitchFamily="18" charset="0"/>
              </a:rPr>
              <a:t>C</a:t>
            </a:r>
            <a:r>
              <a:rPr altLang="zh-CN" baseline="-25000" sz="2400" lang="en-US">
                <a:solidFill>
                  <a:srgbClr val="0000FF"/>
                </a:solidFill>
                <a:latin typeface="Times New Roman" pitchFamily="18" charset="0"/>
              </a:rPr>
              <a:t>3</a:t>
            </a:r>
            <a:r>
              <a:rPr altLang="zh-CN" sz="2400" lang="en-US">
                <a:solidFill>
                  <a:srgbClr val="0000FF"/>
                </a:solidFill>
                <a:latin typeface="Times New Roman" pitchFamily="18" charset="0"/>
              </a:rPr>
              <a:t> = y</a:t>
            </a:r>
            <a:r>
              <a:rPr altLang="zh-CN" baseline="-25000" sz="2400" lang="en-US">
                <a:solidFill>
                  <a:srgbClr val="0000FF"/>
                </a:solidFill>
                <a:latin typeface="Times New Roman" pitchFamily="18" charset="0"/>
              </a:rPr>
              <a:t>2 </a:t>
            </a:r>
            <a:r>
              <a:rPr altLang="en-US" sz="2400" lang="zh-CN">
                <a:solidFill>
                  <a:srgbClr val="0000FF"/>
                </a:solidFill>
                <a:latin typeface="Times New Roman" pitchFamily="18" charset="0"/>
              </a:rPr>
              <a:t>； </a:t>
            </a:r>
            <a:r>
              <a:rPr altLang="zh-CN" sz="2400" lang="en-US">
                <a:solidFill>
                  <a:srgbClr val="0000FF"/>
                </a:solidFill>
                <a:latin typeface="Times New Roman" pitchFamily="18" charset="0"/>
              </a:rPr>
              <a:t>C</a:t>
            </a:r>
            <a:r>
              <a:rPr altLang="zh-CN" baseline="-25000" sz="2400" lang="en-US">
                <a:solidFill>
                  <a:srgbClr val="0000FF"/>
                </a:solidFill>
                <a:latin typeface="Times New Roman" pitchFamily="18" charset="0"/>
              </a:rPr>
              <a:t>2</a:t>
            </a:r>
            <a:r>
              <a:rPr altLang="zh-CN" sz="2400" lang="en-US">
                <a:solidFill>
                  <a:srgbClr val="0000FF"/>
                </a:solidFill>
                <a:latin typeface="Times New Roman" pitchFamily="18" charset="0"/>
              </a:rPr>
              <a:t> = y</a:t>
            </a:r>
            <a:r>
              <a:rPr altLang="zh-CN" baseline="-25000" sz="2400" lang="en-US">
                <a:solidFill>
                  <a:srgbClr val="0000FF"/>
                </a:solidFill>
                <a:latin typeface="Times New Roman" pitchFamily="18" charset="0"/>
              </a:rPr>
              <a:t>1 </a:t>
            </a:r>
            <a:r>
              <a:rPr altLang="en-US" sz="2400" lang="zh-CN">
                <a:solidFill>
                  <a:srgbClr val="0000FF"/>
                </a:solidFill>
                <a:latin typeface="Times New Roman" pitchFamily="18" charset="0"/>
              </a:rPr>
              <a:t>；  </a:t>
            </a:r>
            <a:r>
              <a:rPr altLang="zh-CN" sz="2400" lang="en-US">
                <a:solidFill>
                  <a:srgbClr val="0000FF"/>
                </a:solidFill>
                <a:latin typeface="Times New Roman" pitchFamily="18" charset="0"/>
              </a:rPr>
              <a:t>C</a:t>
            </a:r>
            <a:r>
              <a:rPr altLang="zh-CN" baseline="-25000" sz="2400" lang="en-US">
                <a:solidFill>
                  <a:srgbClr val="0000FF"/>
                </a:solidFill>
                <a:latin typeface="Times New Roman" pitchFamily="18" charset="0"/>
              </a:rPr>
              <a:t>1</a:t>
            </a:r>
            <a:r>
              <a:rPr altLang="en-US" sz="2400" lang="zh-CN">
                <a:solidFill>
                  <a:srgbClr val="0000FF"/>
                </a:solidFill>
                <a:latin typeface="Times New Roman" pitchFamily="18" charset="0"/>
              </a:rPr>
              <a:t> = x ；</a:t>
            </a:r>
          </a:p>
          <a:p>
            <a:pPr algn="just" eaLnBrk="1" hangingPunct="1" indent="0" lvl="0" marL="0">
              <a:lnSpc>
                <a:spcPct val="120000"/>
              </a:lnSpc>
              <a:spcBef>
                <a:spcPct val="0"/>
              </a:spcBef>
              <a:buFontTx/>
              <a:buNone/>
            </a:pPr>
            <a:r>
              <a:rPr altLang="zh-CN" sz="2400" lang="en-US">
                <a:latin typeface="Times New Roman" pitchFamily="18" charset="0"/>
              </a:rPr>
              <a:t>            T</a:t>
            </a:r>
            <a:r>
              <a:rPr altLang="zh-CN" baseline="-25000" sz="2400" lang="en-US">
                <a:latin typeface="Times New Roman" pitchFamily="18" charset="0"/>
              </a:rPr>
              <a:t>3</a:t>
            </a:r>
            <a:r>
              <a:rPr altLang="zh-CN" sz="2400" lang="en-US">
                <a:latin typeface="Times New Roman" pitchFamily="18" charset="0"/>
              </a:rPr>
              <a:t> = T</a:t>
            </a:r>
            <a:r>
              <a:rPr altLang="zh-CN" baseline="-25000" sz="2400" lang="en-US">
                <a:latin typeface="Times New Roman" pitchFamily="18" charset="0"/>
              </a:rPr>
              <a:t>2</a:t>
            </a:r>
            <a:r>
              <a:rPr altLang="zh-CN" sz="2400" lang="en-US">
                <a:latin typeface="Times New Roman" pitchFamily="18" charset="0"/>
              </a:rPr>
              <a:t> = T</a:t>
            </a:r>
            <a:r>
              <a:rPr altLang="zh-CN" baseline="-25000" sz="2400" lang="en-US">
                <a:latin typeface="Times New Roman" pitchFamily="18" charset="0"/>
              </a:rPr>
              <a:t>1</a:t>
            </a:r>
            <a:r>
              <a:rPr altLang="en-US" sz="2400" lang="zh-CN">
                <a:latin typeface="Times New Roman" pitchFamily="18" charset="0"/>
              </a:rPr>
              <a:t> = 1</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Z = xy</a:t>
            </a:r>
            <a:r>
              <a:rPr altLang="zh-CN" baseline="-25000" sz="2400" lang="en-US">
                <a:latin typeface="Times New Roman" pitchFamily="18" charset="0"/>
              </a:rPr>
              <a:t>3</a:t>
            </a:r>
            <a:r>
              <a:rPr altLang="zh-CN" sz="2400" lang="en-US">
                <a:latin typeface="Times New Roman" pitchFamily="18" charset="0"/>
              </a:rPr>
              <a:t>y</a:t>
            </a:r>
            <a:r>
              <a:rPr altLang="zh-CN" baseline="-25000" sz="2400" lang="en-US">
                <a:latin typeface="Times New Roman" pitchFamily="18" charset="0"/>
              </a:rPr>
              <a:t>2</a:t>
            </a:r>
            <a:r>
              <a:rPr altLang="zh-CN" sz="2400" lang="en-US">
                <a:latin typeface="Times New Roman" pitchFamily="18" charset="0"/>
              </a:rPr>
              <a:t>y</a:t>
            </a:r>
            <a:r>
              <a:rPr altLang="zh-CN" baseline="-25000" sz="2400" lang="en-US">
                <a:latin typeface="Times New Roman" pitchFamily="18" charset="0"/>
              </a:rPr>
              <a:t>1</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80"/>
                                        </p:tgtEl>
                                        <p:attrNameLst>
                                          <p:attrName>style.visibility</p:attrName>
                                        </p:attrNameLst>
                                      </p:cBhvr>
                                      <p:to>
                                        <p:strVal val="visible"/>
                                      </p:to>
                                    </p:set>
                                    <p:anim calcmode="lin" valueType="num">
                                      <p:cBhvr additive="base">
                                        <p:cTn dur="500" fill="hold" id="7"/>
                                        <p:tgtEl>
                                          <p:spTgt spid="2097180"/>
                                        </p:tgtEl>
                                        <p:attrNameLst>
                                          <p:attrName>ppt_x</p:attrName>
                                        </p:attrNameLst>
                                      </p:cBhvr>
                                      <p:tavLst>
                                        <p:tav tm="0">
                                          <p:val>
                                            <p:strVal val="#ppt_x"/>
                                          </p:val>
                                        </p:tav>
                                        <p:tav tm="100000">
                                          <p:val>
                                            <p:strVal val="#ppt_x"/>
                                          </p:val>
                                        </p:tav>
                                      </p:tavLst>
                                    </p:anim>
                                    <p:anim calcmode="lin" valueType="num">
                                      <p:cBhvr additive="base">
                                        <p:cTn dur="500" fill="hold" id="8"/>
                                        <p:tgtEl>
                                          <p:spTgt spid="2097180"/>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xit" presetID="2" presetSubtype="4">
                                  <p:stCondLst>
                                    <p:cond delay="0"/>
                                  </p:stCondLst>
                                  <p:childTnLst>
                                    <p:anim calcmode="lin" valueType="num">
                                      <p:cBhvr additive="base">
                                        <p:cTn dur="500" id="12"/>
                                        <p:tgtEl>
                                          <p:spTgt spid="1048938"/>
                                        </p:tgtEl>
                                        <p:attrNameLst>
                                          <p:attrName>ppt_x</p:attrName>
                                        </p:attrNameLst>
                                      </p:cBhvr>
                                      <p:tavLst>
                                        <p:tav tm="0">
                                          <p:val>
                                            <p:strVal val="ppt_x"/>
                                          </p:val>
                                        </p:tav>
                                        <p:tav tm="100000">
                                          <p:val>
                                            <p:strVal val="ppt_x"/>
                                          </p:val>
                                        </p:tav>
                                      </p:tavLst>
                                    </p:anim>
                                    <p:anim calcmode="lin" valueType="num">
                                      <p:cBhvr additive="base">
                                        <p:cTn dur="500" id="13"/>
                                        <p:tgtEl>
                                          <p:spTgt spid="1048938"/>
                                        </p:tgtEl>
                                        <p:attrNameLst>
                                          <p:attrName>ppt_y</p:attrName>
                                        </p:attrNameLst>
                                      </p:cBhvr>
                                      <p:tavLst>
                                        <p:tav tm="0">
                                          <p:val>
                                            <p:strVal val="ppt_y"/>
                                          </p:val>
                                        </p:tav>
                                        <p:tav tm="100000">
                                          <p:val>
                                            <p:strVal val="1+ppt_h/2"/>
                                          </p:val>
                                        </p:tav>
                                      </p:tavLst>
                                    </p:anim>
                                    <p:set>
                                      <p:cBhvr>
                                        <p:cTn dur="1" fill="hold" id="14">
                                          <p:stCondLst>
                                            <p:cond delay="499"/>
                                          </p:stCondLst>
                                        </p:cTn>
                                        <p:tgtEl>
                                          <p:spTgt spid="1048938"/>
                                        </p:tgtEl>
                                        <p:attrNameLst>
                                          <p:attrName>style.visibility</p:attrName>
                                        </p:attrNameLst>
                                      </p:cBhvr>
                                      <p:to>
                                        <p:strVal val="hidden"/>
                                      </p:to>
                                    </p:set>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942"/>
                                        </p:tgtEl>
                                        <p:attrNameLst>
                                          <p:attrName>style.visibility</p:attrName>
                                        </p:attrNameLst>
                                      </p:cBhvr>
                                      <p:to>
                                        <p:strVal val="visible"/>
                                      </p:to>
                                    </p:set>
                                    <p:anim calcmode="lin" valueType="num">
                                      <p:cBhvr additive="base">
                                        <p:cTn dur="500" fill="hold" id="19"/>
                                        <p:tgtEl>
                                          <p:spTgt spid="1048942"/>
                                        </p:tgtEl>
                                        <p:attrNameLst>
                                          <p:attrName>ppt_x</p:attrName>
                                        </p:attrNameLst>
                                      </p:cBhvr>
                                      <p:tavLst>
                                        <p:tav tm="0">
                                          <p:val>
                                            <p:strVal val="#ppt_x"/>
                                          </p:val>
                                        </p:tav>
                                        <p:tav tm="100000">
                                          <p:val>
                                            <p:strVal val="#ppt_x"/>
                                          </p:val>
                                        </p:tav>
                                      </p:tavLst>
                                    </p:anim>
                                    <p:anim calcmode="lin" valueType="num">
                                      <p:cBhvr additive="base">
                                        <p:cTn dur="500" fill="hold" id="20"/>
                                        <p:tgtEl>
                                          <p:spTgt spid="10489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8" grpId="0" uiExpand="0" build="whole" animBg="1"/>
      <p:bldP spid="1048942" grpId="0" uiExpand="0" build="whole"/>
    </p:bldLst>
  </p:timing>
</p:sld>
</file>

<file path=ppt/slides/slide4.xml><?xml version="1.0" encoding="utf-8"?>
<p:sld xmlns:a="http://schemas.openxmlformats.org/drawingml/2006/main" xmlns:r="http://schemas.openxmlformats.org/officeDocument/2006/relationships" xmlns:p="http://schemas.openxmlformats.org/presentationml/2006/main" showMasterSp="1">
  <p:cSld>
    <p:spTree>
      <p:nvGrpSpPr>
        <p:cNvPr id="124" name=""/>
        <p:cNvGrpSpPr/>
        <p:nvPr/>
      </p:nvGrpSpPr>
      <p:grpSpPr>
        <a:xfrm rot="0">
          <a:off x="0" y="0"/>
          <a:ext cx="0" cy="0"/>
          <a:chOff x="0" y="0"/>
          <a:chExt cx="0" cy="0"/>
        </a:xfrm>
      </p:grpSpPr>
      <p:sp>
        <p:nvSpPr>
          <p:cNvPr id="1048610" name="标题 1"/>
          <p:cNvSpPr/>
          <p:nvPr>
            <p:ph type="title" sz="full" idx="4294967295"/>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0" charset="0"/>
                <a:ea typeface="宋体" pitchFamily="2" charset="-122"/>
                <a:sym typeface="Arial" pitchFamily="0" charset="0"/>
              </a:defRPr>
            </a:lvl1pPr>
          </a:lstStyle>
          <a:p>
            <a:pPr algn="l" eaLnBrk="1" hangingPunct="1" lvl="0"/>
            <a:r>
              <a:rPr altLang="en-US" b="1" sz="3800" lang="zh-CN">
                <a:solidFill>
                  <a:srgbClr val="17347D"/>
                </a:solidFill>
                <a:latin typeface="微软雅黑" pitchFamily="34" charset="-122"/>
                <a:ea typeface="微软雅黑" pitchFamily="34" charset="-122"/>
              </a:rPr>
              <a:t>提 纲</a:t>
            </a:r>
          </a:p>
        </p:txBody>
      </p:sp>
      <p:sp>
        <p:nvSpPr>
          <p:cNvPr id="1048611" name="幻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a:t>
            </a:fld>
            <a:endParaRPr altLang="en-US" sz="1400" lang="zh-CN">
              <a:solidFill>
                <a:srgbClr val="656565"/>
              </a:solidFill>
            </a:endParaRPr>
          </a:p>
        </p:txBody>
      </p:sp>
      <p:sp>
        <p:nvSpPr>
          <p:cNvPr id="1048612" name="AutoShape 6"/>
          <p:cNvSpPr/>
          <p:nvPr/>
        </p:nvSpPr>
        <p:spPr>
          <a:xfrm rot="0">
            <a:off x="7596187" y="2597150"/>
            <a:ext cx="588962" cy="400050"/>
          </a:xfrm>
          <a:prstGeom prst="leftArrow">
            <a:avLst>
              <a:gd name="adj1" fmla="val 50000"/>
              <a:gd name="adj2" fmla="val 41726"/>
            </a:avLst>
          </a:prstGeom>
          <a:solidFill>
            <a:srgbClr val="336699"/>
          </a:solidFill>
          <a:ln w="9525" cap="flat" cmpd="sng">
            <a:solidFill>
              <a:srgbClr val="000000">
                <a:alpha val="100000"/>
              </a:srgbClr>
            </a:solidFill>
            <a:prstDash val="solid"/>
            <a:round/>
          </a:ln>
          <a:effectLst>
            <a:outerShdw algn="ctr" dir="2699999" dist="35921" kx="0" sx="100000" sy="100000">
              <a:srgbClr val="00007D">
                <a:alpha val="10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zh-CN" sz="3000" lang="zh-CN">
              <a:solidFill>
                <a:srgbClr val="77B7E7"/>
              </a:solidFill>
            </a:endParaRPr>
          </a:p>
        </p:txBody>
      </p:sp>
      <p:sp>
        <p:nvSpPr>
          <p:cNvPr id="1048613" name="页脚占位符 2"/>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14" name="AutoShape 40"/>
          <p:cNvSpPr/>
          <p:nvPr/>
        </p:nvSpPr>
        <p:spPr bwMode="gray">
          <a:xfrm rot="0">
            <a:off x="941387" y="2493962"/>
            <a:ext cx="6510337"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615" name="Text Box 42"/>
          <p:cNvSpPr txBox="1"/>
          <p:nvPr/>
        </p:nvSpPr>
        <p:spPr bwMode="gray">
          <a:xfrm rot="0">
            <a:off x="1216025" y="2493962"/>
            <a:ext cx="6235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脉冲异步时序逻辑电路</a:t>
            </a:r>
          </a:p>
        </p:txBody>
      </p:sp>
      <p:sp>
        <p:nvSpPr>
          <p:cNvPr id="1048616" name="AutoShape 50"/>
          <p:cNvSpPr/>
          <p:nvPr/>
        </p:nvSpPr>
        <p:spPr bwMode="gray">
          <a:xfrm rot="0">
            <a:off x="927100" y="1555750"/>
            <a:ext cx="6524625"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617" name="Text Box 52"/>
          <p:cNvSpPr txBox="1"/>
          <p:nvPr/>
        </p:nvSpPr>
        <p:spPr bwMode="gray">
          <a:xfrm rot="0">
            <a:off x="1201737" y="1549400"/>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异步时序逻辑电路的特点和分类</a:t>
            </a:r>
          </a:p>
        </p:txBody>
      </p:sp>
      <p:sp>
        <p:nvSpPr>
          <p:cNvPr id="1048618" name="AutoShape 40"/>
          <p:cNvSpPr/>
          <p:nvPr/>
        </p:nvSpPr>
        <p:spPr bwMode="gray">
          <a:xfrm rot="0">
            <a:off x="962025" y="3429000"/>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619" name="Text Box 42"/>
          <p:cNvSpPr txBox="1"/>
          <p:nvPr/>
        </p:nvSpPr>
        <p:spPr bwMode="gray">
          <a:xfrm rot="0">
            <a:off x="1236662" y="3440112"/>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电平异步时序逻辑电路</a:t>
            </a:r>
          </a:p>
        </p:txBody>
      </p:sp>
      <p:sp>
        <p:nvSpPr>
          <p:cNvPr id="1048620" name="AutoShape 41"/>
          <p:cNvSpPr/>
          <p:nvPr/>
        </p:nvSpPr>
        <p:spPr bwMode="gray">
          <a:xfrm rot="0">
            <a:off x="482600" y="2349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621" name="Text Box 43"/>
          <p:cNvSpPr txBox="1"/>
          <p:nvPr/>
        </p:nvSpPr>
        <p:spPr bwMode="gray">
          <a:xfrm rot="0">
            <a:off x="668337" y="2540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zh-CN" sz="3000" lang="en-US">
                <a:solidFill>
                  <a:srgbClr val="FFFFFF"/>
                </a:solidFill>
              </a:rPr>
              <a:t>2</a:t>
            </a:r>
          </a:p>
        </p:txBody>
      </p:sp>
      <p:sp>
        <p:nvSpPr>
          <p:cNvPr id="1048622" name="AutoShape 51"/>
          <p:cNvSpPr/>
          <p:nvPr/>
        </p:nvSpPr>
        <p:spPr bwMode="gray">
          <a:xfrm rot="0">
            <a:off x="468312" y="1412875"/>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623" name="Text Box 53"/>
          <p:cNvSpPr txBox="1"/>
          <p:nvPr/>
        </p:nvSpPr>
        <p:spPr bwMode="gray">
          <a:xfrm rot="0">
            <a:off x="687387" y="1601787"/>
            <a:ext cx="398779" cy="535940"/>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zh-CN" sz="3000" lang="en-US">
                <a:solidFill>
                  <a:srgbClr val="FFFFFF"/>
                </a:solidFill>
              </a:rPr>
              <a:t>1</a:t>
            </a:r>
          </a:p>
        </p:txBody>
      </p:sp>
      <p:sp>
        <p:nvSpPr>
          <p:cNvPr id="1048624" name="AutoShape 41"/>
          <p:cNvSpPr/>
          <p:nvPr/>
        </p:nvSpPr>
        <p:spPr bwMode="gray">
          <a:xfrm rot="0">
            <a:off x="503237" y="3284537"/>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8625" name="Text Box 43"/>
          <p:cNvSpPr txBox="1"/>
          <p:nvPr/>
        </p:nvSpPr>
        <p:spPr bwMode="gray">
          <a:xfrm rot="0">
            <a:off x="688975" y="3475037"/>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zh-CN" sz="3000" lang="en-US">
                <a:solidFill>
                  <a:srgbClr val="FFFFFF"/>
                </a:solidFill>
              </a:rPr>
              <a:t>3</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2">
                                  <p:stCondLst>
                                    <p:cond delay="0"/>
                                  </p:stCondLst>
                                  <p:childTnLst>
                                    <p:set>
                                      <p:cBhvr>
                                        <p:cTn dur="1" fill="hold" id="6">
                                          <p:stCondLst>
                                            <p:cond delay="0"/>
                                          </p:stCondLst>
                                        </p:cTn>
                                        <p:tgtEl>
                                          <p:spTgt spid="1048612"/>
                                        </p:tgtEl>
                                        <p:attrNameLst>
                                          <p:attrName>style.visibility</p:attrName>
                                        </p:attrNameLst>
                                      </p:cBhvr>
                                      <p:to>
                                        <p:strVal val="visible"/>
                                      </p:to>
                                    </p:set>
                                    <p:anim calcmode="lin" valueType="num">
                                      <p:cBhvr additive="base">
                                        <p:cTn dur="500" fill="hold" id="7"/>
                                        <p:tgtEl>
                                          <p:spTgt spid="1048612"/>
                                        </p:tgtEl>
                                        <p:attrNameLst>
                                          <p:attrName>ppt_x</p:attrName>
                                        </p:attrNameLst>
                                      </p:cBhvr>
                                      <p:tavLst>
                                        <p:tav tm="0">
                                          <p:val>
                                            <p:strVal val="1+#ppt_w/2"/>
                                          </p:val>
                                        </p:tav>
                                        <p:tav tm="100000">
                                          <p:val>
                                            <p:strVal val="#ppt_x"/>
                                          </p:val>
                                        </p:tav>
                                      </p:tavLst>
                                    </p:anim>
                                    <p:anim calcmode="lin" valueType="num">
                                      <p:cBhvr additive="base">
                                        <p:cTn dur="500" fill="hold" id="8"/>
                                        <p:tgtEl>
                                          <p:spTgt spid="10486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uiExpand="0" build="whole" animBg="1"/>
    </p:bldLst>
  </p:timing>
</p:sld>
</file>

<file path=ppt/slides/slide40.xml><?xml version="1.0" encoding="utf-8"?>
<p:sld xmlns:a="http://schemas.openxmlformats.org/drawingml/2006/main" xmlns:r="http://schemas.openxmlformats.org/officeDocument/2006/relationships" xmlns:p="http://schemas.openxmlformats.org/presentationml/2006/main" show="1" showMasterSp="1">
  <p:cSld>
    <p:spTree>
      <p:nvGrpSpPr>
        <p:cNvPr id="169" name=""/>
        <p:cNvGrpSpPr/>
        <p:nvPr/>
      </p:nvGrpSpPr>
      <p:grpSpPr>
        <a:xfrm rot="0">
          <a:off x="0" y="0"/>
          <a:ext cx="0" cy="0"/>
          <a:chOff x="0" y="0"/>
          <a:chExt cx="0" cy="0"/>
        </a:xfrm>
      </p:grpSpPr>
      <p:sp>
        <p:nvSpPr>
          <p:cNvPr id="1048943" name="Text Box 2"/>
          <p:cNvSpPr txBox="1"/>
          <p:nvPr/>
        </p:nvSpPr>
        <p:spPr>
          <a:xfrm rot="0">
            <a:off x="547687" y="1062037"/>
            <a:ext cx="8120062"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⑶画出逻辑电路图</a:t>
            </a:r>
          </a:p>
          <a:p>
            <a:pPr algn="just" eaLnBrk="1" hangingPunct="1" indent="0" lvl="0" marL="0">
              <a:lnSpc>
                <a:spcPct val="120000"/>
              </a:lnSpc>
              <a:spcBef>
                <a:spcPct val="0"/>
              </a:spcBef>
              <a:buFontTx/>
              <a:buNone/>
            </a:pPr>
            <a:r>
              <a:rPr altLang="en-US" b="1" sz="2400" lang="zh-CN">
                <a:latin typeface="Times New Roman" pitchFamily="18" charset="0"/>
              </a:rPr>
              <a:t>　   </a:t>
            </a:r>
            <a:r>
              <a:rPr altLang="en-US" sz="2400" lang="zh-CN">
                <a:latin typeface="Times New Roman" pitchFamily="18" charset="0"/>
              </a:rPr>
              <a:t>根据激励函数和输出函数表达式，可画出实现给定要求的逻辑电路如下图所示。</a:t>
            </a:r>
          </a:p>
        </p:txBody>
      </p:sp>
      <p:pic>
        <p:nvPicPr>
          <p:cNvPr id="2097181" name="Picture 3"/>
          <p:cNvPicPr>
            <a:picLocks/>
          </p:cNvPicPr>
          <p:nvPr/>
        </p:nvPicPr>
        <p:blipFill>
          <a:blip xmlns:r="http://schemas.openxmlformats.org/officeDocument/2006/relationships" r:embed="rId1"/>
          <a:srcRect l="0" t="0" r="0" b="0"/>
          <a:stretch>
            <a:fillRect/>
          </a:stretch>
        </p:blipFill>
        <p:spPr>
          <a:xfrm rot="0">
            <a:off x="1692275" y="2405062"/>
            <a:ext cx="5175250" cy="3438525"/>
          </a:xfrm>
          <a:prstGeom prst="rect"/>
          <a:noFill/>
          <a:ln>
            <a:noFill/>
          </a:ln>
        </p:spPr>
      </p:pic>
      <p:sp>
        <p:nvSpPr>
          <p:cNvPr id="104894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4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40</a:t>
            </a:fld>
            <a:endParaRPr altLang="en-US" sz="1400" lang="zh-CN">
              <a:solidFill>
                <a:srgbClr val="656565"/>
              </a:solidFill>
            </a:endParaRPr>
          </a:p>
        </p:txBody>
      </p:sp>
      <p:sp>
        <p:nvSpPr>
          <p:cNvPr id="104894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41.xml><?xml version="1.0" encoding="utf-8"?>
<p:sld xmlns:a="http://schemas.openxmlformats.org/drawingml/2006/main" xmlns:r="http://schemas.openxmlformats.org/officeDocument/2006/relationships" xmlns:p="http://schemas.openxmlformats.org/presentationml/2006/main" show="1" showMasterSp="1">
  <p:cSld>
    <p:spTree>
      <p:nvGrpSpPr>
        <p:cNvPr id="170" name=""/>
        <p:cNvGrpSpPr/>
        <p:nvPr/>
      </p:nvGrpSpPr>
      <p:grpSpPr>
        <a:xfrm rot="0">
          <a:off x="0" y="0"/>
          <a:ext cx="0" cy="0"/>
          <a:chOff x="0" y="0"/>
          <a:chExt cx="0" cy="0"/>
        </a:xfrm>
      </p:grpSpPr>
      <p:sp>
        <p:nvSpPr>
          <p:cNvPr id="1048947" name="Text Box 2"/>
          <p:cNvSpPr txBox="1"/>
          <p:nvPr/>
        </p:nvSpPr>
        <p:spPr>
          <a:xfrm rot="0">
            <a:off x="547687" y="1062037"/>
            <a:ext cx="8120062" cy="5302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zh-CN" sz="2400" lang="en-US">
                <a:latin typeface="宋体" pitchFamily="2" charset="-122"/>
              </a:rPr>
              <a:t>⑷ </a:t>
            </a:r>
            <a:r>
              <a:rPr altLang="en-US" sz="2400" lang="zh-CN">
                <a:latin typeface="Times New Roman" pitchFamily="18" charset="0"/>
              </a:rPr>
              <a:t>logisim仿真逻辑电路图</a:t>
            </a:r>
            <a:r>
              <a:rPr altLang="en-US" b="1" sz="2400" lang="zh-CN">
                <a:latin typeface="Times New Roman" pitchFamily="18" charset="0"/>
              </a:rPr>
              <a:t>　</a:t>
            </a:r>
          </a:p>
        </p:txBody>
      </p:sp>
      <p:sp>
        <p:nvSpPr>
          <p:cNvPr id="1048948" name="Text Box 4"/>
          <p:cNvSpPr txBox="1"/>
          <p:nvPr/>
        </p:nvSpPr>
        <p:spPr>
          <a:xfrm rot="0">
            <a:off x="611187" y="5859462"/>
            <a:ext cx="8326437" cy="5302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b="1" sz="2400" lang="zh-CN">
                <a:solidFill>
                  <a:srgbClr val="FF3300"/>
                </a:solidFill>
                <a:latin typeface="Times New Roman" pitchFamily="18" charset="0"/>
              </a:rPr>
              <a:t>思考：</a:t>
            </a:r>
            <a:r>
              <a:rPr altLang="en-US" sz="2400" lang="zh-CN">
                <a:latin typeface="Times New Roman" pitchFamily="18" charset="0"/>
              </a:rPr>
              <a:t>若</a:t>
            </a:r>
            <a:r>
              <a:rPr altLang="en-US" sz="2400" lang="zh-CN"/>
              <a:t>采用</a:t>
            </a:r>
            <a:r>
              <a:rPr altLang="en-US" sz="2400" lang="zh-CN">
                <a:solidFill>
                  <a:srgbClr val="0000FF"/>
                </a:solidFill>
              </a:rPr>
              <a:t>上升沿</a:t>
            </a:r>
            <a:r>
              <a:rPr altLang="zh-CN" sz="2400" lang="en-US">
                <a:solidFill>
                  <a:srgbClr val="0000FF"/>
                </a:solidFill>
                <a:latin typeface="Times New Roman" pitchFamily="18" charset="0"/>
              </a:rPr>
              <a:t>T</a:t>
            </a:r>
            <a:r>
              <a:rPr altLang="en-US" sz="2400" lang="zh-CN">
                <a:solidFill>
                  <a:srgbClr val="0000FF"/>
                </a:solidFill>
              </a:rPr>
              <a:t>触发器</a:t>
            </a:r>
            <a:r>
              <a:rPr altLang="en-US" sz="2400" lang="zh-CN"/>
              <a:t>作为存储元件，电路作何改变？</a:t>
            </a:r>
          </a:p>
        </p:txBody>
      </p:sp>
      <p:sp>
        <p:nvSpPr>
          <p:cNvPr id="104894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5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41</a:t>
            </a:fld>
            <a:endParaRPr altLang="en-US" sz="1400" lang="zh-CN">
              <a:solidFill>
                <a:srgbClr val="656565"/>
              </a:solidFill>
            </a:endParaRPr>
          </a:p>
        </p:txBody>
      </p:sp>
      <p:sp>
        <p:nvSpPr>
          <p:cNvPr id="104895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82" name="Picture 8"/>
          <p:cNvPicPr>
            <a:picLocks/>
          </p:cNvPicPr>
          <p:nvPr/>
        </p:nvPicPr>
        <p:blipFill>
          <a:blip xmlns:r="http://schemas.openxmlformats.org/officeDocument/2006/relationships" r:embed="rId1"/>
          <a:srcRect l="0" t="0" r="0" b="0"/>
          <a:stretch>
            <a:fillRect/>
          </a:stretch>
        </p:blipFill>
        <p:spPr>
          <a:xfrm rot="0">
            <a:off x="1452562" y="1625600"/>
            <a:ext cx="6238875" cy="4143375"/>
          </a:xfrm>
          <a:prstGeom prst="rect"/>
          <a:noFill/>
          <a:ln>
            <a:noFill/>
          </a:ln>
        </p:spPr>
      </p:pic>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48"/>
                                        </p:tgtEl>
                                        <p:attrNameLst>
                                          <p:attrName>style.visibility</p:attrName>
                                        </p:attrNameLst>
                                      </p:cBhvr>
                                      <p:to>
                                        <p:strVal val="visible"/>
                                      </p:to>
                                    </p:set>
                                    <p:anim calcmode="lin" valueType="num">
                                      <p:cBhvr additive="base">
                                        <p:cTn dur="500" fill="hold" id="7"/>
                                        <p:tgtEl>
                                          <p:spTgt spid="1048948"/>
                                        </p:tgtEl>
                                        <p:attrNameLst>
                                          <p:attrName>ppt_x</p:attrName>
                                        </p:attrNameLst>
                                      </p:cBhvr>
                                      <p:tavLst>
                                        <p:tav tm="0">
                                          <p:val>
                                            <p:strVal val="#ppt_x"/>
                                          </p:val>
                                        </p:tav>
                                        <p:tav tm="100000">
                                          <p:val>
                                            <p:strVal val="#ppt_x"/>
                                          </p:val>
                                        </p:tav>
                                      </p:tavLst>
                                    </p:anim>
                                    <p:anim calcmode="lin" valueType="num">
                                      <p:cBhvr additive="base">
                                        <p:cTn dur="500" fill="hold" id="8"/>
                                        <p:tgtEl>
                                          <p:spTgt spid="10489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48" grpId="0" uiExpand="0" build="whole"/>
    </p:bldLst>
  </p:timing>
</p:sld>
</file>

<file path=ppt/slides/slide42.xml><?xml version="1.0" encoding="utf-8"?>
<p:sld xmlns:a="http://schemas.openxmlformats.org/drawingml/2006/main" xmlns:r="http://schemas.openxmlformats.org/officeDocument/2006/relationships" xmlns:p="http://schemas.openxmlformats.org/presentationml/2006/main" show="1" showMasterSp="1">
  <p:cSld>
    <p:spTree>
      <p:nvGrpSpPr>
        <p:cNvPr id="171" name=""/>
        <p:cNvGrpSpPr/>
        <p:nvPr/>
      </p:nvGrpSpPr>
      <p:grpSpPr>
        <a:xfrm rot="0">
          <a:off x="0" y="0"/>
          <a:ext cx="0" cy="0"/>
          <a:chOff x="0" y="0"/>
          <a:chExt cx="0" cy="0"/>
        </a:xfrm>
      </p:grpSpPr>
      <p:sp>
        <p:nvSpPr>
          <p:cNvPr id="1048952" name="Text Box 3"/>
          <p:cNvSpPr txBox="1"/>
          <p:nvPr/>
        </p:nvSpPr>
        <p:spPr>
          <a:xfrm rot="0">
            <a:off x="592137" y="963612"/>
            <a:ext cx="8075612" cy="5302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考虑触发器的</a:t>
            </a:r>
            <a:r>
              <a:rPr altLang="en-US" sz="2400" lang="zh-CN">
                <a:solidFill>
                  <a:srgbClr val="FF0000"/>
                </a:solidFill>
                <a:latin typeface="Times New Roman" pitchFamily="18" charset="0"/>
              </a:rPr>
              <a:t>状态跳变</a:t>
            </a:r>
            <a:r>
              <a:rPr altLang="en-US" sz="2400" lang="zh-CN">
                <a:latin typeface="Times New Roman" pitchFamily="18" charset="0"/>
              </a:rPr>
              <a:t>：　　</a:t>
            </a:r>
          </a:p>
        </p:txBody>
      </p:sp>
      <p:sp>
        <p:nvSpPr>
          <p:cNvPr id="1048953" name="Rectangle 4"/>
          <p:cNvSpPr/>
          <p:nvPr/>
        </p:nvSpPr>
        <p:spPr>
          <a:xfrm rot="0">
            <a:off x="4167187" y="1817687"/>
            <a:ext cx="1216025" cy="3240087"/>
          </a:xfrm>
          <a:prstGeom prst="rect"/>
          <a:solidFill>
            <a:schemeClr val="lt1"/>
          </a:solidFill>
          <a:ln>
            <a:noFill/>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5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5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42</a:t>
            </a:fld>
            <a:endParaRPr altLang="en-US" sz="1400" lang="zh-CN">
              <a:solidFill>
                <a:srgbClr val="656565"/>
              </a:solidFill>
            </a:endParaRPr>
          </a:p>
        </p:txBody>
      </p:sp>
      <p:sp>
        <p:nvSpPr>
          <p:cNvPr id="104895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83" name="Picture 9"/>
          <p:cNvPicPr>
            <a:picLocks/>
          </p:cNvPicPr>
          <p:nvPr/>
        </p:nvPicPr>
        <p:blipFill>
          <a:blip xmlns:r="http://schemas.openxmlformats.org/officeDocument/2006/relationships" r:embed="rId1"/>
          <a:srcRect l="0" t="0" r="0" b="0"/>
          <a:stretch>
            <a:fillRect/>
          </a:stretch>
        </p:blipFill>
        <p:spPr>
          <a:xfrm rot="0">
            <a:off x="549275" y="1379537"/>
            <a:ext cx="8162925" cy="3849687"/>
          </a:xfrm>
          <a:prstGeom prst="rect"/>
          <a:noFill/>
          <a:ln>
            <a:noFill/>
          </a:ln>
        </p:spPr>
      </p:pic>
      <p:sp>
        <p:nvSpPr>
          <p:cNvPr id="1048957" name="Rectangle 10"/>
          <p:cNvSpPr/>
          <p:nvPr/>
        </p:nvSpPr>
        <p:spPr>
          <a:xfrm rot="0">
            <a:off x="7137400" y="2439987"/>
            <a:ext cx="360362" cy="2744787"/>
          </a:xfrm>
          <a:prstGeom prst="rect"/>
          <a:noFill/>
          <a:ln w="9525"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58" name="Rectangle 11"/>
          <p:cNvSpPr/>
          <p:nvPr/>
        </p:nvSpPr>
        <p:spPr>
          <a:xfrm rot="0">
            <a:off x="6326187" y="2439987"/>
            <a:ext cx="360362" cy="2744787"/>
          </a:xfrm>
          <a:prstGeom prst="rect"/>
          <a:noFill/>
          <a:ln w="9525"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59" name="Rectangle 12"/>
          <p:cNvSpPr/>
          <p:nvPr/>
        </p:nvSpPr>
        <p:spPr>
          <a:xfrm rot="0">
            <a:off x="5472112" y="2438400"/>
            <a:ext cx="360362" cy="2744787"/>
          </a:xfrm>
          <a:prstGeom prst="rect"/>
          <a:noFill/>
          <a:ln w="9525"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60" name="Rectangle 13"/>
          <p:cNvSpPr/>
          <p:nvPr/>
        </p:nvSpPr>
        <p:spPr>
          <a:xfrm rot="0">
            <a:off x="6326187" y="2439987"/>
            <a:ext cx="360362" cy="2744787"/>
          </a:xfrm>
          <a:prstGeom prst="rect"/>
          <a:noFill/>
          <a:ln w="9525"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61" name="Rectangle 14"/>
          <p:cNvSpPr/>
          <p:nvPr/>
        </p:nvSpPr>
        <p:spPr>
          <a:xfrm rot="0">
            <a:off x="5472112" y="2438400"/>
            <a:ext cx="360362" cy="2744787"/>
          </a:xfrm>
          <a:prstGeom prst="rect"/>
          <a:noFill/>
          <a:ln w="9525"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62" name="Rectangle 15"/>
          <p:cNvSpPr/>
          <p:nvPr/>
        </p:nvSpPr>
        <p:spPr>
          <a:xfrm rot="0">
            <a:off x="7137400" y="2439987"/>
            <a:ext cx="360362" cy="2744787"/>
          </a:xfrm>
          <a:prstGeom prst="rect"/>
          <a:noFill/>
          <a:ln w="19050"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63" name="Rectangle 16"/>
          <p:cNvSpPr/>
          <p:nvPr/>
        </p:nvSpPr>
        <p:spPr>
          <a:xfrm rot="0">
            <a:off x="6326187" y="2439987"/>
            <a:ext cx="360362" cy="2744787"/>
          </a:xfrm>
          <a:prstGeom prst="rect"/>
          <a:noFill/>
          <a:ln w="19050"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964" name="Rectangle 17"/>
          <p:cNvSpPr/>
          <p:nvPr/>
        </p:nvSpPr>
        <p:spPr>
          <a:xfrm rot="0">
            <a:off x="5472112" y="2438400"/>
            <a:ext cx="360362" cy="2744787"/>
          </a:xfrm>
          <a:prstGeom prst="rect"/>
          <a:noFill/>
          <a:ln w="19050" cap="flat" cmpd="sng">
            <a:solidFill>
              <a:srgbClr val="FF00FF">
                <a:alpha val="100000"/>
              </a:srgb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nvGrpSpPr>
          <p:cNvPr id="172" name=""/>
          <p:cNvGrpSpPr/>
          <p:nvPr/>
        </p:nvGrpSpPr>
        <p:grpSpPr>
          <a:xfrm rot="0">
            <a:off x="684212" y="5084762"/>
            <a:ext cx="7867650" cy="1373187"/>
            <a:chOff x="431" y="3203"/>
            <a:chExt cx="4956" cy="865"/>
          </a:xfrm>
        </p:grpSpPr>
        <p:sp>
          <p:nvSpPr>
            <p:cNvPr id="1048965" name="Text Box 8"/>
            <p:cNvSpPr txBox="1"/>
            <p:nvPr/>
          </p:nvSpPr>
          <p:spPr>
            <a:xfrm rot="0">
              <a:off x="431" y="3203"/>
              <a:ext cx="4956" cy="86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可得：</a:t>
              </a:r>
              <a:r>
                <a:rPr altLang="zh-CN" sz="2400" lang="en-US">
                  <a:solidFill>
                    <a:srgbClr val="0066FF"/>
                  </a:solidFill>
                  <a:latin typeface="Times New Roman" pitchFamily="18" charset="0"/>
                </a:rPr>
                <a:t>C</a:t>
              </a:r>
              <a:r>
                <a:rPr altLang="zh-CN" baseline="-25000" sz="2400" lang="en-US">
                  <a:solidFill>
                    <a:srgbClr val="0066FF"/>
                  </a:solidFill>
                  <a:latin typeface="Times New Roman" pitchFamily="18" charset="0"/>
                </a:rPr>
                <a:t>3</a:t>
              </a:r>
              <a:r>
                <a:rPr altLang="zh-CN" sz="2400" lang="en-US">
                  <a:solidFill>
                    <a:srgbClr val="0066FF"/>
                  </a:solidFill>
                  <a:latin typeface="Times New Roman" pitchFamily="18" charset="0"/>
                </a:rPr>
                <a:t> = y</a:t>
              </a:r>
              <a:r>
                <a:rPr altLang="zh-CN" baseline="-25000" sz="2400" lang="en-US">
                  <a:solidFill>
                    <a:srgbClr val="0066FF"/>
                  </a:solidFill>
                  <a:latin typeface="Times New Roman" pitchFamily="18" charset="0"/>
                </a:rPr>
                <a:t>2 </a:t>
              </a:r>
              <a:r>
                <a:rPr altLang="en-US" sz="2400" lang="zh-CN">
                  <a:solidFill>
                    <a:srgbClr val="0066FF"/>
                  </a:solidFill>
                  <a:latin typeface="Times New Roman" pitchFamily="18" charset="0"/>
                </a:rPr>
                <a:t>； </a:t>
              </a:r>
              <a:r>
                <a:rPr altLang="zh-CN" sz="2400" lang="en-US">
                  <a:solidFill>
                    <a:srgbClr val="0066FF"/>
                  </a:solidFill>
                  <a:latin typeface="Times New Roman" pitchFamily="18" charset="0"/>
                </a:rPr>
                <a:t>C</a:t>
              </a:r>
              <a:r>
                <a:rPr altLang="zh-CN" baseline="-25000" sz="2400" lang="en-US">
                  <a:solidFill>
                    <a:srgbClr val="0066FF"/>
                  </a:solidFill>
                  <a:latin typeface="Times New Roman" pitchFamily="18" charset="0"/>
                </a:rPr>
                <a:t>2</a:t>
              </a:r>
              <a:r>
                <a:rPr altLang="zh-CN" sz="2400" lang="en-US">
                  <a:solidFill>
                    <a:srgbClr val="0066FF"/>
                  </a:solidFill>
                  <a:latin typeface="Times New Roman" pitchFamily="18" charset="0"/>
                </a:rPr>
                <a:t> = y</a:t>
              </a:r>
              <a:r>
                <a:rPr altLang="zh-CN" baseline="-25000" sz="2400" lang="en-US">
                  <a:solidFill>
                    <a:srgbClr val="0066FF"/>
                  </a:solidFill>
                  <a:latin typeface="Times New Roman" pitchFamily="18" charset="0"/>
                </a:rPr>
                <a:t>1 </a:t>
              </a:r>
              <a:r>
                <a:rPr altLang="en-US" sz="2400" lang="zh-CN">
                  <a:solidFill>
                    <a:srgbClr val="0066FF"/>
                  </a:solidFill>
                  <a:latin typeface="Times New Roman" pitchFamily="18" charset="0"/>
                </a:rPr>
                <a:t>；  </a:t>
              </a:r>
              <a:r>
                <a:rPr altLang="zh-CN" sz="2400" lang="en-US">
                  <a:solidFill>
                    <a:srgbClr val="0066FF"/>
                  </a:solidFill>
                  <a:latin typeface="Times New Roman" pitchFamily="18" charset="0"/>
                </a:rPr>
                <a:t>C</a:t>
              </a:r>
              <a:r>
                <a:rPr altLang="zh-CN" baseline="-25000" sz="2400" lang="en-US">
                  <a:solidFill>
                    <a:srgbClr val="0066FF"/>
                  </a:solidFill>
                  <a:latin typeface="Times New Roman" pitchFamily="18" charset="0"/>
                </a:rPr>
                <a:t>1</a:t>
              </a:r>
              <a:r>
                <a:rPr altLang="zh-CN" sz="2400" lang="en-US">
                  <a:solidFill>
                    <a:srgbClr val="0066FF"/>
                  </a:solidFill>
                  <a:latin typeface="Times New Roman" pitchFamily="18" charset="0"/>
                </a:rPr>
                <a:t> = x</a:t>
              </a:r>
              <a:r>
                <a:rPr altLang="en-US" sz="2400" lang="zh-CN">
                  <a:latin typeface="Times New Roman" pitchFamily="18" charset="0"/>
                </a:rPr>
                <a:t> ；</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T</a:t>
              </a:r>
              <a:r>
                <a:rPr altLang="zh-CN" baseline="-25000" sz="2400" lang="en-US">
                  <a:latin typeface="Times New Roman" pitchFamily="18" charset="0"/>
                </a:rPr>
                <a:t>3</a:t>
              </a:r>
              <a:r>
                <a:rPr altLang="zh-CN" sz="2400" lang="en-US">
                  <a:latin typeface="Times New Roman" pitchFamily="18" charset="0"/>
                </a:rPr>
                <a:t> = T</a:t>
              </a:r>
              <a:r>
                <a:rPr altLang="zh-CN" baseline="-25000" sz="2400" lang="en-US">
                  <a:latin typeface="Times New Roman" pitchFamily="18" charset="0"/>
                </a:rPr>
                <a:t>2</a:t>
              </a:r>
              <a:r>
                <a:rPr altLang="zh-CN" sz="2400" lang="en-US">
                  <a:latin typeface="Times New Roman" pitchFamily="18" charset="0"/>
                </a:rPr>
                <a:t> = T</a:t>
              </a:r>
              <a:r>
                <a:rPr altLang="zh-CN" baseline="-25000" sz="2400" lang="en-US">
                  <a:latin typeface="Times New Roman" pitchFamily="18" charset="0"/>
                </a:rPr>
                <a:t>1</a:t>
              </a:r>
              <a:r>
                <a:rPr altLang="en-US" sz="2400" lang="zh-CN">
                  <a:latin typeface="Times New Roman" pitchFamily="18" charset="0"/>
                </a:rPr>
                <a:t> = 1</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solidFill>
                    <a:srgbClr val="0066FF"/>
                  </a:solidFill>
                  <a:latin typeface="Times New Roman" pitchFamily="18" charset="0"/>
                </a:rPr>
                <a:t>Z = xy</a:t>
              </a:r>
              <a:r>
                <a:rPr altLang="zh-CN" baseline="-25000" sz="2400" lang="en-US">
                  <a:solidFill>
                    <a:srgbClr val="0066FF"/>
                  </a:solidFill>
                  <a:latin typeface="Times New Roman" pitchFamily="18" charset="0"/>
                </a:rPr>
                <a:t>3</a:t>
              </a:r>
              <a:r>
                <a:rPr altLang="zh-CN" sz="2400" lang="en-US">
                  <a:solidFill>
                    <a:srgbClr val="0066FF"/>
                  </a:solidFill>
                  <a:latin typeface="Times New Roman" pitchFamily="18" charset="0"/>
                </a:rPr>
                <a:t>y</a:t>
              </a:r>
              <a:r>
                <a:rPr altLang="zh-CN" baseline="-25000" sz="2400" lang="en-US">
                  <a:solidFill>
                    <a:srgbClr val="0066FF"/>
                  </a:solidFill>
                  <a:latin typeface="Times New Roman" pitchFamily="18" charset="0"/>
                </a:rPr>
                <a:t>2</a:t>
              </a:r>
              <a:r>
                <a:rPr altLang="zh-CN" sz="2400" lang="en-US">
                  <a:solidFill>
                    <a:srgbClr val="0066FF"/>
                  </a:solidFill>
                  <a:latin typeface="Times New Roman" pitchFamily="18" charset="0"/>
                </a:rPr>
                <a:t>y</a:t>
              </a:r>
              <a:r>
                <a:rPr altLang="zh-CN" baseline="-25000" sz="2400" lang="en-US">
                  <a:solidFill>
                    <a:srgbClr val="0066FF"/>
                  </a:solidFill>
                  <a:latin typeface="Times New Roman" pitchFamily="18" charset="0"/>
                </a:rPr>
                <a:t>1</a:t>
              </a:r>
            </a:p>
          </p:txBody>
        </p:sp>
        <p:sp>
          <p:nvSpPr>
            <p:cNvPr id="1048966" name="Line 18"/>
            <p:cNvSpPr/>
            <p:nvPr/>
          </p:nvSpPr>
          <p:spPr>
            <a:xfrm rot="0">
              <a:off x="1463" y="3322"/>
              <a:ext cx="113" cy="0"/>
            </a:xfrm>
            <a:prstGeom prst="line"/>
            <a:noFill/>
            <a:ln w="19050" cap="flat" cmpd="sng">
              <a:solidFill>
                <a:schemeClr val="dk1">
                  <a:alpha val="100000"/>
                </a:schemeClr>
              </a:solidFill>
              <a:prstDash val="solid"/>
              <a:round/>
            </a:ln>
          </p:spPr>
        </p:sp>
        <p:sp>
          <p:nvSpPr>
            <p:cNvPr id="1048967" name="Line 19"/>
            <p:cNvSpPr/>
            <p:nvPr/>
          </p:nvSpPr>
          <p:spPr>
            <a:xfrm rot="0">
              <a:off x="2285" y="3322"/>
              <a:ext cx="113" cy="0"/>
            </a:xfrm>
            <a:prstGeom prst="line"/>
            <a:noFill/>
            <a:ln w="19050" cap="flat" cmpd="sng">
              <a:solidFill>
                <a:schemeClr val="dk1">
                  <a:alpha val="100000"/>
                </a:schemeClr>
              </a:solidFill>
              <a:prstDash val="solid"/>
              <a:round/>
            </a:ln>
          </p:spPr>
        </p:sp>
        <p:sp>
          <p:nvSpPr>
            <p:cNvPr id="1048968" name="Line 20"/>
            <p:cNvSpPr/>
            <p:nvPr/>
          </p:nvSpPr>
          <p:spPr>
            <a:xfrm rot="0">
              <a:off x="1496" y="3889"/>
              <a:ext cx="80" cy="0"/>
            </a:xfrm>
            <a:prstGeom prst="line"/>
            <a:noFill/>
            <a:ln w="19050" cap="flat" cmpd="sng">
              <a:solidFill>
                <a:schemeClr val="dk1">
                  <a:alpha val="100000"/>
                </a:schemeClr>
              </a:solidFill>
              <a:prstDash val="solid"/>
              <a:round/>
            </a:ln>
          </p:spPr>
        </p:sp>
        <p:sp>
          <p:nvSpPr>
            <p:cNvPr id="1048969" name="Line 21"/>
            <p:cNvSpPr/>
            <p:nvPr/>
          </p:nvSpPr>
          <p:spPr>
            <a:xfrm rot="0">
              <a:off x="1649" y="3889"/>
              <a:ext cx="80" cy="0"/>
            </a:xfrm>
            <a:prstGeom prst="line"/>
            <a:noFill/>
            <a:ln w="19050" cap="flat" cmpd="sng">
              <a:solidFill>
                <a:schemeClr val="dk1">
                  <a:alpha val="100000"/>
                </a:schemeClr>
              </a:solidFill>
              <a:prstDash val="solid"/>
              <a:round/>
            </a:ln>
          </p:spPr>
        </p:sp>
        <p:sp>
          <p:nvSpPr>
            <p:cNvPr id="1048970" name="Line 22"/>
            <p:cNvSpPr/>
            <p:nvPr/>
          </p:nvSpPr>
          <p:spPr>
            <a:xfrm rot="0">
              <a:off x="1803" y="3889"/>
              <a:ext cx="80" cy="0"/>
            </a:xfrm>
            <a:prstGeom prst="line"/>
            <a:noFill/>
            <a:ln w="19050" cap="flat" cmpd="sng">
              <a:solidFill>
                <a:schemeClr val="dk1">
                  <a:alpha val="100000"/>
                </a:schemeClr>
              </a:solidFill>
              <a:prstDash val="solid"/>
              <a:round/>
            </a:ln>
          </p:spPr>
        </p:sp>
        <p:sp>
          <p:nvSpPr>
            <p:cNvPr id="1048971" name="Line 23"/>
            <p:cNvSpPr/>
            <p:nvPr/>
          </p:nvSpPr>
          <p:spPr>
            <a:xfrm rot="0">
              <a:off x="1463" y="3322"/>
              <a:ext cx="113" cy="0"/>
            </a:xfrm>
            <a:prstGeom prst="line"/>
            <a:noFill/>
            <a:ln w="19050" cap="flat" cmpd="sng">
              <a:solidFill>
                <a:schemeClr val="dk1">
                  <a:alpha val="100000"/>
                </a:schemeClr>
              </a:solidFill>
              <a:prstDash val="solid"/>
              <a:round/>
            </a:ln>
          </p:spPr>
        </p:sp>
        <p:sp>
          <p:nvSpPr>
            <p:cNvPr id="1048972" name="Line 24"/>
            <p:cNvSpPr/>
            <p:nvPr/>
          </p:nvSpPr>
          <p:spPr>
            <a:xfrm rot="0">
              <a:off x="2285" y="3322"/>
              <a:ext cx="113" cy="0"/>
            </a:xfrm>
            <a:prstGeom prst="line"/>
            <a:noFill/>
            <a:ln w="19050" cap="flat" cmpd="sng">
              <a:solidFill>
                <a:schemeClr val="dk1">
                  <a:alpha val="100000"/>
                </a:schemeClr>
              </a:solidFill>
              <a:prstDash val="solid"/>
              <a:round/>
            </a:ln>
          </p:spPr>
        </p:sp>
        <p:sp>
          <p:nvSpPr>
            <p:cNvPr id="1048973" name="Line 25"/>
            <p:cNvSpPr/>
            <p:nvPr/>
          </p:nvSpPr>
          <p:spPr>
            <a:xfrm rot="0">
              <a:off x="1803" y="3889"/>
              <a:ext cx="80" cy="0"/>
            </a:xfrm>
            <a:prstGeom prst="line"/>
            <a:noFill/>
            <a:ln w="19050" cap="flat" cmpd="sng">
              <a:solidFill>
                <a:schemeClr val="dk1">
                  <a:alpha val="100000"/>
                </a:schemeClr>
              </a:solidFill>
              <a:prstDash val="solid"/>
              <a:round/>
            </a:ln>
          </p:spPr>
        </p:sp>
        <p:sp>
          <p:nvSpPr>
            <p:cNvPr id="1048974" name="Line 26"/>
            <p:cNvSpPr/>
            <p:nvPr/>
          </p:nvSpPr>
          <p:spPr>
            <a:xfrm rot="0">
              <a:off x="1463" y="3322"/>
              <a:ext cx="113" cy="0"/>
            </a:xfrm>
            <a:prstGeom prst="line"/>
            <a:noFill/>
            <a:ln w="19050" cap="flat" cmpd="sng">
              <a:solidFill>
                <a:schemeClr val="dk1">
                  <a:alpha val="100000"/>
                </a:schemeClr>
              </a:solidFill>
              <a:prstDash val="solid"/>
              <a:round/>
            </a:ln>
          </p:spPr>
        </p:sp>
        <p:sp>
          <p:nvSpPr>
            <p:cNvPr id="1048975" name="Line 27"/>
            <p:cNvSpPr/>
            <p:nvPr/>
          </p:nvSpPr>
          <p:spPr>
            <a:xfrm rot="0">
              <a:off x="2285" y="3322"/>
              <a:ext cx="113" cy="0"/>
            </a:xfrm>
            <a:prstGeom prst="line"/>
            <a:noFill/>
            <a:ln w="19050" cap="flat" cmpd="sng">
              <a:solidFill>
                <a:schemeClr val="dk1">
                  <a:alpha val="100000"/>
                </a:schemeClr>
              </a:solidFill>
              <a:prstDash val="solid"/>
              <a:round/>
            </a:ln>
          </p:spPr>
        </p:sp>
        <p:sp>
          <p:nvSpPr>
            <p:cNvPr id="1048976" name="Line 28"/>
            <p:cNvSpPr/>
            <p:nvPr/>
          </p:nvSpPr>
          <p:spPr>
            <a:xfrm rot="0">
              <a:off x="1649" y="3889"/>
              <a:ext cx="80" cy="0"/>
            </a:xfrm>
            <a:prstGeom prst="line"/>
            <a:noFill/>
            <a:ln w="19050" cap="flat" cmpd="sng">
              <a:solidFill>
                <a:schemeClr val="dk1">
                  <a:alpha val="100000"/>
                </a:schemeClr>
              </a:solidFill>
              <a:prstDash val="solid"/>
              <a:round/>
            </a:ln>
          </p:spPr>
        </p:sp>
        <p:sp>
          <p:nvSpPr>
            <p:cNvPr id="1048977" name="Line 29"/>
            <p:cNvSpPr/>
            <p:nvPr/>
          </p:nvSpPr>
          <p:spPr>
            <a:xfrm rot="0">
              <a:off x="1803" y="3889"/>
              <a:ext cx="80" cy="0"/>
            </a:xfrm>
            <a:prstGeom prst="line"/>
            <a:noFill/>
            <a:ln w="19050" cap="flat" cmpd="sng">
              <a:solidFill>
                <a:schemeClr val="dk1">
                  <a:alpha val="100000"/>
                </a:schemeClr>
              </a:solidFill>
              <a:prstDash val="solid"/>
              <a:round/>
            </a:ln>
          </p:spPr>
        </p:sp>
        <p:sp>
          <p:nvSpPr>
            <p:cNvPr id="1048978" name="Line 30"/>
            <p:cNvSpPr/>
            <p:nvPr/>
          </p:nvSpPr>
          <p:spPr>
            <a:xfrm rot="0">
              <a:off x="1463" y="3322"/>
              <a:ext cx="113" cy="0"/>
            </a:xfrm>
            <a:prstGeom prst="line"/>
            <a:noFill/>
            <a:ln w="19050" cap="flat" cmpd="sng">
              <a:solidFill>
                <a:schemeClr val="dk1">
                  <a:alpha val="100000"/>
                </a:schemeClr>
              </a:solidFill>
              <a:prstDash val="solid"/>
              <a:round/>
            </a:ln>
          </p:spPr>
        </p:sp>
        <p:sp>
          <p:nvSpPr>
            <p:cNvPr id="1048979" name="Line 31"/>
            <p:cNvSpPr/>
            <p:nvPr/>
          </p:nvSpPr>
          <p:spPr>
            <a:xfrm rot="0">
              <a:off x="2285" y="3322"/>
              <a:ext cx="113" cy="0"/>
            </a:xfrm>
            <a:prstGeom prst="line"/>
            <a:noFill/>
            <a:ln w="19050" cap="flat" cmpd="sng">
              <a:solidFill>
                <a:schemeClr val="dk1">
                  <a:alpha val="100000"/>
                </a:schemeClr>
              </a:solidFill>
              <a:prstDash val="solid"/>
              <a:round/>
            </a:ln>
          </p:spPr>
        </p:sp>
        <p:sp>
          <p:nvSpPr>
            <p:cNvPr id="1048980" name="Line 32"/>
            <p:cNvSpPr/>
            <p:nvPr/>
          </p:nvSpPr>
          <p:spPr>
            <a:xfrm rot="0">
              <a:off x="1496" y="3889"/>
              <a:ext cx="80" cy="0"/>
            </a:xfrm>
            <a:prstGeom prst="line"/>
            <a:noFill/>
            <a:ln w="19050" cap="flat" cmpd="sng">
              <a:solidFill>
                <a:schemeClr val="dk1">
                  <a:alpha val="100000"/>
                </a:schemeClr>
              </a:solidFill>
              <a:prstDash val="solid"/>
              <a:round/>
            </a:ln>
          </p:spPr>
        </p:sp>
        <p:sp>
          <p:nvSpPr>
            <p:cNvPr id="1048981" name="Line 33"/>
            <p:cNvSpPr/>
            <p:nvPr/>
          </p:nvSpPr>
          <p:spPr>
            <a:xfrm rot="0">
              <a:off x="1649" y="3889"/>
              <a:ext cx="80" cy="0"/>
            </a:xfrm>
            <a:prstGeom prst="line"/>
            <a:noFill/>
            <a:ln w="19050" cap="flat" cmpd="sng">
              <a:solidFill>
                <a:schemeClr val="dk1">
                  <a:alpha val="100000"/>
                </a:schemeClr>
              </a:solidFill>
              <a:prstDash val="solid"/>
              <a:round/>
            </a:ln>
          </p:spPr>
        </p:sp>
        <p:sp>
          <p:nvSpPr>
            <p:cNvPr id="1048982" name="Line 34"/>
            <p:cNvSpPr/>
            <p:nvPr/>
          </p:nvSpPr>
          <p:spPr>
            <a:xfrm rot="0">
              <a:off x="1803" y="3889"/>
              <a:ext cx="80" cy="0"/>
            </a:xfrm>
            <a:prstGeom prst="line"/>
            <a:noFill/>
            <a:ln w="19050" cap="flat" cmpd="sng">
              <a:solidFill>
                <a:schemeClr val="dk1">
                  <a:alpha val="100000"/>
                </a:schemeClr>
              </a:solidFill>
              <a:prstDash val="solid"/>
              <a:round/>
            </a:ln>
          </p:spPr>
        </p:sp>
        <p:sp>
          <p:nvSpPr>
            <p:cNvPr id="1048983" name="Line 35"/>
            <p:cNvSpPr/>
            <p:nvPr/>
          </p:nvSpPr>
          <p:spPr>
            <a:xfrm rot="0">
              <a:off x="1463" y="3322"/>
              <a:ext cx="113" cy="0"/>
            </a:xfrm>
            <a:prstGeom prst="line"/>
            <a:noFill/>
            <a:ln w="19050" cap="flat" cmpd="sng">
              <a:solidFill>
                <a:schemeClr val="dk1">
                  <a:alpha val="100000"/>
                </a:schemeClr>
              </a:solidFill>
              <a:prstDash val="solid"/>
              <a:round/>
            </a:ln>
          </p:spPr>
        </p:sp>
        <p:sp>
          <p:nvSpPr>
            <p:cNvPr id="1048984" name="Line 36"/>
            <p:cNvSpPr/>
            <p:nvPr/>
          </p:nvSpPr>
          <p:spPr>
            <a:xfrm rot="0">
              <a:off x="2285" y="3322"/>
              <a:ext cx="113" cy="0"/>
            </a:xfrm>
            <a:prstGeom prst="line"/>
            <a:noFill/>
            <a:ln w="19050" cap="flat" cmpd="sng">
              <a:solidFill>
                <a:schemeClr val="dk1">
                  <a:alpha val="100000"/>
                </a:schemeClr>
              </a:solidFill>
              <a:prstDash val="solid"/>
              <a:round/>
            </a:ln>
          </p:spPr>
        </p:sp>
      </p:gr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172"/>
                                        </p:tgtEl>
                                        <p:attrNameLst>
                                          <p:attrName>style.visibility</p:attrName>
                                        </p:attrNameLst>
                                      </p:cBhvr>
                                      <p:to>
                                        <p:strVal val="visible"/>
                                      </p:to>
                                    </p:set>
                                    <p:anim calcmode="lin" valueType="num">
                                      <p:cBhvr additive="base">
                                        <p:cTn dur="500" fill="hold" id="7"/>
                                        <p:tgtEl>
                                          <p:spTgt spid="172"/>
                                        </p:tgtEl>
                                        <p:attrNameLst>
                                          <p:attrName>ppt_x</p:attrName>
                                        </p:attrNameLst>
                                      </p:cBhvr>
                                      <p:tavLst>
                                        <p:tav tm="0">
                                          <p:val>
                                            <p:strVal val="#ppt_x"/>
                                          </p:val>
                                        </p:tav>
                                        <p:tav tm="100000">
                                          <p:val>
                                            <p:strVal val="#ppt_x"/>
                                          </p:val>
                                        </p:tav>
                                      </p:tavLst>
                                    </p:anim>
                                    <p:anim calcmode="lin" valueType="num">
                                      <p:cBhvr additive="base">
                                        <p:cTn dur="500" fill="hold" id="8"/>
                                        <p:tgtEl>
                                          <p:spTgt spid="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1" showMasterSp="1">
  <p:cSld>
    <p:spTree>
      <p:nvGrpSpPr>
        <p:cNvPr id="173" name=""/>
        <p:cNvGrpSpPr/>
        <p:nvPr/>
      </p:nvGrpSpPr>
      <p:grpSpPr>
        <a:xfrm rot="0">
          <a:off x="0" y="0"/>
          <a:ext cx="0" cy="0"/>
          <a:chOff x="0" y="0"/>
          <a:chExt cx="0" cy="0"/>
        </a:xfrm>
      </p:grpSpPr>
      <p:sp>
        <p:nvSpPr>
          <p:cNvPr id="104898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98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43</a:t>
            </a:fld>
            <a:endParaRPr altLang="en-US" sz="1400" lang="zh-CN">
              <a:solidFill>
                <a:srgbClr val="656565"/>
              </a:solidFill>
            </a:endParaRPr>
          </a:p>
        </p:txBody>
      </p:sp>
      <p:sp>
        <p:nvSpPr>
          <p:cNvPr id="104898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grpSp>
        <p:nvGrpSpPr>
          <p:cNvPr id="174" name=""/>
          <p:cNvGrpSpPr/>
          <p:nvPr/>
        </p:nvGrpSpPr>
        <p:grpSpPr>
          <a:xfrm rot="0">
            <a:off x="439737" y="1122362"/>
            <a:ext cx="7867650" cy="1373187"/>
            <a:chOff x="295" y="707"/>
            <a:chExt cx="4956" cy="865"/>
          </a:xfrm>
        </p:grpSpPr>
        <p:sp>
          <p:nvSpPr>
            <p:cNvPr id="1048988" name="Text Box 17"/>
            <p:cNvSpPr txBox="1"/>
            <p:nvPr/>
          </p:nvSpPr>
          <p:spPr>
            <a:xfrm rot="0">
              <a:off x="295" y="707"/>
              <a:ext cx="4956" cy="86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激励函数：</a:t>
              </a:r>
              <a:r>
                <a:rPr altLang="zh-CN" sz="2400" lang="en-US">
                  <a:solidFill>
                    <a:srgbClr val="0066FF"/>
                  </a:solidFill>
                  <a:latin typeface="Times New Roman" pitchFamily="18" charset="0"/>
                </a:rPr>
                <a:t>C</a:t>
              </a:r>
              <a:r>
                <a:rPr altLang="zh-CN" baseline="-25000" sz="2400" lang="en-US">
                  <a:solidFill>
                    <a:srgbClr val="0066FF"/>
                  </a:solidFill>
                  <a:latin typeface="Times New Roman" pitchFamily="18" charset="0"/>
                </a:rPr>
                <a:t>3</a:t>
              </a:r>
              <a:r>
                <a:rPr altLang="zh-CN" sz="2400" lang="en-US">
                  <a:solidFill>
                    <a:srgbClr val="0066FF"/>
                  </a:solidFill>
                  <a:latin typeface="Times New Roman" pitchFamily="18" charset="0"/>
                </a:rPr>
                <a:t> = y</a:t>
              </a:r>
              <a:r>
                <a:rPr altLang="zh-CN" baseline="-25000" sz="2400" lang="en-US">
                  <a:solidFill>
                    <a:srgbClr val="0066FF"/>
                  </a:solidFill>
                  <a:latin typeface="Times New Roman" pitchFamily="18" charset="0"/>
                </a:rPr>
                <a:t>2 </a:t>
              </a:r>
              <a:r>
                <a:rPr altLang="en-US" sz="2400" lang="zh-CN">
                  <a:solidFill>
                    <a:srgbClr val="0066FF"/>
                  </a:solidFill>
                  <a:latin typeface="Times New Roman" pitchFamily="18" charset="0"/>
                </a:rPr>
                <a:t>； </a:t>
              </a:r>
              <a:r>
                <a:rPr altLang="zh-CN" sz="2400" lang="en-US">
                  <a:solidFill>
                    <a:srgbClr val="0066FF"/>
                  </a:solidFill>
                  <a:latin typeface="Times New Roman" pitchFamily="18" charset="0"/>
                </a:rPr>
                <a:t>C</a:t>
              </a:r>
              <a:r>
                <a:rPr altLang="zh-CN" baseline="-25000" sz="2400" lang="en-US">
                  <a:solidFill>
                    <a:srgbClr val="0066FF"/>
                  </a:solidFill>
                  <a:latin typeface="Times New Roman" pitchFamily="18" charset="0"/>
                </a:rPr>
                <a:t>2</a:t>
              </a:r>
              <a:r>
                <a:rPr altLang="zh-CN" sz="2400" lang="en-US">
                  <a:solidFill>
                    <a:srgbClr val="0066FF"/>
                  </a:solidFill>
                  <a:latin typeface="Times New Roman" pitchFamily="18" charset="0"/>
                </a:rPr>
                <a:t> = y</a:t>
              </a:r>
              <a:r>
                <a:rPr altLang="zh-CN" baseline="-25000" sz="2400" lang="en-US">
                  <a:solidFill>
                    <a:srgbClr val="0066FF"/>
                  </a:solidFill>
                  <a:latin typeface="Times New Roman" pitchFamily="18" charset="0"/>
                </a:rPr>
                <a:t>1 </a:t>
              </a:r>
              <a:r>
                <a:rPr altLang="en-US" sz="2400" lang="zh-CN">
                  <a:solidFill>
                    <a:srgbClr val="0066FF"/>
                  </a:solidFill>
                  <a:latin typeface="Times New Roman" pitchFamily="18" charset="0"/>
                </a:rPr>
                <a:t>；  </a:t>
              </a:r>
              <a:r>
                <a:rPr altLang="zh-CN" sz="2400" lang="en-US">
                  <a:solidFill>
                    <a:srgbClr val="0066FF"/>
                  </a:solidFill>
                  <a:latin typeface="Times New Roman" pitchFamily="18" charset="0"/>
                </a:rPr>
                <a:t>C</a:t>
              </a:r>
              <a:r>
                <a:rPr altLang="zh-CN" baseline="-25000" sz="2400" lang="en-US">
                  <a:solidFill>
                    <a:srgbClr val="0066FF"/>
                  </a:solidFill>
                  <a:latin typeface="Times New Roman" pitchFamily="18" charset="0"/>
                </a:rPr>
                <a:t>1</a:t>
              </a:r>
              <a:r>
                <a:rPr altLang="zh-CN" sz="2400" lang="en-US">
                  <a:solidFill>
                    <a:srgbClr val="0066FF"/>
                  </a:solidFill>
                  <a:latin typeface="Times New Roman" pitchFamily="18" charset="0"/>
                </a:rPr>
                <a:t> = x</a:t>
              </a:r>
              <a:r>
                <a:rPr altLang="en-US" sz="2400" lang="zh-CN">
                  <a:latin typeface="Times New Roman" pitchFamily="18" charset="0"/>
                </a:rPr>
                <a:t> ；</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T</a:t>
              </a:r>
              <a:r>
                <a:rPr altLang="zh-CN" baseline="-25000" sz="2400" lang="en-US">
                  <a:latin typeface="Times New Roman" pitchFamily="18" charset="0"/>
                </a:rPr>
                <a:t>3</a:t>
              </a:r>
              <a:r>
                <a:rPr altLang="zh-CN" sz="2400" lang="en-US">
                  <a:latin typeface="Times New Roman" pitchFamily="18" charset="0"/>
                </a:rPr>
                <a:t> = T</a:t>
              </a:r>
              <a:r>
                <a:rPr altLang="zh-CN" baseline="-25000" sz="2400" lang="en-US">
                  <a:latin typeface="Times New Roman" pitchFamily="18" charset="0"/>
                </a:rPr>
                <a:t>2</a:t>
              </a:r>
              <a:r>
                <a:rPr altLang="zh-CN" sz="2400" lang="en-US">
                  <a:latin typeface="Times New Roman" pitchFamily="18" charset="0"/>
                </a:rPr>
                <a:t> = T</a:t>
              </a:r>
              <a:r>
                <a:rPr altLang="zh-CN" baseline="-25000" sz="2400" lang="en-US">
                  <a:latin typeface="Times New Roman" pitchFamily="18" charset="0"/>
                </a:rPr>
                <a:t>1</a:t>
              </a:r>
              <a:r>
                <a:rPr altLang="en-US" sz="2400" lang="zh-CN">
                  <a:latin typeface="Times New Roman" pitchFamily="18" charset="0"/>
                </a:rPr>
                <a:t> = 1</a:t>
              </a:r>
            </a:p>
            <a:p>
              <a:pPr algn="just" eaLnBrk="1" hangingPunct="1" indent="0" lvl="0" marL="0">
                <a:lnSpc>
                  <a:spcPct val="120000"/>
                </a:lnSpc>
                <a:spcBef>
                  <a:spcPct val="0"/>
                </a:spcBef>
                <a:buFontTx/>
                <a:buNone/>
              </a:pPr>
              <a:r>
                <a:rPr altLang="en-US" sz="2400" lang="zh-CN">
                  <a:latin typeface="Times New Roman" pitchFamily="18" charset="0"/>
                </a:rPr>
                <a:t>输出函数：</a:t>
              </a:r>
              <a:r>
                <a:rPr altLang="zh-CN" sz="2400" lang="en-US">
                  <a:solidFill>
                    <a:srgbClr val="0066FF"/>
                  </a:solidFill>
                  <a:latin typeface="Times New Roman" pitchFamily="18" charset="0"/>
                </a:rPr>
                <a:t>Z = xy</a:t>
              </a:r>
              <a:r>
                <a:rPr altLang="zh-CN" baseline="-25000" sz="2400" lang="en-US">
                  <a:solidFill>
                    <a:srgbClr val="0066FF"/>
                  </a:solidFill>
                  <a:latin typeface="Times New Roman" pitchFamily="18" charset="0"/>
                </a:rPr>
                <a:t>3</a:t>
              </a:r>
              <a:r>
                <a:rPr altLang="zh-CN" sz="2400" lang="en-US">
                  <a:solidFill>
                    <a:srgbClr val="0066FF"/>
                  </a:solidFill>
                  <a:latin typeface="Times New Roman" pitchFamily="18" charset="0"/>
                </a:rPr>
                <a:t>y</a:t>
              </a:r>
              <a:r>
                <a:rPr altLang="zh-CN" baseline="-25000" sz="2400" lang="en-US">
                  <a:solidFill>
                    <a:srgbClr val="0066FF"/>
                  </a:solidFill>
                  <a:latin typeface="Times New Roman" pitchFamily="18" charset="0"/>
                </a:rPr>
                <a:t>2</a:t>
              </a:r>
              <a:r>
                <a:rPr altLang="zh-CN" sz="2400" lang="en-US">
                  <a:solidFill>
                    <a:srgbClr val="0066FF"/>
                  </a:solidFill>
                  <a:latin typeface="Times New Roman" pitchFamily="18" charset="0"/>
                </a:rPr>
                <a:t>y</a:t>
              </a:r>
              <a:r>
                <a:rPr altLang="zh-CN" baseline="-25000" sz="2400" lang="en-US">
                  <a:solidFill>
                    <a:srgbClr val="0066FF"/>
                  </a:solidFill>
                  <a:latin typeface="Times New Roman" pitchFamily="18" charset="0"/>
                </a:rPr>
                <a:t>1</a:t>
              </a:r>
            </a:p>
          </p:txBody>
        </p:sp>
        <p:sp>
          <p:nvSpPr>
            <p:cNvPr id="1048989" name="Line 18"/>
            <p:cNvSpPr/>
            <p:nvPr/>
          </p:nvSpPr>
          <p:spPr>
            <a:xfrm rot="0">
              <a:off x="1718" y="828"/>
              <a:ext cx="113" cy="0"/>
            </a:xfrm>
            <a:prstGeom prst="line"/>
            <a:noFill/>
            <a:ln w="19050" cap="flat" cmpd="sng">
              <a:solidFill>
                <a:schemeClr val="dk1">
                  <a:alpha val="100000"/>
                </a:schemeClr>
              </a:solidFill>
              <a:prstDash val="solid"/>
              <a:round/>
            </a:ln>
          </p:spPr>
        </p:sp>
        <p:sp>
          <p:nvSpPr>
            <p:cNvPr id="1048990" name="Line 19"/>
            <p:cNvSpPr/>
            <p:nvPr/>
          </p:nvSpPr>
          <p:spPr>
            <a:xfrm rot="0">
              <a:off x="2540" y="828"/>
              <a:ext cx="113" cy="0"/>
            </a:xfrm>
            <a:prstGeom prst="line"/>
            <a:noFill/>
            <a:ln w="19050" cap="flat" cmpd="sng">
              <a:solidFill>
                <a:schemeClr val="dk1">
                  <a:alpha val="100000"/>
                </a:schemeClr>
              </a:solidFill>
              <a:prstDash val="solid"/>
              <a:round/>
            </a:ln>
          </p:spPr>
        </p:sp>
        <p:sp>
          <p:nvSpPr>
            <p:cNvPr id="1048991" name="Line 20"/>
            <p:cNvSpPr/>
            <p:nvPr/>
          </p:nvSpPr>
          <p:spPr>
            <a:xfrm rot="0">
              <a:off x="1746" y="1393"/>
              <a:ext cx="80" cy="0"/>
            </a:xfrm>
            <a:prstGeom prst="line"/>
            <a:noFill/>
            <a:ln w="19050" cap="flat" cmpd="sng">
              <a:solidFill>
                <a:schemeClr val="dk1">
                  <a:alpha val="100000"/>
                </a:schemeClr>
              </a:solidFill>
              <a:prstDash val="solid"/>
              <a:round/>
            </a:ln>
          </p:spPr>
        </p:sp>
        <p:sp>
          <p:nvSpPr>
            <p:cNvPr id="1048992" name="Line 21"/>
            <p:cNvSpPr/>
            <p:nvPr/>
          </p:nvSpPr>
          <p:spPr>
            <a:xfrm rot="0">
              <a:off x="1899" y="1393"/>
              <a:ext cx="80" cy="0"/>
            </a:xfrm>
            <a:prstGeom prst="line"/>
            <a:noFill/>
            <a:ln w="19050" cap="flat" cmpd="sng">
              <a:solidFill>
                <a:schemeClr val="dk1">
                  <a:alpha val="100000"/>
                </a:schemeClr>
              </a:solidFill>
              <a:prstDash val="solid"/>
              <a:round/>
            </a:ln>
          </p:spPr>
        </p:sp>
        <p:sp>
          <p:nvSpPr>
            <p:cNvPr id="1048993" name="Line 22"/>
            <p:cNvSpPr/>
            <p:nvPr/>
          </p:nvSpPr>
          <p:spPr>
            <a:xfrm rot="0">
              <a:off x="2053" y="1393"/>
              <a:ext cx="80" cy="0"/>
            </a:xfrm>
            <a:prstGeom prst="line"/>
            <a:noFill/>
            <a:ln w="19050" cap="flat" cmpd="sng">
              <a:solidFill>
                <a:schemeClr val="dk1">
                  <a:alpha val="100000"/>
                </a:schemeClr>
              </a:solidFill>
              <a:prstDash val="solid"/>
              <a:round/>
            </a:ln>
          </p:spPr>
        </p:sp>
        <p:sp>
          <p:nvSpPr>
            <p:cNvPr id="1048994" name="Line 23"/>
            <p:cNvSpPr/>
            <p:nvPr/>
          </p:nvSpPr>
          <p:spPr>
            <a:xfrm rot="0">
              <a:off x="1718" y="828"/>
              <a:ext cx="113" cy="0"/>
            </a:xfrm>
            <a:prstGeom prst="line"/>
            <a:noFill/>
            <a:ln w="19050" cap="flat" cmpd="sng">
              <a:solidFill>
                <a:schemeClr val="dk1">
                  <a:alpha val="100000"/>
                </a:schemeClr>
              </a:solidFill>
              <a:prstDash val="solid"/>
              <a:round/>
            </a:ln>
          </p:spPr>
        </p:sp>
        <p:sp>
          <p:nvSpPr>
            <p:cNvPr id="1048995" name="Line 24"/>
            <p:cNvSpPr/>
            <p:nvPr/>
          </p:nvSpPr>
          <p:spPr>
            <a:xfrm rot="0">
              <a:off x="2540" y="828"/>
              <a:ext cx="113" cy="0"/>
            </a:xfrm>
            <a:prstGeom prst="line"/>
            <a:noFill/>
            <a:ln w="19050" cap="flat" cmpd="sng">
              <a:solidFill>
                <a:schemeClr val="dk1">
                  <a:alpha val="100000"/>
                </a:schemeClr>
              </a:solidFill>
              <a:prstDash val="solid"/>
              <a:round/>
            </a:ln>
          </p:spPr>
        </p:sp>
        <p:sp>
          <p:nvSpPr>
            <p:cNvPr id="1048996" name="Line 25"/>
            <p:cNvSpPr/>
            <p:nvPr/>
          </p:nvSpPr>
          <p:spPr>
            <a:xfrm rot="0">
              <a:off x="2053" y="1393"/>
              <a:ext cx="80" cy="0"/>
            </a:xfrm>
            <a:prstGeom prst="line"/>
            <a:noFill/>
            <a:ln w="19050" cap="flat" cmpd="sng">
              <a:solidFill>
                <a:schemeClr val="dk1">
                  <a:alpha val="100000"/>
                </a:schemeClr>
              </a:solidFill>
              <a:prstDash val="solid"/>
              <a:round/>
            </a:ln>
          </p:spPr>
        </p:sp>
        <p:sp>
          <p:nvSpPr>
            <p:cNvPr id="1048997" name="Line 26"/>
            <p:cNvSpPr/>
            <p:nvPr/>
          </p:nvSpPr>
          <p:spPr>
            <a:xfrm rot="0">
              <a:off x="1718" y="828"/>
              <a:ext cx="113" cy="0"/>
            </a:xfrm>
            <a:prstGeom prst="line"/>
            <a:noFill/>
            <a:ln w="19050" cap="flat" cmpd="sng">
              <a:solidFill>
                <a:schemeClr val="dk1">
                  <a:alpha val="100000"/>
                </a:schemeClr>
              </a:solidFill>
              <a:prstDash val="solid"/>
              <a:round/>
            </a:ln>
          </p:spPr>
        </p:sp>
        <p:sp>
          <p:nvSpPr>
            <p:cNvPr id="1048998" name="Line 27"/>
            <p:cNvSpPr/>
            <p:nvPr/>
          </p:nvSpPr>
          <p:spPr>
            <a:xfrm rot="0">
              <a:off x="2540" y="828"/>
              <a:ext cx="113" cy="0"/>
            </a:xfrm>
            <a:prstGeom prst="line"/>
            <a:noFill/>
            <a:ln w="19050" cap="flat" cmpd="sng">
              <a:solidFill>
                <a:schemeClr val="dk1">
                  <a:alpha val="100000"/>
                </a:schemeClr>
              </a:solidFill>
              <a:prstDash val="solid"/>
              <a:round/>
            </a:ln>
          </p:spPr>
        </p:sp>
        <p:sp>
          <p:nvSpPr>
            <p:cNvPr id="1048999" name="Line 28"/>
            <p:cNvSpPr/>
            <p:nvPr/>
          </p:nvSpPr>
          <p:spPr>
            <a:xfrm rot="0">
              <a:off x="1899" y="1393"/>
              <a:ext cx="80" cy="0"/>
            </a:xfrm>
            <a:prstGeom prst="line"/>
            <a:noFill/>
            <a:ln w="19050" cap="flat" cmpd="sng">
              <a:solidFill>
                <a:schemeClr val="dk1">
                  <a:alpha val="100000"/>
                </a:schemeClr>
              </a:solidFill>
              <a:prstDash val="solid"/>
              <a:round/>
            </a:ln>
          </p:spPr>
        </p:sp>
        <p:sp>
          <p:nvSpPr>
            <p:cNvPr id="1049000" name="Line 29"/>
            <p:cNvSpPr/>
            <p:nvPr/>
          </p:nvSpPr>
          <p:spPr>
            <a:xfrm rot="0">
              <a:off x="2053" y="1393"/>
              <a:ext cx="80" cy="0"/>
            </a:xfrm>
            <a:prstGeom prst="line"/>
            <a:noFill/>
            <a:ln w="19050" cap="flat" cmpd="sng">
              <a:solidFill>
                <a:schemeClr val="dk1">
                  <a:alpha val="100000"/>
                </a:schemeClr>
              </a:solidFill>
              <a:prstDash val="solid"/>
              <a:round/>
            </a:ln>
          </p:spPr>
        </p:sp>
        <p:sp>
          <p:nvSpPr>
            <p:cNvPr id="1049001" name="Line 30"/>
            <p:cNvSpPr/>
            <p:nvPr/>
          </p:nvSpPr>
          <p:spPr>
            <a:xfrm rot="0">
              <a:off x="1718" y="828"/>
              <a:ext cx="113" cy="0"/>
            </a:xfrm>
            <a:prstGeom prst="line"/>
            <a:noFill/>
            <a:ln w="19050" cap="flat" cmpd="sng">
              <a:solidFill>
                <a:schemeClr val="dk1">
                  <a:alpha val="100000"/>
                </a:schemeClr>
              </a:solidFill>
              <a:prstDash val="solid"/>
              <a:round/>
            </a:ln>
          </p:spPr>
        </p:sp>
        <p:sp>
          <p:nvSpPr>
            <p:cNvPr id="1049002" name="Line 31"/>
            <p:cNvSpPr/>
            <p:nvPr/>
          </p:nvSpPr>
          <p:spPr>
            <a:xfrm rot="0">
              <a:off x="2540" y="828"/>
              <a:ext cx="113" cy="0"/>
            </a:xfrm>
            <a:prstGeom prst="line"/>
            <a:noFill/>
            <a:ln w="19050" cap="flat" cmpd="sng">
              <a:solidFill>
                <a:schemeClr val="dk1">
                  <a:alpha val="100000"/>
                </a:schemeClr>
              </a:solidFill>
              <a:prstDash val="solid"/>
              <a:round/>
            </a:ln>
          </p:spPr>
        </p:sp>
        <p:sp>
          <p:nvSpPr>
            <p:cNvPr id="1049003" name="Line 32"/>
            <p:cNvSpPr/>
            <p:nvPr/>
          </p:nvSpPr>
          <p:spPr>
            <a:xfrm rot="0">
              <a:off x="1746" y="1393"/>
              <a:ext cx="80" cy="0"/>
            </a:xfrm>
            <a:prstGeom prst="line"/>
            <a:noFill/>
            <a:ln w="19050" cap="flat" cmpd="sng">
              <a:solidFill>
                <a:schemeClr val="dk1">
                  <a:alpha val="100000"/>
                </a:schemeClr>
              </a:solidFill>
              <a:prstDash val="solid"/>
              <a:round/>
            </a:ln>
          </p:spPr>
        </p:sp>
        <p:sp>
          <p:nvSpPr>
            <p:cNvPr id="1049004" name="Line 33"/>
            <p:cNvSpPr/>
            <p:nvPr/>
          </p:nvSpPr>
          <p:spPr>
            <a:xfrm rot="0">
              <a:off x="1899" y="1393"/>
              <a:ext cx="80" cy="0"/>
            </a:xfrm>
            <a:prstGeom prst="line"/>
            <a:noFill/>
            <a:ln w="19050" cap="flat" cmpd="sng">
              <a:solidFill>
                <a:schemeClr val="dk1">
                  <a:alpha val="100000"/>
                </a:schemeClr>
              </a:solidFill>
              <a:prstDash val="solid"/>
              <a:round/>
            </a:ln>
          </p:spPr>
        </p:sp>
        <p:sp>
          <p:nvSpPr>
            <p:cNvPr id="1049005" name="Line 34"/>
            <p:cNvSpPr/>
            <p:nvPr/>
          </p:nvSpPr>
          <p:spPr>
            <a:xfrm rot="0">
              <a:off x="2053" y="1393"/>
              <a:ext cx="80" cy="0"/>
            </a:xfrm>
            <a:prstGeom prst="line"/>
            <a:noFill/>
            <a:ln w="19050" cap="flat" cmpd="sng">
              <a:solidFill>
                <a:schemeClr val="dk1">
                  <a:alpha val="100000"/>
                </a:schemeClr>
              </a:solidFill>
              <a:prstDash val="solid"/>
              <a:round/>
            </a:ln>
          </p:spPr>
        </p:sp>
        <p:sp>
          <p:nvSpPr>
            <p:cNvPr id="1049006" name="Line 35"/>
            <p:cNvSpPr/>
            <p:nvPr/>
          </p:nvSpPr>
          <p:spPr>
            <a:xfrm rot="0">
              <a:off x="1718" y="828"/>
              <a:ext cx="113" cy="0"/>
            </a:xfrm>
            <a:prstGeom prst="line"/>
            <a:noFill/>
            <a:ln w="19050" cap="flat" cmpd="sng">
              <a:solidFill>
                <a:schemeClr val="dk1">
                  <a:alpha val="100000"/>
                </a:schemeClr>
              </a:solidFill>
              <a:prstDash val="solid"/>
              <a:round/>
            </a:ln>
          </p:spPr>
        </p:sp>
        <p:sp>
          <p:nvSpPr>
            <p:cNvPr id="1049007" name="Line 36"/>
            <p:cNvSpPr/>
            <p:nvPr/>
          </p:nvSpPr>
          <p:spPr>
            <a:xfrm rot="0">
              <a:off x="2540" y="828"/>
              <a:ext cx="113" cy="0"/>
            </a:xfrm>
            <a:prstGeom prst="line"/>
            <a:noFill/>
            <a:ln w="19050" cap="flat" cmpd="sng">
              <a:solidFill>
                <a:schemeClr val="dk1">
                  <a:alpha val="100000"/>
                </a:schemeClr>
              </a:solidFill>
              <a:prstDash val="solid"/>
              <a:round/>
            </a:ln>
          </p:spPr>
        </p:sp>
      </p:grpSp>
      <p:pic>
        <p:nvPicPr>
          <p:cNvPr id="2097184" name="Picture 41"/>
          <p:cNvPicPr>
            <a:picLocks/>
          </p:cNvPicPr>
          <p:nvPr/>
        </p:nvPicPr>
        <p:blipFill>
          <a:blip xmlns:r="http://schemas.openxmlformats.org/officeDocument/2006/relationships" r:embed="rId1"/>
          <a:srcRect l="0" t="0" r="0" b="0"/>
          <a:stretch>
            <a:fillRect/>
          </a:stretch>
        </p:blipFill>
        <p:spPr>
          <a:xfrm rot="0">
            <a:off x="1847850" y="2619375"/>
            <a:ext cx="5448300" cy="3829050"/>
          </a:xfrm>
          <a:prstGeom prst="rect"/>
          <a:noFill/>
          <a:ln>
            <a:noFill/>
          </a:ln>
        </p:spPr>
      </p:pic>
    </p:spTree>
  </p:cSld>
  <p:clrMapOvr>
    <a:masterClrMapping/>
  </p:clrMapOvr>
  <p:transition spd="fast" advClick="1"/>
</p:sld>
</file>

<file path=ppt/slides/slide44.xml><?xml version="1.0" encoding="utf-8"?>
<p:sld xmlns:a="http://schemas.openxmlformats.org/drawingml/2006/main" xmlns:r="http://schemas.openxmlformats.org/officeDocument/2006/relationships" xmlns:p="http://schemas.openxmlformats.org/presentationml/2006/main" show="1" showMasterSp="1">
  <p:cSld>
    <p:spTree>
      <p:nvGrpSpPr>
        <p:cNvPr id="175" name=""/>
        <p:cNvGrpSpPr/>
        <p:nvPr/>
      </p:nvGrpSpPr>
      <p:grpSpPr>
        <a:xfrm rot="0">
          <a:off x="0" y="0"/>
          <a:ext cx="0" cy="0"/>
          <a:chOff x="0" y="0"/>
          <a:chExt cx="0" cy="0"/>
        </a:xfrm>
      </p:grpSpPr>
      <p:sp>
        <p:nvSpPr>
          <p:cNvPr id="1049008" name="Text Box 2"/>
          <p:cNvSpPr txBox="1"/>
          <p:nvPr/>
        </p:nvSpPr>
        <p:spPr>
          <a:xfrm rot="0">
            <a:off x="673100" y="1104900"/>
            <a:ext cx="7948612" cy="17983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b="1" sz="2400" lang="zh-CN">
                <a:solidFill>
                  <a:srgbClr val="FF3300"/>
                </a:solidFill>
                <a:latin typeface="Times New Roman" pitchFamily="18" charset="0"/>
              </a:rPr>
              <a:t>练习</a:t>
            </a:r>
            <a:r>
              <a:rPr altLang="en-US" b="1" sz="2400" lang="zh-CN">
                <a:solidFill>
                  <a:srgbClr val="0000FF"/>
                </a:solidFill>
                <a:latin typeface="Times New Roman" pitchFamily="18" charset="0"/>
              </a:rPr>
              <a:t> </a:t>
            </a:r>
            <a:r>
              <a:rPr altLang="en-US" sz="2400" lang="zh-CN">
                <a:latin typeface="Times New Roman" pitchFamily="18" charset="0"/>
              </a:rPr>
              <a:t>用</a:t>
            </a:r>
            <a:r>
              <a:rPr altLang="zh-CN" sz="2400" lang="en-US">
                <a:solidFill>
                  <a:srgbClr val="0000FF"/>
                </a:solidFill>
                <a:latin typeface="Times New Roman" pitchFamily="18" charset="0"/>
              </a:rPr>
              <a:t>下降沿T</a:t>
            </a:r>
            <a:r>
              <a:rPr altLang="en-US" sz="2400" lang="zh-CN">
                <a:solidFill>
                  <a:srgbClr val="0000FF"/>
                </a:solidFill>
                <a:latin typeface="Times New Roman" pitchFamily="18" charset="0"/>
              </a:rPr>
              <a:t>触发器</a:t>
            </a:r>
            <a:r>
              <a:rPr altLang="zh-CN" sz="2400" lang="en-US">
                <a:latin typeface="Times New Roman" pitchFamily="18" charset="0"/>
              </a:rPr>
              <a:t>作为存储元件，设计一个脉冲异步时序电路，该电路有两个输入端x</a:t>
            </a:r>
            <a:r>
              <a:rPr altLang="zh-CN" baseline="-25000" sz="2400" lang="en-US">
                <a:latin typeface="Times New Roman" pitchFamily="18" charset="0"/>
              </a:rPr>
              <a:t>1</a:t>
            </a:r>
            <a:r>
              <a:rPr altLang="en-US" sz="2400" lang="zh-CN">
                <a:latin typeface="Times New Roman" pitchFamily="18" charset="0"/>
              </a:rPr>
              <a:t>和</a:t>
            </a:r>
            <a:r>
              <a:rPr altLang="zh-CN" sz="2400" lang="en-US">
                <a:latin typeface="Times New Roman" pitchFamily="18" charset="0"/>
              </a:rPr>
              <a:t>x</a:t>
            </a:r>
            <a:r>
              <a:rPr altLang="zh-CN" baseline="-25000" sz="2400" lang="en-US">
                <a:latin typeface="Times New Roman" pitchFamily="18" charset="0"/>
              </a:rPr>
              <a:t>2</a:t>
            </a:r>
            <a:r>
              <a:rPr altLang="en-US" sz="2400" lang="zh-CN">
                <a:latin typeface="Times New Roman" pitchFamily="18" charset="0"/>
              </a:rPr>
              <a:t>，一个输出端</a:t>
            </a:r>
            <a:r>
              <a:rPr altLang="zh-CN" sz="2400" lang="en-US">
                <a:latin typeface="Times New Roman" pitchFamily="18" charset="0"/>
              </a:rPr>
              <a:t>Z</a:t>
            </a:r>
            <a:r>
              <a:rPr altLang="en-US" sz="2400" lang="zh-CN">
                <a:latin typeface="Times New Roman" pitchFamily="18" charset="0"/>
              </a:rPr>
              <a:t>，当输入序列为</a:t>
            </a:r>
            <a:r>
              <a:rPr altLang="zh-CN" sz="2400" lang="en-US">
                <a:latin typeface="Times New Roman" pitchFamily="18" charset="0"/>
              </a:rPr>
              <a:t>x</a:t>
            </a:r>
            <a:r>
              <a:rPr altLang="zh-CN" baseline="-25000" sz="2400" lang="en-US">
                <a:latin typeface="Times New Roman" pitchFamily="18" charset="0"/>
              </a:rPr>
              <a:t>1</a:t>
            </a:r>
            <a:r>
              <a:rPr altLang="zh-CN" sz="2400" lang="en-US">
                <a:latin typeface="Times New Roman" pitchFamily="18" charset="0"/>
              </a:rPr>
              <a:t>-x</a:t>
            </a:r>
            <a:r>
              <a:rPr altLang="zh-CN" baseline="-25000" sz="2400" lang="en-US">
                <a:latin typeface="Times New Roman" pitchFamily="18" charset="0"/>
              </a:rPr>
              <a:t>1</a:t>
            </a:r>
            <a:r>
              <a:rPr altLang="zh-CN" sz="2400" lang="en-US">
                <a:latin typeface="Times New Roman" pitchFamily="18" charset="0"/>
              </a:rPr>
              <a:t>-x</a:t>
            </a:r>
            <a:r>
              <a:rPr altLang="zh-CN" baseline="-25000" sz="2400" lang="en-US">
                <a:latin typeface="Times New Roman" pitchFamily="18" charset="0"/>
              </a:rPr>
              <a:t>2</a:t>
            </a:r>
            <a:r>
              <a:rPr altLang="en-US" sz="2400" lang="zh-CN">
                <a:latin typeface="Times New Roman" pitchFamily="18" charset="0"/>
              </a:rPr>
              <a:t>时，输出端</a:t>
            </a:r>
            <a:r>
              <a:rPr altLang="zh-CN" sz="2400" lang="en-US">
                <a:latin typeface="Times New Roman" pitchFamily="18" charset="0"/>
              </a:rPr>
              <a:t>Z</a:t>
            </a:r>
            <a:r>
              <a:rPr altLang="en-US" sz="2400" lang="zh-CN">
                <a:latin typeface="Times New Roman" pitchFamily="18" charset="0"/>
              </a:rPr>
              <a:t>产生一个脉冲，平时</a:t>
            </a:r>
            <a:r>
              <a:rPr altLang="zh-CN" sz="2400" lang="en-US">
                <a:latin typeface="Times New Roman" pitchFamily="18" charset="0"/>
              </a:rPr>
              <a:t>Z</a:t>
            </a:r>
            <a:r>
              <a:rPr altLang="en-US" sz="2400" lang="zh-CN">
                <a:latin typeface="Times New Roman" pitchFamily="18" charset="0"/>
              </a:rPr>
              <a:t>输出为</a:t>
            </a:r>
            <a:r>
              <a:rPr altLang="zh-CN" sz="2400" lang="en-US">
                <a:latin typeface="Times New Roman" pitchFamily="18" charset="0"/>
              </a:rPr>
              <a:t>0</a:t>
            </a:r>
            <a:r>
              <a:rPr altLang="en-US" sz="2400" lang="zh-CN">
                <a:latin typeface="Times New Roman" pitchFamily="18" charset="0"/>
              </a:rPr>
              <a:t>。        </a:t>
            </a:r>
          </a:p>
        </p:txBody>
      </p:sp>
      <p:pic>
        <p:nvPicPr>
          <p:cNvPr id="2097185" name="Picture 3"/>
          <p:cNvPicPr>
            <a:picLocks/>
          </p:cNvPicPr>
          <p:nvPr/>
        </p:nvPicPr>
        <p:blipFill>
          <a:blip xmlns:r="http://schemas.openxmlformats.org/officeDocument/2006/relationships" r:embed="rId1"/>
          <a:srcRect l="0" t="0" r="0" b="0"/>
          <a:stretch>
            <a:fillRect/>
          </a:stretch>
        </p:blipFill>
        <p:spPr>
          <a:xfrm rot="0">
            <a:off x="431800" y="2938462"/>
            <a:ext cx="8280400" cy="3443287"/>
          </a:xfrm>
          <a:prstGeom prst="rect"/>
          <a:noFill/>
          <a:ln>
            <a:noFill/>
          </a:ln>
        </p:spPr>
      </p:pic>
      <p:sp>
        <p:nvSpPr>
          <p:cNvPr id="104900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901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44</a:t>
            </a:fld>
            <a:endParaRPr altLang="en-US" sz="1400" lang="zh-CN">
              <a:solidFill>
                <a:srgbClr val="656565"/>
              </a:solidFill>
            </a:endParaRPr>
          </a:p>
        </p:txBody>
      </p:sp>
      <p:sp>
        <p:nvSpPr>
          <p:cNvPr id="104901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85"/>
                                        </p:tgtEl>
                                        <p:attrNameLst>
                                          <p:attrName>style.visibility</p:attrName>
                                        </p:attrNameLst>
                                      </p:cBhvr>
                                      <p:to>
                                        <p:strVal val="visible"/>
                                      </p:to>
                                    </p:set>
                                    <p:anim calcmode="lin" valueType="num">
                                      <p:cBhvr additive="base">
                                        <p:cTn dur="500" fill="hold" id="7"/>
                                        <p:tgtEl>
                                          <p:spTgt spid="2097185"/>
                                        </p:tgtEl>
                                        <p:attrNameLst>
                                          <p:attrName>ppt_x</p:attrName>
                                        </p:attrNameLst>
                                      </p:cBhvr>
                                      <p:tavLst>
                                        <p:tav tm="0">
                                          <p:val>
                                            <p:strVal val="#ppt_x"/>
                                          </p:val>
                                        </p:tav>
                                        <p:tav tm="100000">
                                          <p:val>
                                            <p:strVal val="#ppt_x"/>
                                          </p:val>
                                        </p:tav>
                                      </p:tavLst>
                                    </p:anim>
                                    <p:anim calcmode="lin" valueType="num">
                                      <p:cBhvr additive="base">
                                        <p:cTn dur="500" fill="hold" id="8"/>
                                        <p:tgtEl>
                                          <p:spTgt spid="2097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1" showMasterSp="1">
  <p:cSld>
    <p:spTree>
      <p:nvGrpSpPr>
        <p:cNvPr id="176" name=""/>
        <p:cNvGrpSpPr/>
        <p:nvPr/>
      </p:nvGrpSpPr>
      <p:grpSpPr>
        <a:xfrm rot="0">
          <a:off x="0" y="0"/>
          <a:ext cx="0" cy="0"/>
          <a:chOff x="0" y="0"/>
          <a:chExt cx="0" cy="0"/>
        </a:xfrm>
      </p:grpSpPr>
      <p:pic>
        <p:nvPicPr>
          <p:cNvPr id="2097186" name="Picture 2"/>
          <p:cNvPicPr>
            <a:picLocks/>
          </p:cNvPicPr>
          <p:nvPr/>
        </p:nvPicPr>
        <p:blipFill>
          <a:blip xmlns:r="http://schemas.openxmlformats.org/officeDocument/2006/relationships" r:embed="rId1"/>
          <a:srcRect l="0" t="0" r="0" b="0"/>
          <a:stretch>
            <a:fillRect/>
          </a:stretch>
        </p:blipFill>
        <p:spPr>
          <a:xfrm rot="0">
            <a:off x="147637" y="1060450"/>
            <a:ext cx="3433762" cy="2587625"/>
          </a:xfrm>
          <a:prstGeom prst="rect"/>
          <a:noFill/>
          <a:ln>
            <a:noFill/>
          </a:ln>
        </p:spPr>
      </p:pic>
      <p:pic>
        <p:nvPicPr>
          <p:cNvPr id="2097187" name="Picture 3"/>
          <p:cNvPicPr>
            <a:picLocks/>
          </p:cNvPicPr>
          <p:nvPr/>
        </p:nvPicPr>
        <p:blipFill>
          <a:blip xmlns:r="http://schemas.openxmlformats.org/officeDocument/2006/relationships" r:embed="rId2"/>
          <a:srcRect l="0" t="0" r="0" b="0"/>
          <a:stretch>
            <a:fillRect/>
          </a:stretch>
        </p:blipFill>
        <p:spPr>
          <a:xfrm rot="0">
            <a:off x="3492500" y="1082675"/>
            <a:ext cx="5607050" cy="5370512"/>
          </a:xfrm>
          <a:prstGeom prst="rect"/>
          <a:noFill/>
          <a:ln>
            <a:noFill/>
          </a:ln>
        </p:spPr>
      </p:pic>
      <p:pic>
        <p:nvPicPr>
          <p:cNvPr id="2097188" name="Picture 4"/>
          <p:cNvPicPr>
            <a:picLocks/>
          </p:cNvPicPr>
          <p:nvPr/>
        </p:nvPicPr>
        <p:blipFill>
          <a:blip xmlns:r="http://schemas.openxmlformats.org/officeDocument/2006/relationships" r:embed="rId3"/>
          <a:srcRect l="0" t="0" r="0" b="0"/>
          <a:stretch>
            <a:fillRect/>
          </a:stretch>
        </p:blipFill>
        <p:spPr>
          <a:xfrm rot="0">
            <a:off x="250825" y="4864100"/>
            <a:ext cx="3238500" cy="1125537"/>
          </a:xfrm>
          <a:prstGeom prst="rect"/>
          <a:noFill/>
          <a:ln>
            <a:noFill/>
          </a:ln>
        </p:spPr>
      </p:pic>
      <p:sp>
        <p:nvSpPr>
          <p:cNvPr id="104901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901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45</a:t>
            </a:fld>
            <a:endParaRPr altLang="en-US" sz="1400" lang="zh-CN">
              <a:solidFill>
                <a:srgbClr val="656565"/>
              </a:solidFill>
            </a:endParaRPr>
          </a:p>
        </p:txBody>
      </p:sp>
      <p:sp>
        <p:nvSpPr>
          <p:cNvPr id="104901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87"/>
                                        </p:tgtEl>
                                        <p:attrNameLst>
                                          <p:attrName>style.visibility</p:attrName>
                                        </p:attrNameLst>
                                      </p:cBhvr>
                                      <p:to>
                                        <p:strVal val="visible"/>
                                      </p:to>
                                    </p:set>
                                    <p:anim calcmode="lin" valueType="num">
                                      <p:cBhvr additive="base">
                                        <p:cTn dur="500" fill="hold" id="7"/>
                                        <p:tgtEl>
                                          <p:spTgt spid="2097187"/>
                                        </p:tgtEl>
                                        <p:attrNameLst>
                                          <p:attrName>ppt_x</p:attrName>
                                        </p:attrNameLst>
                                      </p:cBhvr>
                                      <p:tavLst>
                                        <p:tav tm="0">
                                          <p:val>
                                            <p:strVal val="#ppt_x"/>
                                          </p:val>
                                        </p:tav>
                                        <p:tav tm="100000">
                                          <p:val>
                                            <p:strVal val="#ppt_x"/>
                                          </p:val>
                                        </p:tav>
                                      </p:tavLst>
                                    </p:anim>
                                    <p:anim calcmode="lin" valueType="num">
                                      <p:cBhvr additive="base">
                                        <p:cTn dur="500" fill="hold" id="8"/>
                                        <p:tgtEl>
                                          <p:spTgt spid="2097187"/>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097188"/>
                                        </p:tgtEl>
                                        <p:attrNameLst>
                                          <p:attrName>style.visibility</p:attrName>
                                        </p:attrNameLst>
                                      </p:cBhvr>
                                      <p:to>
                                        <p:strVal val="visible"/>
                                      </p:to>
                                    </p:set>
                                    <p:anim calcmode="lin" valueType="num">
                                      <p:cBhvr additive="base">
                                        <p:cTn dur="500" fill="hold" id="13"/>
                                        <p:tgtEl>
                                          <p:spTgt spid="2097188"/>
                                        </p:tgtEl>
                                        <p:attrNameLst>
                                          <p:attrName>ppt_x</p:attrName>
                                        </p:attrNameLst>
                                      </p:cBhvr>
                                      <p:tavLst>
                                        <p:tav tm="0">
                                          <p:val>
                                            <p:strVal val="#ppt_x"/>
                                          </p:val>
                                        </p:tav>
                                        <p:tav tm="100000">
                                          <p:val>
                                            <p:strVal val="#ppt_x"/>
                                          </p:val>
                                        </p:tav>
                                      </p:tavLst>
                                    </p:anim>
                                    <p:anim calcmode="lin" valueType="num">
                                      <p:cBhvr additive="base">
                                        <p:cTn dur="500" fill="hold" id="14"/>
                                        <p:tgtEl>
                                          <p:spTgt spid="20971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1" showMasterSp="1">
  <p:cSld>
    <p:spTree>
      <p:nvGrpSpPr>
        <p:cNvPr id="177" name=""/>
        <p:cNvGrpSpPr/>
        <p:nvPr/>
      </p:nvGrpSpPr>
      <p:grpSpPr>
        <a:xfrm rot="0">
          <a:off x="0" y="0"/>
          <a:ext cx="0" cy="0"/>
          <a:chOff x="0" y="0"/>
          <a:chExt cx="0" cy="0"/>
        </a:xfrm>
      </p:grpSpPr>
      <p:pic>
        <p:nvPicPr>
          <p:cNvPr id="2097189" name="Picture 2" descr="excise3"/>
          <p:cNvPicPr>
            <a:picLocks/>
          </p:cNvPicPr>
          <p:nvPr/>
        </p:nvPicPr>
        <p:blipFill>
          <a:blip xmlns:r="http://schemas.openxmlformats.org/officeDocument/2006/relationships" r:embed="rId1"/>
          <a:srcRect l="0" t="0" r="0" b="0"/>
          <a:stretch>
            <a:fillRect/>
          </a:stretch>
        </p:blipFill>
        <p:spPr>
          <a:xfrm rot="0">
            <a:off x="1466850" y="1055687"/>
            <a:ext cx="5842000" cy="5397500"/>
          </a:xfrm>
          <a:prstGeom prst="rect"/>
          <a:noFill/>
          <a:ln>
            <a:noFill/>
          </a:ln>
        </p:spPr>
      </p:pic>
      <p:sp>
        <p:nvSpPr>
          <p:cNvPr id="104901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901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46</a:t>
            </a:fld>
            <a:endParaRPr altLang="en-US" sz="1400" lang="zh-CN">
              <a:solidFill>
                <a:srgbClr val="656565"/>
              </a:solidFill>
            </a:endParaRPr>
          </a:p>
        </p:txBody>
      </p:sp>
      <p:sp>
        <p:nvSpPr>
          <p:cNvPr id="104901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47.xml><?xml version="1.0" encoding="utf-8"?>
<p:sld xmlns:a="http://schemas.openxmlformats.org/drawingml/2006/main" xmlns:r="http://schemas.openxmlformats.org/officeDocument/2006/relationships" xmlns:p="http://schemas.openxmlformats.org/presentationml/2006/main" showMasterSp="1">
  <p:cSld>
    <p:spTree>
      <p:nvGrpSpPr>
        <p:cNvPr id="178" name=""/>
        <p:cNvGrpSpPr/>
        <p:nvPr/>
      </p:nvGrpSpPr>
      <p:grpSpPr>
        <a:xfrm rot="0">
          <a:off x="0" y="0"/>
          <a:ext cx="0" cy="0"/>
          <a:chOff x="0" y="0"/>
          <a:chExt cx="0" cy="0"/>
        </a:xfrm>
      </p:grpSpPr>
      <p:sp>
        <p:nvSpPr>
          <p:cNvPr id="1049018" name="标题 1"/>
          <p:cNvSpPr/>
          <p:nvPr>
            <p:ph type="title" sz="full" idx="4294967295"/>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0" charset="0"/>
                <a:ea typeface="宋体" pitchFamily="2" charset="-122"/>
                <a:sym typeface="Arial" pitchFamily="0" charset="0"/>
              </a:defRPr>
            </a:lvl1pPr>
          </a:lstStyle>
          <a:p>
            <a:pPr algn="l" eaLnBrk="1" hangingPunct="1" lvl="0"/>
            <a:r>
              <a:rPr altLang="en-US" b="1" sz="3800" lang="zh-CN">
                <a:solidFill>
                  <a:srgbClr val="17347D"/>
                </a:solidFill>
                <a:latin typeface="微软雅黑" pitchFamily="34" charset="-122"/>
                <a:ea typeface="微软雅黑" pitchFamily="34" charset="-122"/>
              </a:rPr>
              <a:t>提 纲</a:t>
            </a:r>
          </a:p>
        </p:txBody>
      </p:sp>
      <p:sp>
        <p:nvSpPr>
          <p:cNvPr id="1049019" name="幻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47</a:t>
            </a:fld>
            <a:endParaRPr altLang="en-US" sz="1400" lang="zh-CN">
              <a:solidFill>
                <a:srgbClr val="656565"/>
              </a:solidFill>
            </a:endParaRPr>
          </a:p>
        </p:txBody>
      </p:sp>
      <p:sp>
        <p:nvSpPr>
          <p:cNvPr id="1049020" name="AutoShape 6"/>
          <p:cNvSpPr/>
          <p:nvPr/>
        </p:nvSpPr>
        <p:spPr>
          <a:xfrm rot="0">
            <a:off x="7596187" y="3533775"/>
            <a:ext cx="588962" cy="400050"/>
          </a:xfrm>
          <a:prstGeom prst="leftArrow">
            <a:avLst>
              <a:gd name="adj1" fmla="val 50000"/>
              <a:gd name="adj2" fmla="val 41726"/>
            </a:avLst>
          </a:prstGeom>
          <a:solidFill>
            <a:srgbClr val="336699"/>
          </a:solidFill>
          <a:ln w="9525" cap="flat" cmpd="sng">
            <a:solidFill>
              <a:srgbClr val="000000">
                <a:alpha val="100000"/>
              </a:srgbClr>
            </a:solidFill>
            <a:prstDash val="solid"/>
            <a:round/>
          </a:ln>
          <a:effectLst>
            <a:outerShdw algn="ctr" dir="2699999" dist="35921" kx="0" sx="100000" sy="100000">
              <a:srgbClr val="00007D">
                <a:alpha val="10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zh-CN" sz="3000" lang="zh-CN">
              <a:solidFill>
                <a:srgbClr val="77B7E7"/>
              </a:solidFill>
            </a:endParaRPr>
          </a:p>
        </p:txBody>
      </p:sp>
      <p:sp>
        <p:nvSpPr>
          <p:cNvPr id="1049021" name="页脚占位符 2"/>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22" name="AutoShape 40"/>
          <p:cNvSpPr/>
          <p:nvPr/>
        </p:nvSpPr>
        <p:spPr bwMode="gray">
          <a:xfrm rot="0">
            <a:off x="941387" y="2493962"/>
            <a:ext cx="6510337"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9023" name="Text Box 42"/>
          <p:cNvSpPr txBox="1"/>
          <p:nvPr/>
        </p:nvSpPr>
        <p:spPr bwMode="gray">
          <a:xfrm rot="0">
            <a:off x="1216025" y="2493962"/>
            <a:ext cx="6235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脉冲异步时序逻辑电路</a:t>
            </a:r>
          </a:p>
        </p:txBody>
      </p:sp>
      <p:sp>
        <p:nvSpPr>
          <p:cNvPr id="1049024" name="AutoShape 50"/>
          <p:cNvSpPr/>
          <p:nvPr/>
        </p:nvSpPr>
        <p:spPr bwMode="gray">
          <a:xfrm rot="0">
            <a:off x="927100" y="1555750"/>
            <a:ext cx="6524625"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9025" name="Text Box 52"/>
          <p:cNvSpPr txBox="1"/>
          <p:nvPr/>
        </p:nvSpPr>
        <p:spPr bwMode="gray">
          <a:xfrm rot="0">
            <a:off x="1201737" y="1549400"/>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异步时序逻辑电路的特点和分类</a:t>
            </a:r>
          </a:p>
        </p:txBody>
      </p:sp>
      <p:sp>
        <p:nvSpPr>
          <p:cNvPr id="1049026" name="AutoShape 40"/>
          <p:cNvSpPr/>
          <p:nvPr/>
        </p:nvSpPr>
        <p:spPr bwMode="gray">
          <a:xfrm rot="0">
            <a:off x="962025" y="3429000"/>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9027" name="Text Box 42"/>
          <p:cNvSpPr txBox="1"/>
          <p:nvPr/>
        </p:nvSpPr>
        <p:spPr bwMode="gray">
          <a:xfrm rot="0">
            <a:off x="1236662" y="3440112"/>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电平异步时序逻辑电路</a:t>
            </a:r>
          </a:p>
        </p:txBody>
      </p:sp>
      <p:sp>
        <p:nvSpPr>
          <p:cNvPr id="1049028" name="AutoShape 41"/>
          <p:cNvSpPr/>
          <p:nvPr/>
        </p:nvSpPr>
        <p:spPr bwMode="gray">
          <a:xfrm rot="0">
            <a:off x="482600" y="2349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9029" name="Text Box 43"/>
          <p:cNvSpPr txBox="1"/>
          <p:nvPr/>
        </p:nvSpPr>
        <p:spPr bwMode="gray">
          <a:xfrm rot="0">
            <a:off x="668337" y="2540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zh-CN" sz="3000" lang="en-US">
                <a:solidFill>
                  <a:srgbClr val="FFFFFF"/>
                </a:solidFill>
              </a:rPr>
              <a:t>2</a:t>
            </a:r>
          </a:p>
        </p:txBody>
      </p:sp>
      <p:sp>
        <p:nvSpPr>
          <p:cNvPr id="1049030" name="AutoShape 51"/>
          <p:cNvSpPr/>
          <p:nvPr/>
        </p:nvSpPr>
        <p:spPr bwMode="gray">
          <a:xfrm rot="0">
            <a:off x="468312" y="1412875"/>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9031" name="Text Box 53"/>
          <p:cNvSpPr txBox="1"/>
          <p:nvPr/>
        </p:nvSpPr>
        <p:spPr bwMode="gray">
          <a:xfrm rot="0">
            <a:off x="687387" y="1601787"/>
            <a:ext cx="398462" cy="554037"/>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zh-CN" sz="3000" lang="en-US">
                <a:solidFill>
                  <a:srgbClr val="FFFFFF"/>
                </a:solidFill>
              </a:rPr>
              <a:t>1</a:t>
            </a:r>
          </a:p>
        </p:txBody>
      </p:sp>
      <p:sp>
        <p:nvSpPr>
          <p:cNvPr id="1049032" name="AutoShape 41"/>
          <p:cNvSpPr/>
          <p:nvPr/>
        </p:nvSpPr>
        <p:spPr bwMode="gray">
          <a:xfrm rot="0">
            <a:off x="503237" y="3284537"/>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endParaRPr altLang="en-US" sz="3000" lang="zh-CN">
              <a:solidFill>
                <a:srgbClr val="000000"/>
              </a:solidFill>
            </a:endParaRPr>
          </a:p>
        </p:txBody>
      </p:sp>
      <p:sp>
        <p:nvSpPr>
          <p:cNvPr id="1049033" name="Text Box 43"/>
          <p:cNvSpPr txBox="1"/>
          <p:nvPr/>
        </p:nvSpPr>
        <p:spPr bwMode="gray">
          <a:xfrm rot="0">
            <a:off x="688975" y="3475037"/>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lvl="0"/>
            <a:r>
              <a:rPr altLang="zh-CN" sz="3000" lang="en-US">
                <a:solidFill>
                  <a:srgbClr val="FFFFFF"/>
                </a:solidFill>
              </a:rPr>
              <a:t>3</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2">
                                  <p:stCondLst>
                                    <p:cond delay="0"/>
                                  </p:stCondLst>
                                  <p:childTnLst>
                                    <p:set>
                                      <p:cBhvr>
                                        <p:cTn dur="1" fill="hold" id="6">
                                          <p:stCondLst>
                                            <p:cond delay="0"/>
                                          </p:stCondLst>
                                        </p:cTn>
                                        <p:tgtEl>
                                          <p:spTgt spid="1049020"/>
                                        </p:tgtEl>
                                        <p:attrNameLst>
                                          <p:attrName>style.visibility</p:attrName>
                                        </p:attrNameLst>
                                      </p:cBhvr>
                                      <p:to>
                                        <p:strVal val="visible"/>
                                      </p:to>
                                    </p:set>
                                    <p:anim calcmode="lin" valueType="num">
                                      <p:cBhvr additive="base">
                                        <p:cTn dur="500" fill="hold" id="7"/>
                                        <p:tgtEl>
                                          <p:spTgt spid="1049020"/>
                                        </p:tgtEl>
                                        <p:attrNameLst>
                                          <p:attrName>ppt_x</p:attrName>
                                        </p:attrNameLst>
                                      </p:cBhvr>
                                      <p:tavLst>
                                        <p:tav tm="0">
                                          <p:val>
                                            <p:strVal val="1+#ppt_w/2"/>
                                          </p:val>
                                        </p:tav>
                                        <p:tav tm="100000">
                                          <p:val>
                                            <p:strVal val="#ppt_x"/>
                                          </p:val>
                                        </p:tav>
                                      </p:tavLst>
                                    </p:anim>
                                    <p:anim calcmode="lin" valueType="num">
                                      <p:cBhvr additive="base">
                                        <p:cTn dur="500" fill="hold" id="8"/>
                                        <p:tgtEl>
                                          <p:spTgt spid="10490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0" grpId="0" uiExpand="0" build="whole"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1">
  <p:cSld>
    <p:spTree>
      <p:nvGrpSpPr>
        <p:cNvPr id="179" name=""/>
        <p:cNvGrpSpPr/>
        <p:nvPr/>
      </p:nvGrpSpPr>
      <p:grpSpPr>
        <a:xfrm rot="0">
          <a:off x="0" y="0"/>
          <a:ext cx="0" cy="0"/>
          <a:chOff x="0" y="0"/>
          <a:chExt cx="0" cy="0"/>
        </a:xfrm>
      </p:grpSpPr>
      <p:sp>
        <p:nvSpPr>
          <p:cNvPr id="1049034" name="标题 1"/>
          <p:cNvSpPr/>
          <p:nvPr>
            <p:ph type="title" sz="full" idx="4294967295"/>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0" charset="0"/>
                <a:ea typeface="宋体" pitchFamily="2" charset="-122"/>
                <a:sym typeface="Arial" pitchFamily="0" charset="0"/>
              </a:defRPr>
            </a:lvl1pPr>
          </a:lstStyle>
          <a:p>
            <a:pPr algn="l" lvl="0"/>
            <a:r>
              <a:rPr altLang="en-US" b="1" sz="3600" lang="zh-CN">
                <a:solidFill>
                  <a:srgbClr val="17347D"/>
                </a:solidFill>
                <a:latin typeface="微软雅黑" pitchFamily="34" charset="-122"/>
                <a:ea typeface="微软雅黑" pitchFamily="34" charset="-122"/>
              </a:rPr>
              <a:t>电平异步时序逻辑电路</a:t>
            </a:r>
          </a:p>
        </p:txBody>
      </p:sp>
      <p:sp>
        <p:nvSpPr>
          <p:cNvPr id="104903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48</a:t>
            </a:fld>
            <a:endParaRPr altLang="en-US" sz="1400" lang="zh-CN">
              <a:solidFill>
                <a:srgbClr val="656565"/>
              </a:solidFill>
            </a:endParaRPr>
          </a:p>
        </p:txBody>
      </p:sp>
      <p:sp>
        <p:nvSpPr>
          <p:cNvPr id="104903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37" name="Rectangle 5"/>
          <p:cNvSpPr/>
          <p:nvPr/>
        </p:nvSpPr>
        <p:spPr>
          <a:xfrm rot="0">
            <a:off x="755650" y="1341437"/>
            <a:ext cx="4938712"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6.3.1  </a:t>
            </a:r>
            <a:r>
              <a:rPr altLang="en-US" sz="2400" lang="zh-CN">
                <a:latin typeface="Times New Roman" pitchFamily="18" charset="0"/>
              </a:rPr>
              <a:t>结构模型与描述方法</a:t>
            </a:r>
            <a:r>
              <a:rPr altLang="en-US" b="1" sz="2800" lang="zh-CN">
                <a:latin typeface="Times New Roman" pitchFamily="18" charset="0"/>
              </a:rPr>
              <a:t> </a:t>
            </a:r>
          </a:p>
        </p:txBody>
      </p:sp>
      <p:sp>
        <p:nvSpPr>
          <p:cNvPr id="1049038" name="Rectangle 6"/>
          <p:cNvSpPr/>
          <p:nvPr/>
        </p:nvSpPr>
        <p:spPr>
          <a:xfrm rot="0">
            <a:off x="744537" y="2060575"/>
            <a:ext cx="7607300"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同步时序电路和脉冲异步时序电路有两个共同的特点： </a:t>
            </a:r>
          </a:p>
          <a:p>
            <a:pPr eaLnBrk="1" hangingPunct="1" indent="0" lvl="0" marL="0">
              <a:lnSpc>
                <a:spcPct val="120000"/>
              </a:lnSpc>
              <a:spcBef>
                <a:spcPct val="0"/>
              </a:spcBef>
              <a:buFontTx/>
              <a:buNone/>
            </a:pPr>
            <a:r>
              <a:rPr altLang="en-US" sz="2400" lang="zh-CN">
                <a:latin typeface="Times New Roman" pitchFamily="18" charset="0"/>
              </a:rPr>
              <a:t>        ☆  电路状态的转换是在</a:t>
            </a:r>
            <a:r>
              <a:rPr altLang="en-US" sz="2400" lang="zh-CN">
                <a:solidFill>
                  <a:srgbClr val="FF0000"/>
                </a:solidFill>
                <a:latin typeface="Times New Roman" pitchFamily="18" charset="0"/>
              </a:rPr>
              <a:t>脉冲作用</a:t>
            </a:r>
            <a:r>
              <a:rPr altLang="en-US" sz="2400" lang="zh-CN">
                <a:latin typeface="Times New Roman" pitchFamily="18" charset="0"/>
              </a:rPr>
              <a:t>下实现的；</a:t>
            </a:r>
          </a:p>
          <a:p>
            <a:pPr eaLnBrk="1" hangingPunct="1" indent="0" lvl="0" marL="0">
              <a:lnSpc>
                <a:spcPct val="120000"/>
              </a:lnSpc>
              <a:spcBef>
                <a:spcPct val="0"/>
              </a:spcBef>
              <a:buFontTx/>
              <a:buNone/>
            </a:pPr>
            <a:r>
              <a:rPr altLang="en-US" sz="2400" lang="zh-CN">
                <a:latin typeface="Times New Roman" pitchFamily="18" charset="0"/>
              </a:rPr>
              <a:t>        ☆  电路对过去输入信号的记忆由</a:t>
            </a:r>
            <a:r>
              <a:rPr altLang="en-US" sz="2400" lang="zh-CN">
                <a:solidFill>
                  <a:srgbClr val="FF0000"/>
                </a:solidFill>
                <a:latin typeface="Times New Roman" pitchFamily="18" charset="0"/>
              </a:rPr>
              <a:t>触发器状态</a:t>
            </a:r>
            <a:r>
              <a:rPr altLang="en-US" sz="2400" lang="zh-CN">
                <a:latin typeface="Times New Roman" pitchFamily="18" charset="0"/>
              </a:rPr>
              <a:t>体现。</a:t>
            </a:r>
            <a:r>
              <a:rPr altLang="en-US" b="1" sz="2400" lang="zh-CN">
                <a:latin typeface="Times New Roman" pitchFamily="18" charset="0"/>
              </a:rPr>
              <a:t>　</a:t>
            </a:r>
          </a:p>
        </p:txBody>
      </p:sp>
      <p:sp>
        <p:nvSpPr>
          <p:cNvPr id="1049039" name="Text Box 7"/>
          <p:cNvSpPr txBox="1"/>
          <p:nvPr/>
        </p:nvSpPr>
        <p:spPr>
          <a:xfrm rot="0">
            <a:off x="746125" y="3600450"/>
            <a:ext cx="7875587" cy="265176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lnSpc>
                <a:spcPct val="120000"/>
              </a:lnSpc>
              <a:spcBef>
                <a:spcPct val="0"/>
              </a:spcBef>
              <a:buFontTx/>
              <a:buNone/>
            </a:pPr>
            <a:r>
              <a:rPr altLang="en-US" sz="2400" lang="zh-CN"/>
              <a:t>事实上，上述特点可进一步一般化为：</a:t>
            </a:r>
          </a:p>
          <a:p>
            <a:pPr indent="0" lvl="0" marL="0">
              <a:lnSpc>
                <a:spcPct val="120000"/>
              </a:lnSpc>
              <a:spcBef>
                <a:spcPct val="0"/>
              </a:spcBef>
              <a:buFont typeface="Wingdings" pitchFamily="2" charset="2"/>
              <a:buChar char="ü"/>
            </a:pPr>
            <a:r>
              <a:rPr altLang="en-US" sz="2400" lang="zh-CN"/>
              <a:t>    脉冲信号只不过是电平信号的一种特殊形式； </a:t>
            </a:r>
            <a:r>
              <a:rPr altLang="zh-CN" sz="2400" lang="en-US">
                <a:latin typeface="Times New Roman" pitchFamily="18" charset="0"/>
              </a:rPr>
              <a:t>　　</a:t>
            </a:r>
          </a:p>
          <a:p>
            <a:pPr algn="just" eaLnBrk="1" hangingPunct="1" indent="0" lvl="0" marL="0">
              <a:lnSpc>
                <a:spcPct val="120000"/>
              </a:lnSpc>
              <a:spcBef>
                <a:spcPct val="0"/>
              </a:spcBef>
              <a:buFont typeface="Wingdings" pitchFamily="2" charset="2"/>
              <a:buChar char="ü"/>
            </a:pPr>
            <a:r>
              <a:rPr altLang="zh-CN" sz="2400" lang="en-US">
                <a:latin typeface="Times New Roman" pitchFamily="18" charset="0"/>
              </a:rPr>
              <a:t>    电路中的触发器，不管哪种类型，都是由逻辑门加反馈回路构成的。</a:t>
            </a:r>
          </a:p>
          <a:p>
            <a:pPr algn="just" eaLnBrk="1" hangingPunct="1" indent="0" lvl="0" marL="0">
              <a:lnSpc>
                <a:spcPct val="120000"/>
              </a:lnSpc>
              <a:spcBef>
                <a:spcPct val="0"/>
              </a:spcBef>
              <a:buFontTx/>
              <a:buNone/>
            </a:pPr>
            <a:r>
              <a:rPr altLang="zh-CN" sz="2400" lang="en-US">
                <a:latin typeface="Times New Roman" pitchFamily="18" charset="0"/>
              </a:rPr>
              <a:t>　　由此，可得到时序逻辑电路中更具一般性的电路——</a:t>
            </a:r>
            <a:r>
              <a:rPr altLang="en-US" sz="2400" lang="zh-CN">
                <a:latin typeface="Times New Roman" pitchFamily="18" charset="0"/>
              </a:rPr>
              <a:t>电平异步时序逻辑电路。</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1049038"/>
                                        </p:tgtEl>
                                        <p:attrNameLst>
                                          <p:attrName>style.visibility</p:attrName>
                                        </p:attrNameLst>
                                      </p:cBhvr>
                                      <p:to>
                                        <p:strVal val="visible"/>
                                      </p:to>
                                    </p:set>
                                    <p:animEffect transition="in" filter="wipe(up)">
                                      <p:cBhvr>
                                        <p:cTn dur="500" id="7"/>
                                        <p:tgtEl>
                                          <p:spTgt spid="1049038"/>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8" presetSubtype="6">
                                  <p:stCondLst>
                                    <p:cond delay="0"/>
                                  </p:stCondLst>
                                  <p:childTnLst>
                                    <p:set>
                                      <p:cBhvr>
                                        <p:cTn dur="1" fill="hold" id="12">
                                          <p:stCondLst>
                                            <p:cond delay="0"/>
                                          </p:stCondLst>
                                        </p:cTn>
                                        <p:tgtEl>
                                          <p:spTgt spid="1049039"/>
                                        </p:tgtEl>
                                        <p:attrNameLst>
                                          <p:attrName>style.visibility</p:attrName>
                                        </p:attrNameLst>
                                      </p:cBhvr>
                                      <p:to>
                                        <p:strVal val="visible"/>
                                      </p:to>
                                    </p:set>
                                    <p:animEffect transition="in" filter="strips(downRight)">
                                      <p:cBhvr>
                                        <p:cTn dur="500" id="13"/>
                                        <p:tgtEl>
                                          <p:spTgt spid="1049039"/>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38" grpId="0" uiExpand="0" build="whole"/>
      <p:bldP spid="1049039" grpId="0" uiExpand="0" build="whole"/>
    </p:bldLst>
  </p:timing>
</p:sld>
</file>

<file path=ppt/slides/slide49.xml><?xml version="1.0" encoding="utf-8"?>
<p:sld xmlns:a="http://schemas.openxmlformats.org/drawingml/2006/main" xmlns:r="http://schemas.openxmlformats.org/officeDocument/2006/relationships" xmlns:p="http://schemas.openxmlformats.org/presentationml/2006/main" show="1" showMasterSp="1">
  <p:cSld>
    <p:spTree>
      <p:nvGrpSpPr>
        <p:cNvPr id="180" name=""/>
        <p:cNvGrpSpPr/>
        <p:nvPr/>
      </p:nvGrpSpPr>
      <p:grpSpPr>
        <a:xfrm rot="0">
          <a:off x="0" y="0"/>
          <a:ext cx="0" cy="0"/>
          <a:chOff x="0" y="0"/>
          <a:chExt cx="0" cy="0"/>
        </a:xfrm>
      </p:grpSpPr>
      <p:sp>
        <p:nvSpPr>
          <p:cNvPr id="1049040" name="Rectangle 2"/>
          <p:cNvSpPr/>
          <p:nvPr/>
        </p:nvSpPr>
        <p:spPr>
          <a:xfrm rot="0">
            <a:off x="611187" y="1052512"/>
            <a:ext cx="604996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1</a:t>
            </a:r>
            <a:r>
              <a:rPr altLang="en-US" sz="2400" lang="zh-CN">
                <a:latin typeface="Times New Roman" pitchFamily="18" charset="0"/>
              </a:rPr>
              <a:t>、  电平异步时序逻辑电路的结构模型</a:t>
            </a:r>
          </a:p>
        </p:txBody>
      </p:sp>
      <p:sp>
        <p:nvSpPr>
          <p:cNvPr id="1049041" name="Text Box 3"/>
          <p:cNvSpPr txBox="1"/>
          <p:nvPr/>
        </p:nvSpPr>
        <p:spPr>
          <a:xfrm rot="0">
            <a:off x="792162" y="5013325"/>
            <a:ext cx="8056562" cy="13716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图中，</a:t>
            </a:r>
            <a:r>
              <a:rPr altLang="zh-CN" sz="2400" lang="en-US">
                <a:latin typeface="Times New Roman" pitchFamily="18" charset="0"/>
              </a:rPr>
              <a:t>x</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a:t>
            </a:r>
            <a:r>
              <a:rPr altLang="en-US" sz="2400" lang="zh-CN">
                <a:latin typeface="Times New Roman" pitchFamily="18" charset="0"/>
              </a:rPr>
              <a:t>， </a:t>
            </a:r>
            <a:r>
              <a:rPr altLang="zh-CN" sz="2400" lang="en-US">
                <a:latin typeface="Times New Roman" pitchFamily="18" charset="0"/>
              </a:rPr>
              <a:t>x</a:t>
            </a:r>
            <a:r>
              <a:rPr altLang="zh-CN" baseline="-25000" sz="2400" lang="en-US">
                <a:latin typeface="Times New Roman" pitchFamily="18" charset="0"/>
              </a:rPr>
              <a:t>n</a:t>
            </a:r>
            <a:r>
              <a:rPr altLang="en-US" sz="2400" lang="zh-CN">
                <a:latin typeface="Times New Roman" pitchFamily="18" charset="0"/>
              </a:rPr>
              <a:t>为外部输入信号；</a:t>
            </a:r>
            <a:r>
              <a:rPr altLang="zh-CN" sz="2400" lang="en-US">
                <a:latin typeface="Times New Roman" pitchFamily="18" charset="0"/>
              </a:rPr>
              <a:t>Z</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a:t>
            </a:r>
            <a:r>
              <a:rPr altLang="en-US" sz="2400" lang="zh-CN">
                <a:latin typeface="Times New Roman" pitchFamily="18" charset="0"/>
              </a:rPr>
              <a:t>，</a:t>
            </a:r>
            <a:r>
              <a:rPr altLang="zh-CN" sz="2400" lang="en-US">
                <a:latin typeface="Times New Roman" pitchFamily="18" charset="0"/>
              </a:rPr>
              <a:t>Z</a:t>
            </a:r>
            <a:r>
              <a:rPr altLang="zh-CN" baseline="-25000" sz="2400" lang="en-US">
                <a:latin typeface="Times New Roman" pitchFamily="18" charset="0"/>
              </a:rPr>
              <a:t>m</a:t>
            </a:r>
            <a:r>
              <a:rPr altLang="en-US" sz="2400" lang="zh-CN">
                <a:latin typeface="Times New Roman" pitchFamily="18" charset="0"/>
              </a:rPr>
              <a:t>为外部输出信号；</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r</a:t>
            </a:r>
            <a:r>
              <a:rPr altLang="en-US" sz="2400" lang="zh-CN">
                <a:latin typeface="Times New Roman" pitchFamily="18" charset="0"/>
              </a:rPr>
              <a:t>为激励状态；</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r</a:t>
            </a:r>
            <a:r>
              <a:rPr altLang="en-US" sz="2400" lang="zh-CN">
                <a:latin typeface="Times New Roman" pitchFamily="18" charset="0"/>
              </a:rPr>
              <a:t>为二次状态；</a:t>
            </a:r>
            <a:r>
              <a:rPr altLang="zh-CN" sz="2400" lang="en-US">
                <a:latin typeface="Times New Roman" pitchFamily="18" charset="0"/>
              </a:rPr>
              <a:t>Δt</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a:t>
            </a:r>
            <a:r>
              <a:rPr altLang="en-US" sz="2400" lang="zh-CN">
                <a:latin typeface="Times New Roman" pitchFamily="18" charset="0"/>
              </a:rPr>
              <a:t>，</a:t>
            </a:r>
            <a:r>
              <a:rPr altLang="zh-CN" sz="2400" lang="en-US">
                <a:latin typeface="Times New Roman" pitchFamily="18" charset="0"/>
              </a:rPr>
              <a:t>Δt</a:t>
            </a:r>
            <a:r>
              <a:rPr altLang="zh-CN" baseline="-25000" sz="2400" lang="en-US">
                <a:latin typeface="Times New Roman" pitchFamily="18" charset="0"/>
              </a:rPr>
              <a:t>r</a:t>
            </a:r>
            <a:r>
              <a:rPr altLang="en-US" sz="2400" lang="zh-CN">
                <a:latin typeface="Times New Roman" pitchFamily="18" charset="0"/>
              </a:rPr>
              <a:t>：反馈回路中的时间延迟。</a:t>
            </a:r>
          </a:p>
        </p:txBody>
      </p:sp>
      <p:pic>
        <p:nvPicPr>
          <p:cNvPr id="2097190" name="Picture 4"/>
          <p:cNvPicPr>
            <a:picLocks/>
          </p:cNvPicPr>
          <p:nvPr/>
        </p:nvPicPr>
        <p:blipFill>
          <a:blip xmlns:r="http://schemas.openxmlformats.org/officeDocument/2006/relationships" r:embed="rId1"/>
          <a:srcRect l="0" t="0" r="0" b="0"/>
          <a:stretch>
            <a:fillRect/>
          </a:stretch>
        </p:blipFill>
        <p:spPr>
          <a:xfrm rot="0">
            <a:off x="1466850" y="1547812"/>
            <a:ext cx="5805487" cy="3556000"/>
          </a:xfrm>
          <a:prstGeom prst="rect"/>
          <a:noFill/>
          <a:ln>
            <a:noFill/>
          </a:ln>
        </p:spPr>
      </p:pic>
      <p:sp>
        <p:nvSpPr>
          <p:cNvPr id="104904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04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49</a:t>
            </a:fld>
            <a:endParaRPr altLang="en-US" sz="1400" lang="zh-CN">
              <a:solidFill>
                <a:srgbClr val="656565"/>
              </a:solidFill>
            </a:endParaRPr>
          </a:p>
        </p:txBody>
      </p:sp>
      <p:sp>
        <p:nvSpPr>
          <p:cNvPr id="104904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7">
                                          <p:stCondLst>
                                            <p:cond delay="0"/>
                                          </p:stCondLst>
                                        </p:cTn>
                                        <p:tgtEl>
                                          <p:spTgt spid="1049041"/>
                                        </p:tgtEl>
                                        <p:attrNameLst>
                                          <p:attrName>style.visibility</p:attrName>
                                        </p:attrNameLst>
                                      </p:cBhvr>
                                      <p:to>
                                        <p:strVal val="visible"/>
                                      </p:to>
                                    </p:set>
                                    <p:anim calcmode="lin" valueType="num">
                                      <p:cBhvr additive="base">
                                        <p:cTn dur="500" fill="hold" id="8"/>
                                        <p:tgtEl>
                                          <p:spTgt spid="1049041"/>
                                        </p:tgtEl>
                                        <p:attrNameLst>
                                          <p:attrName>ppt_x</p:attrName>
                                        </p:attrNameLst>
                                      </p:cBhvr>
                                      <p:tavLst>
                                        <p:tav tm="0">
                                          <p:val>
                                            <p:strVal val="#ppt_x"/>
                                          </p:val>
                                        </p:tav>
                                        <p:tav tm="100000">
                                          <p:val>
                                            <p:strVal val="#ppt_x"/>
                                          </p:val>
                                        </p:tav>
                                      </p:tavLst>
                                    </p:anim>
                                    <p:anim calcmode="lin" valueType="num">
                                      <p:cBhvr additive="base">
                                        <p:cTn dur="500" fill="hold" id="9"/>
                                        <p:tgtEl>
                                          <p:spTgt spid="1049041"/>
                                        </p:tgtEl>
                                        <p:attrNameLst>
                                          <p:attrName>ppt_y</p:attrName>
                                        </p:attrNameLst>
                                      </p:cBhvr>
                                      <p:tavLst>
                                        <p:tav tm="0">
                                          <p:val>
                                            <p:strVal val="1+#ppt_h/2"/>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41" grpId="0" uiExpand="0" build="whole"/>
    </p:bldLst>
  </p:timing>
</p:sld>
</file>

<file path=ppt/slides/slide5.xml><?xml version="1.0" encoding="utf-8"?>
<p:sld xmlns:a="http://schemas.openxmlformats.org/drawingml/2006/main" xmlns:r="http://schemas.openxmlformats.org/officeDocument/2006/relationships" xmlns:p="http://schemas.openxmlformats.org/presentationml/2006/main" showMasterSp="1">
  <p:cSld>
    <p:spTree>
      <p:nvGrpSpPr>
        <p:cNvPr id="125" name=""/>
        <p:cNvGrpSpPr/>
        <p:nvPr/>
      </p:nvGrpSpPr>
      <p:grpSpPr>
        <a:xfrm rot="0">
          <a:off x="0" y="0"/>
          <a:ext cx="0" cy="0"/>
          <a:chOff x="0" y="0"/>
          <a:chExt cx="0" cy="0"/>
        </a:xfrm>
      </p:grpSpPr>
      <p:sp>
        <p:nvSpPr>
          <p:cNvPr id="1048626" name="标题 1"/>
          <p:cNvSpPr/>
          <p:nvPr>
            <p:ph type="title" sz="full" idx="4294967295"/>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0" charset="0"/>
                <a:ea typeface="宋体" pitchFamily="2" charset="-122"/>
                <a:sym typeface="Arial" pitchFamily="0" charset="0"/>
              </a:defRPr>
            </a:lvl1pPr>
          </a:lstStyle>
          <a:p>
            <a:pPr algn="l" lvl="0"/>
            <a:r>
              <a:rPr altLang="en-US" b="1" sz="3600" lang="zh-CN">
                <a:solidFill>
                  <a:srgbClr val="222268"/>
                </a:solidFill>
                <a:latin typeface="微软雅黑" pitchFamily="34" charset="-122"/>
                <a:ea typeface="微软雅黑" pitchFamily="34" charset="-122"/>
              </a:rPr>
              <a:t>脉冲异步时序逻辑电路</a:t>
            </a:r>
          </a:p>
        </p:txBody>
      </p:sp>
      <p:sp>
        <p:nvSpPr>
          <p:cNvPr id="104862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a:t>
            </a:fld>
            <a:endParaRPr altLang="en-US" sz="1400" lang="zh-CN">
              <a:solidFill>
                <a:srgbClr val="656565"/>
              </a:solidFill>
            </a:endParaRPr>
          </a:p>
        </p:txBody>
      </p:sp>
      <p:sp>
        <p:nvSpPr>
          <p:cNvPr id="104862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29" name="Text Box 5"/>
          <p:cNvSpPr txBox="1"/>
          <p:nvPr/>
        </p:nvSpPr>
        <p:spPr>
          <a:xfrm rot="0">
            <a:off x="685800" y="1412875"/>
            <a:ext cx="2819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buFontTx/>
              <a:buNone/>
            </a:pPr>
            <a:r>
              <a:rPr altLang="zh-CN" sz="2400" lang="en-US">
                <a:solidFill>
                  <a:schemeClr val="lt2"/>
                </a:solidFill>
                <a:latin typeface="Times New Roman" pitchFamily="18" charset="0"/>
              </a:rPr>
              <a:t>6.2.1</a:t>
            </a:r>
            <a:r>
              <a:rPr altLang="en-US" sz="2400" lang="zh-CN">
                <a:solidFill>
                  <a:schemeClr val="lt2"/>
                </a:solidFill>
                <a:latin typeface="Times New Roman" pitchFamily="18" charset="0"/>
              </a:rPr>
              <a:t>　结构模型</a:t>
            </a:r>
          </a:p>
        </p:txBody>
      </p:sp>
      <p:sp>
        <p:nvSpPr>
          <p:cNvPr id="1048630" name="Text Box 6"/>
          <p:cNvSpPr txBox="1"/>
          <p:nvPr/>
        </p:nvSpPr>
        <p:spPr>
          <a:xfrm rot="0">
            <a:off x="1260475" y="2012950"/>
            <a:ext cx="5975350"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609600" lvl="0" marL="609600">
              <a:buFontTx/>
              <a:buNone/>
            </a:pPr>
            <a:r>
              <a:rPr altLang="en-US" sz="2400" lang="zh-CN">
                <a:latin typeface="Times New Roman" pitchFamily="18" charset="0"/>
              </a:rPr>
              <a:t>脉冲异步时序电路的一般结构如下图所示：</a:t>
            </a:r>
          </a:p>
        </p:txBody>
      </p:sp>
      <p:sp>
        <p:nvSpPr>
          <p:cNvPr id="1048631" name="Text Box 7"/>
          <p:cNvSpPr txBox="1"/>
          <p:nvPr/>
        </p:nvSpPr>
        <p:spPr>
          <a:xfrm rot="0">
            <a:off x="5148262" y="3767137"/>
            <a:ext cx="3384550" cy="222504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图中，存储电路可由时钟控制</a:t>
            </a:r>
            <a:r>
              <a:rPr altLang="en-US" sz="2400" lang="zh-CN">
                <a:solidFill>
                  <a:srgbClr val="0066FF"/>
                </a:solidFill>
                <a:latin typeface="Times New Roman" pitchFamily="18" charset="0"/>
              </a:rPr>
              <a:t>触发器</a:t>
            </a:r>
            <a:r>
              <a:rPr altLang="en-US" sz="2400" lang="zh-CN">
                <a:latin typeface="Times New Roman" pitchFamily="18" charset="0"/>
              </a:rPr>
              <a:t>或无时钟控制触发器组成。</a:t>
            </a:r>
          </a:p>
          <a:p>
            <a:pPr eaLnBrk="1" hangingPunct="1" indent="0" lvl="0" marL="0">
              <a:lnSpc>
                <a:spcPct val="120000"/>
              </a:lnSpc>
              <a:spcBef>
                <a:spcPct val="0"/>
              </a:spcBef>
              <a:buFontTx/>
              <a:buNone/>
            </a:pPr>
            <a:r>
              <a:rPr altLang="en-US" sz="2400" lang="zh-CN">
                <a:latin typeface="Times New Roman" pitchFamily="18" charset="0"/>
              </a:rPr>
              <a:t>触发器时钟端作为</a:t>
            </a:r>
            <a:r>
              <a:rPr altLang="en-US" sz="2400" lang="zh-CN">
                <a:solidFill>
                  <a:srgbClr val="FF3300"/>
                </a:solidFill>
                <a:latin typeface="Times New Roman" pitchFamily="18" charset="0"/>
              </a:rPr>
              <a:t>输入信号</a:t>
            </a:r>
            <a:r>
              <a:rPr altLang="en-US" sz="2400" lang="zh-CN">
                <a:latin typeface="Times New Roman" pitchFamily="18" charset="0"/>
              </a:rPr>
              <a:t>，用</a:t>
            </a:r>
            <a:r>
              <a:rPr altLang="en-US" sz="2400" lang="zh-CN"/>
              <a:t>激励函数表示</a:t>
            </a:r>
            <a:r>
              <a:rPr altLang="en-US" sz="2400" lang="zh-CN">
                <a:latin typeface="Times New Roman" pitchFamily="18" charset="0"/>
              </a:rPr>
              <a:t>。  </a:t>
            </a:r>
          </a:p>
        </p:txBody>
      </p:sp>
      <p:pic>
        <p:nvPicPr>
          <p:cNvPr id="2097154" name="Picture 8" descr="tu6"/>
          <p:cNvPicPr>
            <a:picLocks/>
          </p:cNvPicPr>
          <p:nvPr/>
        </p:nvPicPr>
        <p:blipFill>
          <a:blip xmlns:r="http://schemas.openxmlformats.org/officeDocument/2006/relationships" r:embed="rId1">
            <a:lum bright="-76000" contrast="42000"/>
          </a:blip>
          <a:srcRect l="0" t="0" r="0" b="0"/>
          <a:stretch>
            <a:fillRect/>
          </a:stretch>
        </p:blipFill>
        <p:spPr>
          <a:xfrm rot="0">
            <a:off x="850900" y="2614612"/>
            <a:ext cx="4800600" cy="34290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8630"/>
                                        </p:tgtEl>
                                        <p:attrNameLst>
                                          <p:attrName>style.visibility</p:attrName>
                                        </p:attrNameLst>
                                      </p:cBhvr>
                                      <p:to>
                                        <p:strVal val="visible"/>
                                      </p:to>
                                    </p:set>
                                    <p:animEffect transition="in" filter="slide(fromBottom)">
                                      <p:cBhvr>
                                        <p:cTn dur="500" id="7"/>
                                        <p:tgtEl>
                                          <p:spTgt spid="1048630"/>
                                        </p:tgtEl>
                                      </p:cBhvr>
                                    </p:animEffect>
                                  </p:childTnLst>
                                </p:cTn>
                              </p:par>
                            </p:childTnLst>
                          </p:cTn>
                        </p:par>
                        <p:par>
                          <p:cTn fill="hold" id="8" nodeType="afterGroup">
                            <p:stCondLst>
                              <p:cond delay="500"/>
                            </p:stCondLst>
                            <p:childTnLst>
                              <p:par>
                                <p:cTn fill="hold" id="9" nodeType="afterEffect" presetClass="entr" presetID="2" presetSubtype="4">
                                  <p:stCondLst>
                                    <p:cond delay="0"/>
                                  </p:stCondLst>
                                  <p:childTnLst>
                                    <p:set>
                                      <p:cBhvr>
                                        <p:cTn dur="1" fill="hold" id="11">
                                          <p:stCondLst>
                                            <p:cond delay="0"/>
                                          </p:stCondLst>
                                        </p:cTn>
                                        <p:tgtEl>
                                          <p:spTgt spid="2097154"/>
                                        </p:tgtEl>
                                        <p:attrNameLst>
                                          <p:attrName>style.visibility</p:attrName>
                                        </p:attrNameLst>
                                      </p:cBhvr>
                                      <p:to>
                                        <p:strVal val="visible"/>
                                      </p:to>
                                    </p:set>
                                    <p:anim calcmode="lin" valueType="num">
                                      <p:cBhvr additive="base">
                                        <p:cTn dur="500" fill="hold" id="12"/>
                                        <p:tgtEl>
                                          <p:spTgt spid="2097154"/>
                                        </p:tgtEl>
                                        <p:attrNameLst>
                                          <p:attrName>ppt_x</p:attrName>
                                        </p:attrNameLst>
                                      </p:cBhvr>
                                      <p:tavLst>
                                        <p:tav tm="0">
                                          <p:val>
                                            <p:strVal val="#ppt_x"/>
                                          </p:val>
                                        </p:tav>
                                        <p:tav tm="100000">
                                          <p:val>
                                            <p:strVal val="#ppt_x"/>
                                          </p:val>
                                        </p:tav>
                                      </p:tavLst>
                                    </p:anim>
                                    <p:anim calcmode="lin" valueType="num">
                                      <p:cBhvr additive="base">
                                        <p:cTn dur="500" fill="hold" id="13"/>
                                        <p:tgtEl>
                                          <p:spTgt spid="2097154"/>
                                        </p:tgtEl>
                                        <p:attrNameLst>
                                          <p:attrName>ppt_y</p:attrName>
                                        </p:attrNameLst>
                                      </p:cBhvr>
                                      <p:tavLst>
                                        <p:tav tm="0">
                                          <p:val>
                                            <p:strVal val="1+#ppt_h/2"/>
                                          </p:val>
                                        </p:tav>
                                        <p:tav tm="100000">
                                          <p:val>
                                            <p:strVal val="#ppt_y"/>
                                          </p:val>
                                        </p:tav>
                                      </p:tavLst>
                                    </p:anim>
                                  </p:childTnLst>
                                  <p:subTnLst>
                                    <p:audio>
                                      <p:cMediaNode mute="0" vol="50000">
                                        <p:cTn display="0" id="10" masterRel="sameClick" presetSubtype="1">
                                          <p:stCondLst>
                                            <p:cond evt="begin" delay="0">
                                              <p:tn val="9"/>
                                            </p:cond>
                                          </p:stCondLst>
                                          <p:endCondLst>
                                            <p:cond evt="onStopAudio" delay="0">
                                              <p:tgtEl>
                                                <p:sldTgt/>
                                              </p:tgtEl>
                                            </p:cond>
                                          </p:endCondLst>
                                        </p:cTn>
                                        <p:tgtEl>
                                          <p:sndTgt r:embed="rId2"/>
                                        </p:tgtEl>
                                      </p:cMediaNode>
                                    </p:audio>
                                  </p:subTnLst>
                                </p:cTn>
                              </p:par>
                            </p:childTnLst>
                          </p:cTn>
                        </p:par>
                        <p:par>
                          <p:cTn fill="hold" id="14" nodeType="afterGroup">
                            <p:stCondLst>
                              <p:cond delay="1000"/>
                            </p:stCondLst>
                            <p:childTnLst>
                              <p:par>
                                <p:cTn fill="hold" grpId="0" id="15" nodeType="afterEffect" presetClass="entr" presetID="12" presetSubtype="4">
                                  <p:stCondLst>
                                    <p:cond delay="0"/>
                                  </p:stCondLst>
                                  <p:childTnLst>
                                    <p:set>
                                      <p:cBhvr>
                                        <p:cTn dur="1" fill="hold" id="16">
                                          <p:stCondLst>
                                            <p:cond delay="0"/>
                                          </p:stCondLst>
                                        </p:cTn>
                                        <p:tgtEl>
                                          <p:spTgt spid="1048631"/>
                                        </p:tgtEl>
                                        <p:attrNameLst>
                                          <p:attrName>style.visibility</p:attrName>
                                        </p:attrNameLst>
                                      </p:cBhvr>
                                      <p:to>
                                        <p:strVal val="visible"/>
                                      </p:to>
                                    </p:set>
                                    <p:animEffect transition="in" filter="slide(fromBottom)">
                                      <p:cBhvr>
                                        <p:cTn dur="500" id="17"/>
                                        <p:tgtEl>
                                          <p:spTgt spid="1048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0" grpId="0" uiExpand="0" build="whole"/>
      <p:bldP spid="1048631" grpId="0" uiExpand="0" build="whole"/>
    </p:bldLst>
  </p:timing>
</p:sld>
</file>

<file path=ppt/slides/slide50.xml><?xml version="1.0" encoding="utf-8"?>
<p:sld xmlns:a="http://schemas.openxmlformats.org/drawingml/2006/main" xmlns:r="http://schemas.openxmlformats.org/officeDocument/2006/relationships" xmlns:p="http://schemas.openxmlformats.org/presentationml/2006/main" show="1" showMasterSp="1">
  <p:cSld>
    <p:spTree>
      <p:nvGrpSpPr>
        <p:cNvPr id="181" name=""/>
        <p:cNvGrpSpPr/>
        <p:nvPr/>
      </p:nvGrpSpPr>
      <p:grpSpPr>
        <a:xfrm rot="0">
          <a:off x="0" y="0"/>
          <a:ext cx="0" cy="0"/>
          <a:chOff x="0" y="0"/>
          <a:chExt cx="0" cy="0"/>
        </a:xfrm>
      </p:grpSpPr>
      <p:sp>
        <p:nvSpPr>
          <p:cNvPr id="1049045" name="Text Box 2"/>
          <p:cNvSpPr txBox="1"/>
          <p:nvPr/>
        </p:nvSpPr>
        <p:spPr>
          <a:xfrm rot="0">
            <a:off x="611187" y="1330325"/>
            <a:ext cx="7853362" cy="222504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        电平异步时序逻辑电路可由逻辑门加反馈线组成，存储电路由反馈回路中的延迟元件构成。延迟元件不是专门器件，而是利用组合电路本身固有的</a:t>
            </a:r>
            <a:r>
              <a:rPr altLang="en-US" sz="2400" lang="zh-CN">
                <a:solidFill>
                  <a:srgbClr val="0066FF"/>
                </a:solidFill>
                <a:latin typeface="Times New Roman" pitchFamily="18" charset="0"/>
              </a:rPr>
              <a:t>分布延迟</a:t>
            </a:r>
            <a:r>
              <a:rPr altLang="en-US" sz="2400" lang="zh-CN">
                <a:latin typeface="Times New Roman" pitchFamily="18" charset="0"/>
              </a:rPr>
              <a:t>在反馈回路上“</a:t>
            </a:r>
            <a:r>
              <a:rPr altLang="en-US" sz="2400" lang="zh-CN">
                <a:solidFill>
                  <a:srgbClr val="0066FF"/>
                </a:solidFill>
                <a:latin typeface="Times New Roman" pitchFamily="18" charset="0"/>
              </a:rPr>
              <a:t>集总</a:t>
            </a:r>
            <a:r>
              <a:rPr altLang="en-US" sz="2400" lang="zh-CN">
                <a:latin typeface="Times New Roman" pitchFamily="18" charset="0"/>
              </a:rPr>
              <a:t>” 。</a:t>
            </a:r>
          </a:p>
          <a:p>
            <a:pPr eaLnBrk="1" hangingPunct="1" indent="0" lvl="0" marL="0">
              <a:lnSpc>
                <a:spcPct val="120000"/>
              </a:lnSpc>
              <a:spcBef>
                <a:spcPct val="0"/>
              </a:spcBef>
              <a:buFontTx/>
              <a:buNone/>
            </a:pPr>
            <a:r>
              <a:rPr altLang="en-US" sz="2400" lang="zh-CN"/>
              <a:t>       电路可用以下逻辑方程组描述：</a:t>
            </a:r>
          </a:p>
        </p:txBody>
      </p:sp>
      <p:pic>
        <p:nvPicPr>
          <p:cNvPr id="2097191" name="Picture 3"/>
          <p:cNvPicPr>
            <a:picLocks/>
          </p:cNvPicPr>
          <p:nvPr/>
        </p:nvPicPr>
        <p:blipFill>
          <a:blip xmlns:r="http://schemas.openxmlformats.org/officeDocument/2006/relationships" r:embed="rId1"/>
          <a:srcRect l="0" t="0" r="0" b="0"/>
          <a:stretch>
            <a:fillRect/>
          </a:stretch>
        </p:blipFill>
        <p:spPr>
          <a:xfrm rot="0">
            <a:off x="1285875" y="3883025"/>
            <a:ext cx="6750050" cy="1490662"/>
          </a:xfrm>
          <a:prstGeom prst="rect"/>
          <a:noFill/>
          <a:ln>
            <a:noFill/>
          </a:ln>
        </p:spPr>
      </p:pic>
      <p:sp>
        <p:nvSpPr>
          <p:cNvPr id="104904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04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50</a:t>
            </a:fld>
            <a:endParaRPr altLang="en-US" sz="1400" lang="zh-CN">
              <a:solidFill>
                <a:srgbClr val="656565"/>
              </a:solidFill>
            </a:endParaRPr>
          </a:p>
        </p:txBody>
      </p:sp>
      <p:sp>
        <p:nvSpPr>
          <p:cNvPr id="104904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91"/>
                                        </p:tgtEl>
                                        <p:attrNameLst>
                                          <p:attrName>style.visibility</p:attrName>
                                        </p:attrNameLst>
                                      </p:cBhvr>
                                      <p:to>
                                        <p:strVal val="visible"/>
                                      </p:to>
                                    </p:set>
                                    <p:anim calcmode="lin" valueType="num">
                                      <p:cBhvr additive="base">
                                        <p:cTn dur="500" fill="hold" id="7"/>
                                        <p:tgtEl>
                                          <p:spTgt spid="2097191"/>
                                        </p:tgtEl>
                                        <p:attrNameLst>
                                          <p:attrName>ppt_x</p:attrName>
                                        </p:attrNameLst>
                                      </p:cBhvr>
                                      <p:tavLst>
                                        <p:tav tm="0">
                                          <p:val>
                                            <p:strVal val="#ppt_x"/>
                                          </p:val>
                                        </p:tav>
                                        <p:tav tm="100000">
                                          <p:val>
                                            <p:strVal val="#ppt_x"/>
                                          </p:val>
                                        </p:tav>
                                      </p:tavLst>
                                    </p:anim>
                                    <p:anim calcmode="lin" valueType="num">
                                      <p:cBhvr additive="base">
                                        <p:cTn dur="500" fill="hold" id="8"/>
                                        <p:tgtEl>
                                          <p:spTgt spid="20971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1" showMasterSp="1">
  <p:cSld>
    <p:spTree>
      <p:nvGrpSpPr>
        <p:cNvPr id="182" name=""/>
        <p:cNvGrpSpPr/>
        <p:nvPr/>
      </p:nvGrpSpPr>
      <p:grpSpPr>
        <a:xfrm rot="0">
          <a:off x="0" y="0"/>
          <a:ext cx="0" cy="0"/>
          <a:chOff x="0" y="0"/>
          <a:chExt cx="0" cy="0"/>
        </a:xfrm>
      </p:grpSpPr>
      <p:sp>
        <p:nvSpPr>
          <p:cNvPr id="1049049" name="Text Box 2"/>
          <p:cNvSpPr txBox="1"/>
          <p:nvPr/>
        </p:nvSpPr>
        <p:spPr>
          <a:xfrm rot="0">
            <a:off x="657225" y="1341437"/>
            <a:ext cx="725963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电平异步时序电路具有如下特点：</a:t>
            </a:r>
            <a:r>
              <a:rPr altLang="en-US" b="1" sz="2400" lang="zh-CN">
                <a:latin typeface="Times New Roman" pitchFamily="18" charset="0"/>
              </a:rPr>
              <a:t>   </a:t>
            </a:r>
            <a:r>
              <a:rPr altLang="en-US" sz="2400" lang="zh-CN">
                <a:latin typeface="Times New Roman" pitchFamily="18" charset="0"/>
              </a:rPr>
              <a:t>     </a:t>
            </a:r>
          </a:p>
        </p:txBody>
      </p:sp>
      <p:sp>
        <p:nvSpPr>
          <p:cNvPr id="1049050" name="Text Box 3"/>
          <p:cNvSpPr txBox="1"/>
          <p:nvPr/>
        </p:nvSpPr>
        <p:spPr>
          <a:xfrm rot="0">
            <a:off x="657225" y="1971675"/>
            <a:ext cx="801052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solidFill>
                  <a:srgbClr val="0000FF"/>
                </a:solidFill>
                <a:latin typeface="Times New Roman" pitchFamily="18" charset="0"/>
              </a:rPr>
              <a:t>⑴</a:t>
            </a:r>
            <a:r>
              <a:rPr altLang="en-US" sz="2400" lang="zh-CN">
                <a:latin typeface="Times New Roman" pitchFamily="18" charset="0"/>
              </a:rPr>
              <a:t>电路输出和状态的改变是由</a:t>
            </a:r>
            <a:r>
              <a:rPr altLang="en-US" sz="2400" lang="zh-CN">
                <a:solidFill>
                  <a:srgbClr val="FF0000"/>
                </a:solidFill>
                <a:latin typeface="Times New Roman" pitchFamily="18" charset="0"/>
              </a:rPr>
              <a:t>输入电平信号</a:t>
            </a:r>
            <a:r>
              <a:rPr altLang="en-US" sz="2400" lang="zh-CN">
                <a:latin typeface="Times New Roman" pitchFamily="18" charset="0"/>
              </a:rPr>
              <a:t>的变化直接引起的，电路可及时响应</a:t>
            </a:r>
            <a:r>
              <a:rPr altLang="en-US" sz="2400" lang="zh-CN"/>
              <a:t>输入信号的变化，</a:t>
            </a:r>
            <a:r>
              <a:rPr altLang="en-US" sz="2400" lang="zh-CN">
                <a:latin typeface="Times New Roman" pitchFamily="18" charset="0"/>
              </a:rPr>
              <a:t>工作速度较高；</a:t>
            </a:r>
          </a:p>
        </p:txBody>
      </p:sp>
      <p:sp>
        <p:nvSpPr>
          <p:cNvPr id="1049051" name="Text Box 4"/>
          <p:cNvSpPr txBox="1"/>
          <p:nvPr/>
        </p:nvSpPr>
        <p:spPr>
          <a:xfrm rot="0">
            <a:off x="657225" y="3073400"/>
            <a:ext cx="801052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solidFill>
                  <a:srgbClr val="0000FF"/>
                </a:solidFill>
                <a:latin typeface="Times New Roman" pitchFamily="18" charset="0"/>
              </a:rPr>
              <a:t>⑵</a:t>
            </a:r>
            <a:r>
              <a:rPr altLang="zh-CN" sz="2400" lang="en-US">
                <a:latin typeface="Times New Roman" pitchFamily="18" charset="0"/>
              </a:rPr>
              <a:t>电路的二次状态和激励状态仅仅相差一个时间延迟，即二次状态y</a:t>
            </a:r>
            <a:r>
              <a:rPr altLang="en-US" sz="2400" lang="zh-CN">
                <a:latin typeface="Times New Roman" pitchFamily="18" charset="0"/>
              </a:rPr>
              <a:t>是激励状态</a:t>
            </a:r>
            <a:r>
              <a:rPr altLang="zh-CN" sz="2400" lang="en-US">
                <a:latin typeface="Times New Roman" pitchFamily="18" charset="0"/>
              </a:rPr>
              <a:t>Y</a:t>
            </a:r>
            <a:r>
              <a:rPr altLang="en-US" sz="2400" lang="zh-CN">
                <a:latin typeface="Times New Roman" pitchFamily="18" charset="0"/>
              </a:rPr>
              <a:t>经过延迟</a:t>
            </a:r>
            <a:r>
              <a:rPr altLang="zh-CN" sz="2400" lang="en-US">
                <a:latin typeface="Times New Roman" pitchFamily="18" charset="0"/>
              </a:rPr>
              <a:t>Δt</a:t>
            </a:r>
            <a:r>
              <a:rPr altLang="en-US" sz="2400" lang="zh-CN">
                <a:latin typeface="Times New Roman" pitchFamily="18" charset="0"/>
              </a:rPr>
              <a:t>后的“</a:t>
            </a:r>
            <a:r>
              <a:rPr altLang="en-US" sz="2400" lang="zh-CN">
                <a:solidFill>
                  <a:srgbClr val="FF0000"/>
                </a:solidFill>
                <a:latin typeface="Times New Roman" pitchFamily="18" charset="0"/>
              </a:rPr>
              <a:t>重现</a:t>
            </a:r>
            <a:r>
              <a:rPr altLang="en-US" sz="2400" lang="zh-CN">
                <a:latin typeface="Times New Roman" pitchFamily="18" charset="0"/>
              </a:rPr>
              <a:t>”。</a:t>
            </a:r>
          </a:p>
        </p:txBody>
      </p:sp>
      <p:sp>
        <p:nvSpPr>
          <p:cNvPr id="1049052" name="Text Box 5"/>
          <p:cNvSpPr txBox="1"/>
          <p:nvPr/>
        </p:nvSpPr>
        <p:spPr>
          <a:xfrm rot="0">
            <a:off x="657225" y="4176712"/>
            <a:ext cx="8007350" cy="17983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solidFill>
                  <a:srgbClr val="0000FF"/>
                </a:solidFill>
                <a:latin typeface="Times New Roman" pitchFamily="18" charset="0"/>
              </a:rPr>
              <a:t>⑶</a:t>
            </a:r>
            <a:r>
              <a:rPr altLang="en-US" sz="2400" lang="zh-CN">
                <a:latin typeface="Times New Roman" pitchFamily="18" charset="0"/>
              </a:rPr>
              <a:t> 输入信号的一次变化可能会引起二次状态的多次变化。</a:t>
            </a:r>
            <a:r>
              <a:rPr altLang="en-US" sz="2400" lang="zh-CN"/>
              <a:t>电路在状态转换过程中可能出现</a:t>
            </a:r>
            <a:r>
              <a:rPr altLang="en-US" sz="2400" lang="zh-CN">
                <a:solidFill>
                  <a:srgbClr val="FF0000"/>
                </a:solidFill>
              </a:rPr>
              <a:t>稳定状态</a:t>
            </a:r>
            <a:r>
              <a:rPr altLang="en-US" sz="2400" lang="zh-CN"/>
              <a:t>和</a:t>
            </a:r>
            <a:r>
              <a:rPr altLang="en-US" sz="2400" lang="zh-CN">
                <a:solidFill>
                  <a:srgbClr val="FF0000"/>
                </a:solidFill>
              </a:rPr>
              <a:t>非稳定状态</a:t>
            </a:r>
            <a:r>
              <a:rPr altLang="en-US" sz="2400" lang="zh-CN"/>
              <a:t>：</a:t>
            </a:r>
          </a:p>
          <a:p>
            <a:pPr indent="0" lvl="0" marL="0">
              <a:lnSpc>
                <a:spcPct val="120000"/>
              </a:lnSpc>
              <a:spcBef>
                <a:spcPct val="0"/>
              </a:spcBef>
              <a:buFontTx/>
              <a:buNone/>
            </a:pPr>
            <a:r>
              <a:rPr altLang="en-US" sz="2400" lang="zh-CN"/>
              <a:t>　           </a:t>
            </a:r>
            <a:r>
              <a:rPr altLang="zh-CN" sz="2400" lang="en-US">
                <a:latin typeface="Times New Roman" pitchFamily="18" charset="0"/>
              </a:rPr>
              <a:t>稳定状态：Y = y    </a:t>
            </a:r>
          </a:p>
          <a:p>
            <a:pPr indent="0" lvl="0" marL="0">
              <a:lnSpc>
                <a:spcPct val="120000"/>
              </a:lnSpc>
              <a:spcBef>
                <a:spcPct val="0"/>
              </a:spcBef>
              <a:buFontTx/>
              <a:buNone/>
            </a:pPr>
            <a:r>
              <a:rPr altLang="en-US" sz="2400" lang="zh-CN">
                <a:latin typeface="Times New Roman" pitchFamily="18" charset="0"/>
              </a:rPr>
              <a:t>　        非稳定状态：</a:t>
            </a:r>
            <a:r>
              <a:rPr altLang="zh-CN" sz="2400" lang="en-US">
                <a:latin typeface="Times New Roman" pitchFamily="18" charset="0"/>
              </a:rPr>
              <a:t>Y≠y</a:t>
            </a:r>
          </a:p>
        </p:txBody>
      </p:sp>
      <p:sp>
        <p:nvSpPr>
          <p:cNvPr id="104905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05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51</a:t>
            </a:fld>
            <a:endParaRPr altLang="en-US" sz="1400" lang="zh-CN">
              <a:solidFill>
                <a:srgbClr val="656565"/>
              </a:solidFill>
            </a:endParaRPr>
          </a:p>
        </p:txBody>
      </p:sp>
      <p:sp>
        <p:nvSpPr>
          <p:cNvPr id="104905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50"/>
                                        </p:tgtEl>
                                        <p:attrNameLst>
                                          <p:attrName>style.visibility</p:attrName>
                                        </p:attrNameLst>
                                      </p:cBhvr>
                                      <p:to>
                                        <p:strVal val="visible"/>
                                      </p:to>
                                    </p:set>
                                    <p:anim calcmode="lin" valueType="num">
                                      <p:cBhvr additive="base">
                                        <p:cTn dur="500" fill="hold" id="7"/>
                                        <p:tgtEl>
                                          <p:spTgt spid="1049050"/>
                                        </p:tgtEl>
                                        <p:attrNameLst>
                                          <p:attrName>ppt_x</p:attrName>
                                        </p:attrNameLst>
                                      </p:cBhvr>
                                      <p:tavLst>
                                        <p:tav tm="0">
                                          <p:val>
                                            <p:strVal val="#ppt_x"/>
                                          </p:val>
                                        </p:tav>
                                        <p:tav tm="100000">
                                          <p:val>
                                            <p:strVal val="#ppt_x"/>
                                          </p:val>
                                        </p:tav>
                                      </p:tavLst>
                                    </p:anim>
                                    <p:anim calcmode="lin" valueType="num">
                                      <p:cBhvr additive="base">
                                        <p:cTn dur="500" fill="hold" id="8"/>
                                        <p:tgtEl>
                                          <p:spTgt spid="1049050"/>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051"/>
                                        </p:tgtEl>
                                        <p:attrNameLst>
                                          <p:attrName>style.visibility</p:attrName>
                                        </p:attrNameLst>
                                      </p:cBhvr>
                                      <p:to>
                                        <p:strVal val="visible"/>
                                      </p:to>
                                    </p:set>
                                    <p:anim calcmode="lin" valueType="num">
                                      <p:cBhvr additive="base">
                                        <p:cTn dur="500" fill="hold" id="13"/>
                                        <p:tgtEl>
                                          <p:spTgt spid="1049051"/>
                                        </p:tgtEl>
                                        <p:attrNameLst>
                                          <p:attrName>ppt_x</p:attrName>
                                        </p:attrNameLst>
                                      </p:cBhvr>
                                      <p:tavLst>
                                        <p:tav tm="0">
                                          <p:val>
                                            <p:strVal val="#ppt_x"/>
                                          </p:val>
                                        </p:tav>
                                        <p:tav tm="100000">
                                          <p:val>
                                            <p:strVal val="#ppt_x"/>
                                          </p:val>
                                        </p:tav>
                                      </p:tavLst>
                                    </p:anim>
                                    <p:anim calcmode="lin" valueType="num">
                                      <p:cBhvr additive="base">
                                        <p:cTn dur="500" fill="hold" id="14"/>
                                        <p:tgtEl>
                                          <p:spTgt spid="1049051"/>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4" presetSubtype="32">
                                  <p:stCondLst>
                                    <p:cond delay="0"/>
                                  </p:stCondLst>
                                  <p:childTnLst>
                                    <p:set>
                                      <p:cBhvr>
                                        <p:cTn dur="1" fill="hold" id="19">
                                          <p:stCondLst>
                                            <p:cond delay="0"/>
                                          </p:stCondLst>
                                        </p:cTn>
                                        <p:tgtEl>
                                          <p:spTgt spid="1049052"/>
                                        </p:tgtEl>
                                        <p:attrNameLst>
                                          <p:attrName>style.visibility</p:attrName>
                                        </p:attrNameLst>
                                      </p:cBhvr>
                                      <p:to>
                                        <p:strVal val="visible"/>
                                      </p:to>
                                    </p:set>
                                    <p:animEffect transition="in" filter="box(out)">
                                      <p:cBhvr>
                                        <p:cTn dur="500" id="20"/>
                                        <p:tgtEl>
                                          <p:spTgt spid="1049052"/>
                                        </p:tgtEl>
                                      </p:cBhvr>
                                    </p:animEffect>
                                  </p:childTnLst>
                                  <p:subTnLst>
                                    <p:audio>
                                      <p:cMediaNode mute="0" vol="50000">
                                        <p:cTn display="0" id="18" masterRel="sameClick" presetSubtype="1">
                                          <p:stCondLst>
                                            <p:cond evt="begin" delay="0">
                                              <p:tn val="17"/>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50" grpId="0" uiExpand="0" build="whole"/>
      <p:bldP spid="1049051" grpId="0" uiExpand="0" build="whole"/>
      <p:bldP spid="1049052" grpId="0" uiExpand="0" build="whole"/>
    </p:bldLst>
  </p:timing>
</p:sld>
</file>

<file path=ppt/slides/slide52.xml><?xml version="1.0" encoding="utf-8"?>
<p:sld xmlns:a="http://schemas.openxmlformats.org/drawingml/2006/main" xmlns:r="http://schemas.openxmlformats.org/officeDocument/2006/relationships" xmlns:p="http://schemas.openxmlformats.org/presentationml/2006/main" show="1" showMasterSp="1">
  <p:cSld>
    <p:spTree>
      <p:nvGrpSpPr>
        <p:cNvPr id="183" name=""/>
        <p:cNvGrpSpPr/>
        <p:nvPr/>
      </p:nvGrpSpPr>
      <p:grpSpPr>
        <a:xfrm rot="0">
          <a:off x="0" y="0"/>
          <a:ext cx="0" cy="0"/>
          <a:chOff x="0" y="0"/>
          <a:chExt cx="0" cy="0"/>
        </a:xfrm>
      </p:grpSpPr>
      <p:sp>
        <p:nvSpPr>
          <p:cNvPr id="1049056" name="Text Box 2"/>
          <p:cNvSpPr txBox="1"/>
          <p:nvPr/>
        </p:nvSpPr>
        <p:spPr>
          <a:xfrm rot="0">
            <a:off x="657225" y="1139825"/>
            <a:ext cx="7821612" cy="108712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40000"/>
              </a:lnSpc>
              <a:spcBef>
                <a:spcPct val="0"/>
              </a:spcBef>
              <a:buFontTx/>
              <a:buNone/>
            </a:pPr>
            <a:r>
              <a:rPr altLang="zh-CN" sz="2400" lang="en-US">
                <a:latin typeface="Times New Roman" pitchFamily="18" charset="0"/>
              </a:rPr>
              <a:t>2</a:t>
            </a:r>
            <a:r>
              <a:rPr altLang="en-US" sz="2400" lang="zh-CN">
                <a:latin typeface="Times New Roman" pitchFamily="18" charset="0"/>
              </a:rPr>
              <a:t>、输入信号的约束 </a:t>
            </a:r>
          </a:p>
          <a:p>
            <a:pPr algn="just" eaLnBrk="1" hangingPunct="1" indent="0" lvl="0" marL="0">
              <a:lnSpc>
                <a:spcPct val="140000"/>
              </a:lnSpc>
              <a:spcBef>
                <a:spcPct val="0"/>
              </a:spcBef>
              <a:buFontTx/>
              <a:buNone/>
            </a:pPr>
            <a:r>
              <a:rPr altLang="en-US" sz="2400" lang="zh-CN">
                <a:latin typeface="Times New Roman" pitchFamily="18" charset="0"/>
              </a:rPr>
              <a:t>（</a:t>
            </a:r>
            <a:r>
              <a:rPr altLang="zh-CN" sz="2400" lang="en-US">
                <a:latin typeface="Times New Roman" pitchFamily="18" charset="0"/>
              </a:rPr>
              <a:t>1</a:t>
            </a:r>
            <a:r>
              <a:rPr altLang="en-US" sz="2400" lang="zh-CN">
                <a:latin typeface="Times New Roman" pitchFamily="18" charset="0"/>
              </a:rPr>
              <a:t>）不允许两个或两个以上输入信号同时发生变化。</a:t>
            </a:r>
          </a:p>
        </p:txBody>
      </p:sp>
      <p:sp>
        <p:nvSpPr>
          <p:cNvPr id="1049057" name="Text Box 3"/>
          <p:cNvSpPr txBox="1"/>
          <p:nvPr/>
        </p:nvSpPr>
        <p:spPr>
          <a:xfrm rot="0">
            <a:off x="657225" y="4470400"/>
            <a:ext cx="8010525"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）输入信号变化引起的电路响应必须完全结束后，才允</a:t>
            </a:r>
          </a:p>
          <a:p>
            <a:pPr eaLnBrk="1" hangingPunct="1" indent="0" lvl="0" marL="0">
              <a:lnSpc>
                <a:spcPct val="120000"/>
              </a:lnSpc>
              <a:spcBef>
                <a:spcPct val="0"/>
              </a:spcBef>
              <a:buFontTx/>
              <a:buNone/>
            </a:pPr>
            <a:r>
              <a:rPr altLang="en-US" sz="2400" lang="zh-CN">
                <a:latin typeface="Times New Roman" pitchFamily="18" charset="0"/>
              </a:rPr>
              <a:t>许输入信号再次变化。换句话说，必须使电路进入稳定状态后，才允许输入信号发生变化。　　</a:t>
            </a:r>
          </a:p>
        </p:txBody>
      </p:sp>
      <p:grpSp>
        <p:nvGrpSpPr>
          <p:cNvPr id="184" name=""/>
          <p:cNvGrpSpPr/>
          <p:nvPr/>
        </p:nvGrpSpPr>
        <p:grpSpPr>
          <a:xfrm rot="0">
            <a:off x="1150937" y="2481262"/>
            <a:ext cx="6332537" cy="1371600"/>
            <a:chOff x="725" y="1304"/>
            <a:chExt cx="3989" cy="864"/>
          </a:xfrm>
        </p:grpSpPr>
        <p:sp>
          <p:nvSpPr>
            <p:cNvPr id="1049058" name="Text Box 5"/>
            <p:cNvSpPr txBox="1"/>
            <p:nvPr/>
          </p:nvSpPr>
          <p:spPr>
            <a:xfrm rot="0">
              <a:off x="1519" y="1593"/>
              <a:ext cx="412"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00</a:t>
              </a:r>
            </a:p>
          </p:txBody>
        </p:sp>
        <p:sp>
          <p:nvSpPr>
            <p:cNvPr id="1049059" name="Text Box 6"/>
            <p:cNvSpPr txBox="1"/>
            <p:nvPr/>
          </p:nvSpPr>
          <p:spPr>
            <a:xfrm rot="0">
              <a:off x="2653" y="1304"/>
              <a:ext cx="884"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01  </a:t>
              </a:r>
              <a:r>
                <a:rPr altLang="zh-CN" b="1" sz="2400" lang="en-US">
                  <a:solidFill>
                    <a:srgbClr val="3366CC"/>
                  </a:solidFill>
                  <a:latin typeface="Times New Roman" pitchFamily="18" charset="0"/>
                </a:rPr>
                <a:t> </a:t>
              </a:r>
              <a:r>
                <a:rPr altLang="zh-CN" b="1" sz="2400" lang="en-US">
                  <a:solidFill>
                    <a:srgbClr val="3366CC"/>
                  </a:solidFill>
                  <a:latin typeface="宋体" pitchFamily="2" charset="-122"/>
                </a:rPr>
                <a:t>√</a:t>
              </a:r>
            </a:p>
          </p:txBody>
        </p:sp>
        <p:sp>
          <p:nvSpPr>
            <p:cNvPr id="1049060" name="Text Box 7"/>
            <p:cNvSpPr txBox="1"/>
            <p:nvPr/>
          </p:nvSpPr>
          <p:spPr>
            <a:xfrm rot="0">
              <a:off x="2653" y="1880"/>
              <a:ext cx="82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10  </a:t>
              </a:r>
              <a:r>
                <a:rPr altLang="zh-CN" b="1" sz="2400" lang="en-US">
                  <a:solidFill>
                    <a:srgbClr val="3366CC"/>
                  </a:solidFill>
                  <a:latin typeface="Times New Roman" pitchFamily="18" charset="0"/>
                </a:rPr>
                <a:t> </a:t>
              </a:r>
              <a:r>
                <a:rPr altLang="zh-CN" b="1" sz="2400" lang="en-US">
                  <a:solidFill>
                    <a:srgbClr val="3366CC"/>
                  </a:solidFill>
                </a:rPr>
                <a:t>√</a:t>
              </a:r>
            </a:p>
          </p:txBody>
        </p:sp>
        <p:sp>
          <p:nvSpPr>
            <p:cNvPr id="1049061" name="Text Box 8"/>
            <p:cNvSpPr txBox="1"/>
            <p:nvPr/>
          </p:nvSpPr>
          <p:spPr>
            <a:xfrm rot="0">
              <a:off x="2653" y="1565"/>
              <a:ext cx="206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11    </a:t>
              </a:r>
              <a:r>
                <a:rPr altLang="zh-CN" sz="2400" lang="en-US">
                  <a:solidFill>
                    <a:srgbClr val="FF3300"/>
                  </a:solidFill>
                  <a:latin typeface="Times New Roman" pitchFamily="18" charset="0"/>
                  <a:ea typeface="Times New Roman" pitchFamily="18" charset="0"/>
                </a:rPr>
                <a:t>×</a:t>
              </a:r>
              <a:r>
                <a:rPr altLang="en-US" sz="2400" lang="zh-CN">
                  <a:solidFill>
                    <a:srgbClr val="FF3300"/>
                  </a:solidFill>
                  <a:latin typeface="Times New Roman" pitchFamily="18" charset="0"/>
                </a:rPr>
                <a:t>（不允许）</a:t>
              </a:r>
            </a:p>
          </p:txBody>
        </p:sp>
        <p:sp>
          <p:nvSpPr>
            <p:cNvPr id="1049062" name="Text Box 9"/>
            <p:cNvSpPr txBox="1"/>
            <p:nvPr/>
          </p:nvSpPr>
          <p:spPr>
            <a:xfrm rot="0">
              <a:off x="725" y="1310"/>
              <a:ext cx="707"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en-US" sz="2400" lang="zh-CN">
                  <a:latin typeface="Times New Roman" pitchFamily="18" charset="0"/>
                </a:rPr>
                <a:t>例如：</a:t>
              </a:r>
            </a:p>
          </p:txBody>
        </p:sp>
        <p:sp>
          <p:nvSpPr>
            <p:cNvPr id="1049063" name="Line 10"/>
            <p:cNvSpPr/>
            <p:nvPr/>
          </p:nvSpPr>
          <p:spPr>
            <a:xfrm rot="0" flipV="1">
              <a:off x="1774" y="1451"/>
              <a:ext cx="879" cy="249"/>
            </a:xfrm>
            <a:prstGeom prst="line"/>
            <a:noFill/>
            <a:ln w="19050" cap="flat" cmpd="sng">
              <a:solidFill>
                <a:schemeClr val="dk1">
                  <a:alpha val="100000"/>
                </a:schemeClr>
              </a:solidFill>
              <a:prstDash val="solid"/>
              <a:round/>
              <a:tailEnd type="triangle" w="sm" len="lg"/>
            </a:ln>
          </p:spPr>
        </p:sp>
        <p:sp>
          <p:nvSpPr>
            <p:cNvPr id="1049064" name="Line 11"/>
            <p:cNvSpPr/>
            <p:nvPr/>
          </p:nvSpPr>
          <p:spPr>
            <a:xfrm rot="0">
              <a:off x="1774" y="1791"/>
              <a:ext cx="908" cy="256"/>
            </a:xfrm>
            <a:prstGeom prst="line"/>
            <a:noFill/>
            <a:ln w="19050" cap="flat" cmpd="sng">
              <a:solidFill>
                <a:schemeClr val="dk1">
                  <a:alpha val="100000"/>
                </a:schemeClr>
              </a:solidFill>
              <a:prstDash val="solid"/>
              <a:round/>
              <a:tailEnd type="triangle" w="sm" len="lg"/>
            </a:ln>
          </p:spPr>
        </p:sp>
        <p:sp>
          <p:nvSpPr>
            <p:cNvPr id="1049065" name="Line 12"/>
            <p:cNvSpPr/>
            <p:nvPr/>
          </p:nvSpPr>
          <p:spPr>
            <a:xfrm rot="0">
              <a:off x="1803" y="1735"/>
              <a:ext cx="879" cy="0"/>
            </a:xfrm>
            <a:prstGeom prst="line"/>
            <a:noFill/>
            <a:ln w="19050" cap="flat" cmpd="sng">
              <a:solidFill>
                <a:schemeClr val="dk1">
                  <a:alpha val="100000"/>
                </a:schemeClr>
              </a:solidFill>
              <a:prstDash val="solid"/>
              <a:round/>
              <a:tailEnd type="triangle" w="sm" len="lg"/>
            </a:ln>
          </p:spPr>
        </p:sp>
      </p:grpSp>
      <p:sp>
        <p:nvSpPr>
          <p:cNvPr id="104906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06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52</a:t>
            </a:fld>
            <a:endParaRPr altLang="en-US" sz="1400" lang="zh-CN">
              <a:solidFill>
                <a:srgbClr val="656565"/>
              </a:solidFill>
            </a:endParaRPr>
          </a:p>
        </p:txBody>
      </p:sp>
      <p:sp>
        <p:nvSpPr>
          <p:cNvPr id="104906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184"/>
                                        </p:tgtEl>
                                        <p:attrNameLst>
                                          <p:attrName>style.visibility</p:attrName>
                                        </p:attrNameLst>
                                      </p:cBhvr>
                                      <p:to>
                                        <p:strVal val="visible"/>
                                      </p:to>
                                    </p:set>
                                    <p:anim calcmode="lin" valueType="num">
                                      <p:cBhvr additive="base">
                                        <p:cTn dur="500" fill="hold" id="7"/>
                                        <p:tgtEl>
                                          <p:spTgt spid="184"/>
                                        </p:tgtEl>
                                        <p:attrNameLst>
                                          <p:attrName>ppt_x</p:attrName>
                                        </p:attrNameLst>
                                      </p:cBhvr>
                                      <p:tavLst>
                                        <p:tav tm="0">
                                          <p:val>
                                            <p:strVal val="#ppt_x"/>
                                          </p:val>
                                        </p:tav>
                                        <p:tav tm="100000">
                                          <p:val>
                                            <p:strVal val="#ppt_x"/>
                                          </p:val>
                                        </p:tav>
                                      </p:tavLst>
                                    </p:anim>
                                    <p:anim calcmode="lin" valueType="num">
                                      <p:cBhvr additive="base">
                                        <p:cTn dur="500" fill="hold" id="8"/>
                                        <p:tgtEl>
                                          <p:spTgt spid="184"/>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3" presetSubtype="5">
                                  <p:stCondLst>
                                    <p:cond delay="0"/>
                                  </p:stCondLst>
                                  <p:childTnLst>
                                    <p:set>
                                      <p:cBhvr>
                                        <p:cTn dur="1" fill="hold" id="12">
                                          <p:stCondLst>
                                            <p:cond delay="0"/>
                                          </p:stCondLst>
                                        </p:cTn>
                                        <p:tgtEl>
                                          <p:spTgt spid="1049057"/>
                                        </p:tgtEl>
                                        <p:attrNameLst>
                                          <p:attrName>style.visibility</p:attrName>
                                        </p:attrNameLst>
                                      </p:cBhvr>
                                      <p:to>
                                        <p:strVal val="visible"/>
                                      </p:to>
                                    </p:set>
                                    <p:animEffect transition="in" filter="blinds(vertical)">
                                      <p:cBhvr>
                                        <p:cTn dur="500" id="13"/>
                                        <p:tgtEl>
                                          <p:spTgt spid="1049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57" grpId="0" uiExpand="0" build="whole"/>
    </p:bldLst>
  </p:timing>
</p:sld>
</file>

<file path=ppt/slides/slide53.xml><?xml version="1.0" encoding="utf-8"?>
<p:sld xmlns:a="http://schemas.openxmlformats.org/drawingml/2006/main" xmlns:r="http://schemas.openxmlformats.org/officeDocument/2006/relationships" xmlns:p="http://schemas.openxmlformats.org/presentationml/2006/main" show="1" showMasterSp="1">
  <p:cSld>
    <p:spTree>
      <p:nvGrpSpPr>
        <p:cNvPr id="185" name=""/>
        <p:cNvGrpSpPr/>
        <p:nvPr/>
      </p:nvGrpSpPr>
      <p:grpSpPr>
        <a:xfrm rot="0">
          <a:off x="0" y="0"/>
          <a:ext cx="0" cy="0"/>
          <a:chOff x="0" y="0"/>
          <a:chExt cx="0" cy="0"/>
        </a:xfrm>
      </p:grpSpPr>
      <p:sp>
        <p:nvSpPr>
          <p:cNvPr id="1049069" name="Text Box 2"/>
          <p:cNvSpPr txBox="1"/>
          <p:nvPr/>
        </p:nvSpPr>
        <p:spPr>
          <a:xfrm rot="0">
            <a:off x="796925" y="1301750"/>
            <a:ext cx="5791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3</a:t>
            </a:r>
            <a:r>
              <a:rPr altLang="en-US" sz="2400" lang="zh-CN">
                <a:latin typeface="Times New Roman" pitchFamily="18" charset="0"/>
              </a:rPr>
              <a:t>、电平异步时序逻辑电路的描述方法 </a:t>
            </a:r>
          </a:p>
        </p:txBody>
      </p:sp>
      <p:sp>
        <p:nvSpPr>
          <p:cNvPr id="1049070" name="Text Box 3"/>
          <p:cNvSpPr txBox="1"/>
          <p:nvPr/>
        </p:nvSpPr>
        <p:spPr>
          <a:xfrm rot="0">
            <a:off x="755650" y="4543425"/>
            <a:ext cx="7908925"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 流程表</a:t>
            </a:r>
          </a:p>
          <a:p>
            <a:pPr algn="just" eaLnBrk="1" hangingPunct="1" indent="0" lvl="0" marL="0">
              <a:lnSpc>
                <a:spcPct val="120000"/>
              </a:lnSpc>
              <a:spcBef>
                <a:spcPct val="0"/>
              </a:spcBef>
              <a:buFontTx/>
              <a:buNone/>
            </a:pPr>
            <a:r>
              <a:rPr altLang="en-US" sz="2400" lang="zh-CN">
                <a:latin typeface="Times New Roman" pitchFamily="18" charset="0"/>
              </a:rPr>
              <a:t>        流程表类似</a:t>
            </a:r>
            <a:r>
              <a:rPr altLang="en-US" sz="2400" lang="zh-CN">
                <a:solidFill>
                  <a:srgbClr val="FF0000"/>
                </a:solidFill>
                <a:latin typeface="Times New Roman" pitchFamily="18" charset="0"/>
              </a:rPr>
              <a:t>状态表，</a:t>
            </a:r>
            <a:r>
              <a:rPr altLang="en-US" sz="2400" lang="zh-CN">
                <a:latin typeface="Times New Roman" pitchFamily="18" charset="0"/>
              </a:rPr>
              <a:t>反映电路输出信号、激励状态与电路输入信号、二次状态之间关系。</a:t>
            </a:r>
          </a:p>
        </p:txBody>
      </p:sp>
      <p:sp>
        <p:nvSpPr>
          <p:cNvPr id="1049071" name="Text Box 4"/>
          <p:cNvSpPr txBox="1"/>
          <p:nvPr/>
        </p:nvSpPr>
        <p:spPr>
          <a:xfrm rot="0">
            <a:off x="792162" y="2022475"/>
            <a:ext cx="6729412" cy="222504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a:t>
            </a:r>
            <a:r>
              <a:rPr altLang="zh-CN" sz="2400" lang="en-US">
                <a:latin typeface="Times New Roman" pitchFamily="18" charset="0"/>
              </a:rPr>
              <a:t>1</a:t>
            </a:r>
            <a:r>
              <a:rPr altLang="en-US" sz="2400" lang="zh-CN">
                <a:latin typeface="Times New Roman" pitchFamily="18" charset="0"/>
              </a:rPr>
              <a:t>）用逻辑方程描述     </a:t>
            </a:r>
          </a:p>
          <a:p>
            <a:pPr eaLnBrk="1" hangingPunct="1" indent="0" lvl="0" marL="0">
              <a:lnSpc>
                <a:spcPct val="120000"/>
              </a:lnSpc>
              <a:spcBef>
                <a:spcPct val="0"/>
              </a:spcBef>
              <a:buFontTx/>
              <a:buNone/>
            </a:pPr>
            <a:r>
              <a:rPr altLang="en-US" b="1" sz="2400" lang="zh-CN">
                <a:latin typeface="Times New Roman" pitchFamily="18" charset="0"/>
              </a:rPr>
              <a:t>　　</a:t>
            </a:r>
            <a:r>
              <a:rPr altLang="en-US" sz="2400" lang="zh-CN">
                <a:latin typeface="Times New Roman" pitchFamily="18" charset="0"/>
              </a:rPr>
              <a:t>电路可用以下逻辑方程组描述：</a:t>
            </a:r>
          </a:p>
          <a:p>
            <a:pPr eaLnBrk="1" hangingPunct="1" indent="0" lvl="0" marL="0">
              <a:lnSpc>
                <a:spcPct val="120000"/>
              </a:lnSpc>
              <a:spcBef>
                <a:spcPct val="0"/>
              </a:spcBef>
              <a:buFontTx/>
              <a:buNone/>
            </a:pPr>
            <a:r>
              <a:rPr altLang="en-US" b="1" sz="2400" lang="zh-CN">
                <a:latin typeface="Times New Roman" pitchFamily="18" charset="0"/>
              </a:rPr>
              <a:t>　　　　　　</a:t>
            </a:r>
            <a:r>
              <a:rPr altLang="zh-CN" sz="2400" lang="en-US">
                <a:latin typeface="Times New Roman" pitchFamily="18" charset="0"/>
              </a:rPr>
              <a:t>Z</a:t>
            </a:r>
            <a:r>
              <a:rPr altLang="zh-CN" baseline="-25000" sz="2400" lang="en-US">
                <a:latin typeface="Times New Roman" pitchFamily="18" charset="0"/>
              </a:rPr>
              <a:t>i</a:t>
            </a:r>
            <a:r>
              <a:rPr altLang="zh-CN" sz="2400" lang="en-US">
                <a:latin typeface="Times New Roman" pitchFamily="18" charset="0"/>
              </a:rPr>
              <a:t> = f</a:t>
            </a:r>
            <a:r>
              <a:rPr altLang="zh-CN" baseline="-25000" sz="2400" lang="en-US">
                <a:latin typeface="Times New Roman" pitchFamily="18" charset="0"/>
              </a:rPr>
              <a:t>i</a:t>
            </a:r>
            <a:r>
              <a:rPr altLang="zh-CN" sz="2400" lang="en-US">
                <a:latin typeface="Times New Roman" pitchFamily="18" charset="0"/>
              </a:rPr>
              <a:t>(x</a:t>
            </a:r>
            <a:r>
              <a:rPr altLang="zh-CN" baseline="-25000" sz="2400" lang="en-US">
                <a:latin typeface="Times New Roman" pitchFamily="18" charset="0"/>
              </a:rPr>
              <a:t>1</a:t>
            </a:r>
            <a:r>
              <a:rPr altLang="zh-CN" sz="2400" lang="en-US">
                <a:latin typeface="Times New Roman" pitchFamily="18" charset="0"/>
              </a:rPr>
              <a:t>,…,x</a:t>
            </a:r>
            <a:r>
              <a:rPr altLang="zh-CN" baseline="-25000" sz="2400" lang="en-US">
                <a:latin typeface="Times New Roman" pitchFamily="18" charset="0"/>
              </a:rPr>
              <a:t>n</a:t>
            </a:r>
            <a:r>
              <a:rPr altLang="zh-CN" sz="2400" lang="en-US">
                <a:latin typeface="Times New Roman" pitchFamily="18" charset="0"/>
              </a:rPr>
              <a:t>,y</a:t>
            </a:r>
            <a:r>
              <a:rPr altLang="zh-CN" baseline="-25000" sz="2400" lang="en-US">
                <a:latin typeface="Times New Roman" pitchFamily="18" charset="0"/>
              </a:rPr>
              <a:t>1</a:t>
            </a:r>
            <a:r>
              <a:rPr altLang="zh-CN" sz="2400" lang="en-US">
                <a:latin typeface="Times New Roman" pitchFamily="18" charset="0"/>
              </a:rPr>
              <a:t>,…,y</a:t>
            </a:r>
            <a:r>
              <a:rPr altLang="zh-CN" baseline="-25000" sz="2400" lang="en-US">
                <a:latin typeface="Times New Roman" pitchFamily="18" charset="0"/>
              </a:rPr>
              <a:t>r</a:t>
            </a:r>
            <a:r>
              <a:rPr altLang="en-US" sz="2400" lang="zh-CN">
                <a:latin typeface="Times New Roman" pitchFamily="18" charset="0"/>
              </a:rPr>
              <a:t>)　</a:t>
            </a:r>
            <a:r>
              <a:rPr altLang="zh-CN" sz="2400" lang="en-US">
                <a:latin typeface="Times New Roman" pitchFamily="18" charset="0"/>
              </a:rPr>
              <a:t>i=1,…,m     </a:t>
            </a:r>
          </a:p>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Y</a:t>
            </a:r>
            <a:r>
              <a:rPr altLang="zh-CN" baseline="-25000" sz="2400" lang="en-US">
                <a:latin typeface="Times New Roman" pitchFamily="18" charset="0"/>
              </a:rPr>
              <a:t>j</a:t>
            </a:r>
            <a:r>
              <a:rPr altLang="zh-CN" sz="2400" lang="en-US">
                <a:latin typeface="Times New Roman" pitchFamily="18" charset="0"/>
              </a:rPr>
              <a:t> = g</a:t>
            </a:r>
            <a:r>
              <a:rPr altLang="zh-CN" baseline="-25000" sz="2400" lang="en-US">
                <a:latin typeface="Times New Roman" pitchFamily="18" charset="0"/>
              </a:rPr>
              <a:t>j</a:t>
            </a:r>
            <a:r>
              <a:rPr altLang="zh-CN" sz="2400" lang="en-US">
                <a:latin typeface="Times New Roman" pitchFamily="18" charset="0"/>
              </a:rPr>
              <a:t>(x</a:t>
            </a:r>
            <a:r>
              <a:rPr altLang="zh-CN" baseline="-25000" sz="2400" lang="en-US">
                <a:latin typeface="Times New Roman" pitchFamily="18" charset="0"/>
              </a:rPr>
              <a:t>1</a:t>
            </a:r>
            <a:r>
              <a:rPr altLang="zh-CN" sz="2400" lang="en-US">
                <a:latin typeface="Times New Roman" pitchFamily="18" charset="0"/>
              </a:rPr>
              <a:t>,…,x</a:t>
            </a:r>
            <a:r>
              <a:rPr altLang="zh-CN" baseline="-25000" sz="2400" lang="en-US">
                <a:latin typeface="Times New Roman" pitchFamily="18" charset="0"/>
              </a:rPr>
              <a:t>n</a:t>
            </a:r>
            <a:r>
              <a:rPr altLang="zh-CN" sz="2400" lang="en-US">
                <a:latin typeface="Times New Roman" pitchFamily="18" charset="0"/>
              </a:rPr>
              <a:t>,y</a:t>
            </a:r>
            <a:r>
              <a:rPr altLang="zh-CN" baseline="-25000" sz="2400" lang="en-US">
                <a:latin typeface="Times New Roman" pitchFamily="18" charset="0"/>
              </a:rPr>
              <a:t>1</a:t>
            </a:r>
            <a:r>
              <a:rPr altLang="zh-CN" sz="2400" lang="en-US">
                <a:latin typeface="Times New Roman" pitchFamily="18" charset="0"/>
              </a:rPr>
              <a:t>,…,y</a:t>
            </a:r>
            <a:r>
              <a:rPr altLang="zh-CN" baseline="-25000" sz="2400" lang="en-US">
                <a:latin typeface="Times New Roman" pitchFamily="18" charset="0"/>
              </a:rPr>
              <a:t>r</a:t>
            </a:r>
            <a:r>
              <a:rPr altLang="en-US" sz="2400" lang="zh-CN">
                <a:latin typeface="Times New Roman" pitchFamily="18" charset="0"/>
              </a:rPr>
              <a:t>)　</a:t>
            </a:r>
            <a:r>
              <a:rPr altLang="zh-CN" sz="2400" lang="en-US">
                <a:latin typeface="Times New Roman" pitchFamily="18" charset="0"/>
              </a:rPr>
              <a:t>j=1,…,r      </a:t>
            </a:r>
          </a:p>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y</a:t>
            </a:r>
            <a:r>
              <a:rPr altLang="zh-CN" baseline="-25000" sz="2400" lang="en-US">
                <a:latin typeface="Times New Roman" pitchFamily="18" charset="0"/>
              </a:rPr>
              <a:t>j</a:t>
            </a:r>
            <a:r>
              <a:rPr altLang="zh-CN" sz="2400" lang="en-US">
                <a:latin typeface="Times New Roman" pitchFamily="18" charset="0"/>
              </a:rPr>
              <a:t>(t+△t</a:t>
            </a:r>
            <a:r>
              <a:rPr altLang="zh-CN" baseline="-25000" sz="2400" lang="en-US">
                <a:latin typeface="Times New Roman" pitchFamily="18" charset="0"/>
              </a:rPr>
              <a:t>j</a:t>
            </a:r>
            <a:r>
              <a:rPr altLang="zh-CN" sz="2400" lang="en-US">
                <a:latin typeface="Times New Roman" pitchFamily="18" charset="0"/>
              </a:rPr>
              <a:t>) = Y</a:t>
            </a:r>
            <a:r>
              <a:rPr altLang="zh-CN" baseline="-25000" sz="2400" lang="en-US">
                <a:latin typeface="Times New Roman" pitchFamily="18" charset="0"/>
              </a:rPr>
              <a:t>j</a:t>
            </a:r>
            <a:r>
              <a:rPr altLang="zh-CN" sz="2400" lang="en-US">
                <a:latin typeface="Times New Roman" pitchFamily="18" charset="0"/>
              </a:rPr>
              <a:t>(t) </a:t>
            </a:r>
          </a:p>
        </p:txBody>
      </p:sp>
      <p:sp>
        <p:nvSpPr>
          <p:cNvPr id="104907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07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53</a:t>
            </a:fld>
            <a:endParaRPr altLang="en-US" sz="1400" lang="zh-CN">
              <a:solidFill>
                <a:srgbClr val="656565"/>
              </a:solidFill>
            </a:endParaRPr>
          </a:p>
        </p:txBody>
      </p:sp>
      <p:sp>
        <p:nvSpPr>
          <p:cNvPr id="104907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1049071"/>
                                        </p:tgtEl>
                                        <p:attrNameLst>
                                          <p:attrName>style.visibility</p:attrName>
                                        </p:attrNameLst>
                                      </p:cBhvr>
                                      <p:to>
                                        <p:strVal val="visible"/>
                                      </p:to>
                                    </p:set>
                                    <p:animEffect transition="in" filter="wipe(up)">
                                      <p:cBhvr>
                                        <p:cTn dur="500" id="7"/>
                                        <p:tgtEl>
                                          <p:spTgt spid="1049071"/>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22" presetSubtype="1">
                                  <p:stCondLst>
                                    <p:cond delay="0"/>
                                  </p:stCondLst>
                                  <p:childTnLst>
                                    <p:set>
                                      <p:cBhvr>
                                        <p:cTn dur="1" fill="hold" id="11">
                                          <p:stCondLst>
                                            <p:cond delay="0"/>
                                          </p:stCondLst>
                                        </p:cTn>
                                        <p:tgtEl>
                                          <p:spTgt spid="1049070"/>
                                        </p:tgtEl>
                                        <p:attrNameLst>
                                          <p:attrName>style.visibility</p:attrName>
                                        </p:attrNameLst>
                                      </p:cBhvr>
                                      <p:to>
                                        <p:strVal val="visible"/>
                                      </p:to>
                                    </p:set>
                                    <p:animEffect transition="in" filter="wipe(up)">
                                      <p:cBhvr>
                                        <p:cTn dur="500" id="12"/>
                                        <p:tgtEl>
                                          <p:spTgt spid="1049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70" grpId="0" uiExpand="0" build="whole"/>
      <p:bldP spid="1049071" grpId="0" uiExpand="0" build="whole"/>
    </p:bldLst>
  </p:timing>
</p:sld>
</file>

<file path=ppt/slides/slide54.xml><?xml version="1.0" encoding="utf-8"?>
<p:sld xmlns:a="http://schemas.openxmlformats.org/drawingml/2006/main" xmlns:r="http://schemas.openxmlformats.org/officeDocument/2006/relationships" xmlns:p="http://schemas.openxmlformats.org/presentationml/2006/main" show="1" showMasterSp="1">
  <p:cSld>
    <p:spTree>
      <p:nvGrpSpPr>
        <p:cNvPr id="186" name=""/>
        <p:cNvGrpSpPr/>
        <p:nvPr/>
      </p:nvGrpSpPr>
      <p:grpSpPr>
        <a:xfrm rot="0">
          <a:off x="0" y="0"/>
          <a:ext cx="0" cy="0"/>
          <a:chOff x="0" y="0"/>
          <a:chExt cx="0" cy="0"/>
        </a:xfrm>
      </p:grpSpPr>
      <p:sp>
        <p:nvSpPr>
          <p:cNvPr id="1049075" name="Text Box 2"/>
          <p:cNvSpPr txBox="1"/>
          <p:nvPr/>
        </p:nvSpPr>
        <p:spPr>
          <a:xfrm rot="0">
            <a:off x="701675" y="1027112"/>
            <a:ext cx="721995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流程表的一般格式如下表所示：</a:t>
            </a:r>
          </a:p>
        </p:txBody>
      </p:sp>
      <p:sp>
        <p:nvSpPr>
          <p:cNvPr id="1049076" name="Text Box 3"/>
          <p:cNvSpPr txBox="1"/>
          <p:nvPr/>
        </p:nvSpPr>
        <p:spPr>
          <a:xfrm rot="0">
            <a:off x="673100" y="4241800"/>
            <a:ext cx="8039100" cy="222504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构造流程表应注意两点：</a:t>
            </a:r>
          </a:p>
          <a:p>
            <a:pPr eaLnBrk="1" hangingPunct="1" indent="-274320" lvl="1" marL="457200">
              <a:lnSpc>
                <a:spcPct val="120000"/>
              </a:lnSpc>
              <a:spcBef>
                <a:spcPct val="0"/>
              </a:spcBef>
              <a:buFont typeface="Wingdings" pitchFamily="2" charset="2"/>
              <a:buChar char="ü"/>
            </a:pPr>
            <a:r>
              <a:rPr altLang="en-US" sz="2400" lang="zh-CN">
                <a:latin typeface="Times New Roman" pitchFamily="18" charset="0"/>
                <a:ea typeface="宋体" pitchFamily="2" charset="-122"/>
              </a:rPr>
              <a:t>将表中与二次状态相同的激励状态加上</a:t>
            </a:r>
            <a:r>
              <a:rPr altLang="en-US" sz="2400" lang="zh-CN">
                <a:solidFill>
                  <a:srgbClr val="FF0000"/>
                </a:solidFill>
                <a:latin typeface="Times New Roman" pitchFamily="18" charset="0"/>
                <a:ea typeface="宋体" pitchFamily="2" charset="-122"/>
              </a:rPr>
              <a:t>圆圈</a:t>
            </a:r>
            <a:r>
              <a:rPr altLang="en-US" sz="2400" lang="zh-CN">
                <a:latin typeface="Times New Roman" pitchFamily="18" charset="0"/>
                <a:ea typeface="宋体" pitchFamily="2" charset="-122"/>
              </a:rPr>
              <a:t>，以表示电路处于稳态，否则处于非稳态。 </a:t>
            </a:r>
          </a:p>
          <a:p>
            <a:pPr eaLnBrk="1" hangingPunct="1" indent="-274320" lvl="1" marL="457200">
              <a:lnSpc>
                <a:spcPct val="120000"/>
              </a:lnSpc>
              <a:spcBef>
                <a:spcPct val="0"/>
              </a:spcBef>
              <a:buFont typeface="Wingdings" pitchFamily="2" charset="2"/>
              <a:buChar char="ü"/>
            </a:pPr>
            <a:r>
              <a:rPr altLang="en-US" sz="2400" lang="zh-CN">
                <a:latin typeface="Times New Roman" pitchFamily="18" charset="0"/>
                <a:ea typeface="宋体" pitchFamily="2" charset="-122"/>
              </a:rPr>
              <a:t>将输入各种取值按</a:t>
            </a:r>
            <a:r>
              <a:rPr altLang="en-US" sz="2400" lang="zh-CN">
                <a:solidFill>
                  <a:srgbClr val="FF0000"/>
                </a:solidFill>
                <a:latin typeface="Times New Roman" pitchFamily="18" charset="0"/>
                <a:ea typeface="宋体" pitchFamily="2" charset="-122"/>
              </a:rPr>
              <a:t>代码相邻</a:t>
            </a:r>
            <a:r>
              <a:rPr altLang="en-US" sz="2400" lang="zh-CN">
                <a:latin typeface="Times New Roman" pitchFamily="18" charset="0"/>
                <a:ea typeface="宋体" pitchFamily="2" charset="-122"/>
              </a:rPr>
              <a:t>的关系排列（与卡诺图相同），以表示输入信号只能在相邻位置上发生变化。 </a:t>
            </a:r>
          </a:p>
        </p:txBody>
      </p:sp>
      <p:pic>
        <p:nvPicPr>
          <p:cNvPr id="2097192" name="Picture 4"/>
          <p:cNvPicPr>
            <a:picLocks/>
          </p:cNvPicPr>
          <p:nvPr/>
        </p:nvPicPr>
        <p:blipFill>
          <a:blip xmlns:r="http://schemas.openxmlformats.org/officeDocument/2006/relationships" r:embed="rId1"/>
          <a:srcRect l="0" t="0" r="0" b="0"/>
          <a:stretch>
            <a:fillRect/>
          </a:stretch>
        </p:blipFill>
        <p:spPr>
          <a:xfrm rot="0">
            <a:off x="746125" y="1470025"/>
            <a:ext cx="7853362" cy="2895600"/>
          </a:xfrm>
          <a:prstGeom prst="rect"/>
          <a:noFill/>
          <a:ln>
            <a:noFill/>
          </a:ln>
        </p:spPr>
      </p:pic>
      <p:sp>
        <p:nvSpPr>
          <p:cNvPr id="104907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07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54</a:t>
            </a:fld>
            <a:endParaRPr altLang="en-US" sz="1400" lang="zh-CN">
              <a:solidFill>
                <a:srgbClr val="656565"/>
              </a:solidFill>
            </a:endParaRPr>
          </a:p>
        </p:txBody>
      </p:sp>
      <p:sp>
        <p:nvSpPr>
          <p:cNvPr id="104907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92"/>
                                        </p:tgtEl>
                                        <p:attrNameLst>
                                          <p:attrName>style.visibility</p:attrName>
                                        </p:attrNameLst>
                                      </p:cBhvr>
                                      <p:to>
                                        <p:strVal val="visible"/>
                                      </p:to>
                                    </p:set>
                                    <p:anim calcmode="lin" valueType="num">
                                      <p:cBhvr additive="base">
                                        <p:cTn dur="500" fill="hold" id="7"/>
                                        <p:tgtEl>
                                          <p:spTgt spid="2097192"/>
                                        </p:tgtEl>
                                        <p:attrNameLst>
                                          <p:attrName>ppt_x</p:attrName>
                                        </p:attrNameLst>
                                      </p:cBhvr>
                                      <p:tavLst>
                                        <p:tav tm="0">
                                          <p:val>
                                            <p:strVal val="#ppt_x"/>
                                          </p:val>
                                        </p:tav>
                                        <p:tav tm="100000">
                                          <p:val>
                                            <p:strVal val="#ppt_x"/>
                                          </p:val>
                                        </p:tav>
                                      </p:tavLst>
                                    </p:anim>
                                    <p:anim calcmode="lin" valueType="num">
                                      <p:cBhvr additive="base">
                                        <p:cTn dur="500" fill="hold" id="8"/>
                                        <p:tgtEl>
                                          <p:spTgt spid="2097192"/>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17" presetSubtype="4">
                                  <p:stCondLst>
                                    <p:cond delay="0"/>
                                  </p:stCondLst>
                                  <p:childTnLst>
                                    <p:set>
                                      <p:cBhvr>
                                        <p:cTn dur="1" fill="hold" id="12">
                                          <p:stCondLst>
                                            <p:cond delay="0"/>
                                          </p:stCondLst>
                                        </p:cTn>
                                        <p:tgtEl>
                                          <p:spTgt spid="1049076"/>
                                        </p:tgtEl>
                                        <p:attrNameLst>
                                          <p:attrName>style.visibility</p:attrName>
                                        </p:attrNameLst>
                                      </p:cBhvr>
                                      <p:to>
                                        <p:strVal val="visible"/>
                                      </p:to>
                                    </p:set>
                                    <p:anim calcmode="lin" valueType="num">
                                      <p:cBhvr>
                                        <p:cTn dur="500" fill="hold" id="13"/>
                                        <p:tgtEl>
                                          <p:spTgt spid="1049076"/>
                                        </p:tgtEl>
                                        <p:attrNameLst>
                                          <p:attrName>ppt_x</p:attrName>
                                        </p:attrNameLst>
                                      </p:cBhvr>
                                      <p:tavLst>
                                        <p:tav tm="0">
                                          <p:val>
                                            <p:strVal val="#ppt_x"/>
                                          </p:val>
                                        </p:tav>
                                        <p:tav tm="100000">
                                          <p:val>
                                            <p:strVal val="#ppt_x"/>
                                          </p:val>
                                        </p:tav>
                                      </p:tavLst>
                                    </p:anim>
                                    <p:anim calcmode="lin" valueType="num">
                                      <p:cBhvr>
                                        <p:cTn dur="500" fill="hold" id="14"/>
                                        <p:tgtEl>
                                          <p:spTgt spid="1049076"/>
                                        </p:tgtEl>
                                        <p:attrNameLst>
                                          <p:attrName>ppt_y</p:attrName>
                                        </p:attrNameLst>
                                      </p:cBhvr>
                                      <p:tavLst>
                                        <p:tav tm="0">
                                          <p:val>
                                            <p:strVal val="#ppt_y+#ppt_h/2"/>
                                          </p:val>
                                        </p:tav>
                                        <p:tav tm="100000">
                                          <p:val>
                                            <p:strVal val="#ppt_y"/>
                                          </p:val>
                                        </p:tav>
                                      </p:tavLst>
                                    </p:anim>
                                    <p:anim calcmode="lin" valueType="num">
                                      <p:cBhvr>
                                        <p:cTn dur="500" fill="hold" id="15"/>
                                        <p:tgtEl>
                                          <p:spTgt spid="1049076"/>
                                        </p:tgtEl>
                                        <p:attrNameLst>
                                          <p:attrName>ppt_w</p:attrName>
                                        </p:attrNameLst>
                                      </p:cBhvr>
                                      <p:tavLst>
                                        <p:tav tm="0">
                                          <p:val>
                                            <p:strVal val="#ppt_w"/>
                                          </p:val>
                                        </p:tav>
                                        <p:tav tm="100000">
                                          <p:val>
                                            <p:strVal val="#ppt_w"/>
                                          </p:val>
                                        </p:tav>
                                      </p:tavLst>
                                    </p:anim>
                                    <p:anim calcmode="lin" valueType="num">
                                      <p:cBhvr>
                                        <p:cTn dur="500" fill="hold" id="16"/>
                                        <p:tgtEl>
                                          <p:spTgt spid="1049076"/>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76" grpId="0" uiExpand="0" build="whole"/>
    </p:bldLst>
  </p:timing>
</p:sld>
</file>

<file path=ppt/slides/slide55.xml><?xml version="1.0" encoding="utf-8"?>
<p:sld xmlns:a="http://schemas.openxmlformats.org/drawingml/2006/main" xmlns:r="http://schemas.openxmlformats.org/officeDocument/2006/relationships" xmlns:p="http://schemas.openxmlformats.org/presentationml/2006/main" show="1" showMasterSp="1">
  <p:cSld>
    <p:spTree>
      <p:nvGrpSpPr>
        <p:cNvPr id="187" name=""/>
        <p:cNvGrpSpPr/>
        <p:nvPr/>
      </p:nvGrpSpPr>
      <p:grpSpPr>
        <a:xfrm rot="0">
          <a:off x="0" y="0"/>
          <a:ext cx="0" cy="0"/>
          <a:chOff x="0" y="0"/>
          <a:chExt cx="0" cy="0"/>
        </a:xfrm>
      </p:grpSpPr>
      <p:sp>
        <p:nvSpPr>
          <p:cNvPr id="1049080" name="Text Box 2"/>
          <p:cNvSpPr txBox="1"/>
          <p:nvPr/>
        </p:nvSpPr>
        <p:spPr>
          <a:xfrm rot="0">
            <a:off x="522287" y="947737"/>
            <a:ext cx="832167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由与非门构成的基本</a:t>
            </a:r>
            <a:r>
              <a:rPr altLang="zh-CN" sz="2400" lang="en-US">
                <a:latin typeface="Times New Roman" pitchFamily="18" charset="0"/>
              </a:rPr>
              <a:t>R-S</a:t>
            </a:r>
            <a:r>
              <a:rPr altLang="en-US" sz="2400" lang="zh-CN">
                <a:latin typeface="Times New Roman" pitchFamily="18" charset="0"/>
              </a:rPr>
              <a:t>触发器是最简单的电平异步时序逻辑电路。该电路的状态即输出，属于</a:t>
            </a:r>
            <a:r>
              <a:rPr altLang="zh-CN" sz="2400" lang="en-US">
                <a:latin typeface="Times New Roman" pitchFamily="18" charset="0"/>
              </a:rPr>
              <a:t>Moore</a:t>
            </a:r>
            <a:r>
              <a:rPr altLang="en-US" sz="2400" lang="zh-CN">
                <a:latin typeface="Times New Roman" pitchFamily="18" charset="0"/>
              </a:rPr>
              <a:t>型。</a:t>
            </a:r>
          </a:p>
        </p:txBody>
      </p:sp>
      <p:sp>
        <p:nvSpPr>
          <p:cNvPr id="1049081" name="Text Box 3"/>
          <p:cNvSpPr txBox="1"/>
          <p:nvPr/>
        </p:nvSpPr>
        <p:spPr>
          <a:xfrm rot="0">
            <a:off x="566737" y="4056062"/>
            <a:ext cx="82454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根据激励方程和约束条件</a:t>
            </a:r>
            <a:r>
              <a:rPr altLang="zh-CN" sz="2400" lang="en-US">
                <a:latin typeface="Times New Roman" pitchFamily="18" charset="0"/>
              </a:rPr>
              <a:t>R+S = 1</a:t>
            </a:r>
            <a:r>
              <a:rPr altLang="en-US" sz="2400" lang="zh-CN">
                <a:latin typeface="Times New Roman" pitchFamily="18" charset="0"/>
              </a:rPr>
              <a:t>，可作出流程表如下：</a:t>
            </a:r>
          </a:p>
        </p:txBody>
      </p:sp>
      <p:pic>
        <p:nvPicPr>
          <p:cNvPr id="2097193" name="Picture 5"/>
          <p:cNvPicPr>
            <a:picLocks/>
          </p:cNvPicPr>
          <p:nvPr/>
        </p:nvPicPr>
        <p:blipFill>
          <a:blip xmlns:r="http://schemas.openxmlformats.org/officeDocument/2006/relationships" r:embed="rId1"/>
          <a:srcRect l="0" t="0" r="0" b="0"/>
          <a:stretch>
            <a:fillRect/>
          </a:stretch>
        </p:blipFill>
        <p:spPr>
          <a:xfrm rot="0">
            <a:off x="1331912" y="4513262"/>
            <a:ext cx="6705600" cy="1939925"/>
          </a:xfrm>
          <a:prstGeom prst="rect"/>
          <a:noFill/>
          <a:ln>
            <a:noFill/>
          </a:ln>
        </p:spPr>
      </p:pic>
      <p:sp>
        <p:nvSpPr>
          <p:cNvPr id="104908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08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55</a:t>
            </a:fld>
            <a:endParaRPr altLang="en-US" sz="1400" lang="zh-CN">
              <a:solidFill>
                <a:srgbClr val="656565"/>
              </a:solidFill>
            </a:endParaRPr>
          </a:p>
        </p:txBody>
      </p:sp>
      <p:sp>
        <p:nvSpPr>
          <p:cNvPr id="104908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94" name="Picture 10"/>
          <p:cNvPicPr>
            <a:picLocks/>
          </p:cNvPicPr>
          <p:nvPr/>
        </p:nvPicPr>
        <p:blipFill>
          <a:blip xmlns:r="http://schemas.openxmlformats.org/officeDocument/2006/relationships" r:embed="rId2"/>
          <a:srcRect l="0" t="0" r="0" b="0"/>
          <a:stretch>
            <a:fillRect/>
          </a:stretch>
        </p:blipFill>
        <p:spPr>
          <a:xfrm rot="0">
            <a:off x="1130300" y="1836737"/>
            <a:ext cx="7042150" cy="2239962"/>
          </a:xfrm>
          <a:prstGeom prst="rect"/>
          <a:noFill/>
          <a:ln>
            <a:noFill/>
          </a:ln>
        </p:spPr>
      </p:pic>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9081"/>
                                        </p:tgtEl>
                                        <p:attrNameLst>
                                          <p:attrName>style.visibility</p:attrName>
                                        </p:attrNameLst>
                                      </p:cBhvr>
                                      <p:to>
                                        <p:strVal val="visible"/>
                                      </p:to>
                                    </p:set>
                                    <p:animEffect transition="in" filter="slide(fromBottom)">
                                      <p:cBhvr>
                                        <p:cTn dur="500" id="7"/>
                                        <p:tgtEl>
                                          <p:spTgt spid="1049081"/>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2097193"/>
                                        </p:tgtEl>
                                        <p:attrNameLst>
                                          <p:attrName>style.visibility</p:attrName>
                                        </p:attrNameLst>
                                      </p:cBhvr>
                                      <p:to>
                                        <p:strVal val="visible"/>
                                      </p:to>
                                    </p:set>
                                    <p:anim calcmode="lin" valueType="num">
                                      <p:cBhvr additive="base">
                                        <p:cTn dur="500" fill="hold" id="12"/>
                                        <p:tgtEl>
                                          <p:spTgt spid="2097193"/>
                                        </p:tgtEl>
                                        <p:attrNameLst>
                                          <p:attrName>ppt_x</p:attrName>
                                        </p:attrNameLst>
                                      </p:cBhvr>
                                      <p:tavLst>
                                        <p:tav tm="0">
                                          <p:val>
                                            <p:strVal val="#ppt_x"/>
                                          </p:val>
                                        </p:tav>
                                        <p:tav tm="100000">
                                          <p:val>
                                            <p:strVal val="#ppt_x"/>
                                          </p:val>
                                        </p:tav>
                                      </p:tavLst>
                                    </p:anim>
                                    <p:anim calcmode="lin" valueType="num">
                                      <p:cBhvr additive="base">
                                        <p:cTn dur="500" fill="hold" id="13"/>
                                        <p:tgtEl>
                                          <p:spTgt spid="20971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81" grpId="0" uiExpand="0" build="whole"/>
    </p:bldLst>
  </p:timing>
</p:sld>
</file>

<file path=ppt/slides/slide56.xml><?xml version="1.0" encoding="utf-8"?>
<p:sld xmlns:a="http://schemas.openxmlformats.org/drawingml/2006/main" xmlns:r="http://schemas.openxmlformats.org/officeDocument/2006/relationships" xmlns:p="http://schemas.openxmlformats.org/presentationml/2006/main" show="1" showMasterSp="1">
  <p:cSld>
    <p:spTree>
      <p:nvGrpSpPr>
        <p:cNvPr id="188" name=""/>
        <p:cNvGrpSpPr/>
        <p:nvPr/>
      </p:nvGrpSpPr>
      <p:grpSpPr>
        <a:xfrm rot="0">
          <a:off x="0" y="0"/>
          <a:ext cx="0" cy="0"/>
          <a:chOff x="0" y="0"/>
          <a:chExt cx="0" cy="0"/>
        </a:xfrm>
      </p:grpSpPr>
      <p:sp>
        <p:nvSpPr>
          <p:cNvPr id="1049085" name="Text Box 2"/>
          <p:cNvSpPr txBox="1"/>
          <p:nvPr/>
        </p:nvSpPr>
        <p:spPr>
          <a:xfrm rot="0">
            <a:off x="522287" y="1112837"/>
            <a:ext cx="8258175" cy="265176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a:t>
            </a:r>
            <a:r>
              <a:rPr altLang="zh-CN" sz="2400" lang="en-US">
                <a:latin typeface="Times New Roman" pitchFamily="18" charset="0"/>
              </a:rPr>
              <a:t>3</a:t>
            </a:r>
            <a:r>
              <a:rPr altLang="en-US" sz="2400" lang="zh-CN">
                <a:latin typeface="Times New Roman" pitchFamily="18" charset="0"/>
              </a:rPr>
              <a:t>）总态图</a:t>
            </a:r>
          </a:p>
          <a:p>
            <a:pPr algn="just" eaLnBrk="1" hangingPunct="1" indent="0" lvl="0" marL="0">
              <a:lnSpc>
                <a:spcPct val="120000"/>
              </a:lnSpc>
              <a:spcBef>
                <a:spcPct val="0"/>
              </a:spcBef>
              <a:buFontTx/>
              <a:buNone/>
            </a:pPr>
            <a:r>
              <a:rPr altLang="en-US" sz="2400" lang="zh-CN">
                <a:latin typeface="Times New Roman" pitchFamily="18" charset="0"/>
              </a:rPr>
              <a:t>　　电平异步时序逻辑电路在输入信号作用下存在稳态和非稳态，而且在同一输入信号作用下，可能有一个稳态也可能有多个稳态。为了对电路的工作状态和逻辑功能作出确切的说明，除了流程表和常用的时间图外，引入了总态和总态图的概念。 </a:t>
            </a:r>
          </a:p>
        </p:txBody>
      </p:sp>
      <p:sp>
        <p:nvSpPr>
          <p:cNvPr id="1049086" name="Text Box 3"/>
          <p:cNvSpPr txBox="1"/>
          <p:nvPr/>
        </p:nvSpPr>
        <p:spPr>
          <a:xfrm rot="0">
            <a:off x="522287" y="3813175"/>
            <a:ext cx="8151812"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en-US" sz="2400" lang="zh-CN">
                <a:solidFill>
                  <a:srgbClr val="FF3300"/>
                </a:solidFill>
                <a:latin typeface="Times New Roman" pitchFamily="18" charset="0"/>
              </a:rPr>
              <a:t>总态</a:t>
            </a:r>
            <a:r>
              <a:rPr altLang="zh-CN" sz="2400" lang="en-US">
                <a:latin typeface="Times New Roman" pitchFamily="18" charset="0"/>
              </a:rPr>
              <a:t>：指电路输入和二次状态的组合，记作(x</a:t>
            </a:r>
            <a:r>
              <a:rPr altLang="en-US" sz="2400" lang="zh-CN">
                <a:latin typeface="Times New Roman" pitchFamily="18" charset="0"/>
              </a:rPr>
              <a:t>，</a:t>
            </a:r>
            <a:r>
              <a:rPr altLang="zh-CN" sz="2400" lang="en-US">
                <a:latin typeface="Times New Roman" pitchFamily="18" charset="0"/>
              </a:rPr>
              <a:t>y)</a:t>
            </a:r>
            <a:r>
              <a:rPr altLang="en-US" sz="2400" lang="zh-CN">
                <a:latin typeface="Times New Roman" pitchFamily="18" charset="0"/>
              </a:rPr>
              <a:t>。</a:t>
            </a:r>
          </a:p>
          <a:p>
            <a:pPr algn="just" eaLnBrk="1" hangingPunct="1" indent="0" lvl="0" marL="0">
              <a:lnSpc>
                <a:spcPct val="120000"/>
              </a:lnSpc>
              <a:spcBef>
                <a:spcPct val="0"/>
              </a:spcBef>
              <a:buFontTx/>
              <a:buNone/>
            </a:pPr>
            <a:r>
              <a:rPr altLang="en-US" sz="2400" lang="zh-CN">
                <a:latin typeface="Times New Roman" pitchFamily="18" charset="0"/>
              </a:rPr>
              <a:t>　　在流程表中，代表某种输入取值的一列和代表某个二次状态的一行的交叉点对应一个总态。</a:t>
            </a:r>
          </a:p>
        </p:txBody>
      </p:sp>
      <p:sp>
        <p:nvSpPr>
          <p:cNvPr id="1049087" name="Text Box 4"/>
          <p:cNvSpPr txBox="1"/>
          <p:nvPr/>
        </p:nvSpPr>
        <p:spPr>
          <a:xfrm rot="0">
            <a:off x="522287" y="5343525"/>
            <a:ext cx="8258175"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　　</a:t>
            </a:r>
            <a:r>
              <a:rPr altLang="en-US" sz="2400" lang="zh-CN">
                <a:solidFill>
                  <a:srgbClr val="FF3300"/>
                </a:solidFill>
                <a:latin typeface="Times New Roman" pitchFamily="18" charset="0"/>
              </a:rPr>
              <a:t>总态图</a:t>
            </a:r>
            <a:r>
              <a:rPr altLang="en-US" sz="2400" lang="zh-CN">
                <a:latin typeface="Times New Roman" pitchFamily="18" charset="0"/>
              </a:rPr>
              <a:t>：反映</a:t>
            </a:r>
            <a:r>
              <a:rPr altLang="en-US" b="1" sz="2400" lang="zh-CN">
                <a:solidFill>
                  <a:srgbClr val="0000FF"/>
                </a:solidFill>
                <a:latin typeface="Times New Roman" pitchFamily="18" charset="0"/>
              </a:rPr>
              <a:t>稳定</a:t>
            </a:r>
            <a:r>
              <a:rPr altLang="en-US" sz="2400" lang="zh-CN">
                <a:latin typeface="Times New Roman" pitchFamily="18" charset="0"/>
              </a:rPr>
              <a:t>总态之间转移关系及相应输出的一种有向图。</a:t>
            </a:r>
          </a:p>
        </p:txBody>
      </p:sp>
      <p:sp>
        <p:nvSpPr>
          <p:cNvPr id="104908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08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56</a:t>
            </a:fld>
            <a:endParaRPr altLang="en-US" sz="1400" lang="zh-CN">
              <a:solidFill>
                <a:srgbClr val="656565"/>
              </a:solidFill>
            </a:endParaRPr>
          </a:p>
        </p:txBody>
      </p:sp>
      <p:sp>
        <p:nvSpPr>
          <p:cNvPr id="104909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6" presetSubtype="37">
                                  <p:stCondLst>
                                    <p:cond delay="0"/>
                                  </p:stCondLst>
                                  <p:childTnLst>
                                    <p:set>
                                      <p:cBhvr>
                                        <p:cTn dur="1" fill="hold" id="6">
                                          <p:stCondLst>
                                            <p:cond delay="0"/>
                                          </p:stCondLst>
                                        </p:cTn>
                                        <p:tgtEl>
                                          <p:spTgt spid="1049086"/>
                                        </p:tgtEl>
                                        <p:attrNameLst>
                                          <p:attrName>style.visibility</p:attrName>
                                        </p:attrNameLst>
                                      </p:cBhvr>
                                      <p:to>
                                        <p:strVal val="visible"/>
                                      </p:to>
                                    </p:set>
                                    <p:animEffect transition="in" filter="barn(outVertical)">
                                      <p:cBhvr>
                                        <p:cTn dur="500" id="7"/>
                                        <p:tgtEl>
                                          <p:spTgt spid="1049086"/>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6" presetSubtype="37">
                                  <p:stCondLst>
                                    <p:cond delay="0"/>
                                  </p:stCondLst>
                                  <p:childTnLst>
                                    <p:set>
                                      <p:cBhvr>
                                        <p:cTn dur="1" fill="hold" id="12">
                                          <p:stCondLst>
                                            <p:cond delay="0"/>
                                          </p:stCondLst>
                                        </p:cTn>
                                        <p:tgtEl>
                                          <p:spTgt spid="1049087"/>
                                        </p:tgtEl>
                                        <p:attrNameLst>
                                          <p:attrName>style.visibility</p:attrName>
                                        </p:attrNameLst>
                                      </p:cBhvr>
                                      <p:to>
                                        <p:strVal val="visible"/>
                                      </p:to>
                                    </p:set>
                                    <p:animEffect transition="in" filter="barn(outVertical)">
                                      <p:cBhvr>
                                        <p:cTn dur="500" id="13"/>
                                        <p:tgtEl>
                                          <p:spTgt spid="1049087"/>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86" grpId="0" uiExpand="0" build="whole"/>
      <p:bldP spid="1049087" grpId="0" uiExpand="0" build="whole"/>
    </p:bldLst>
  </p:timing>
</p:sld>
</file>

<file path=ppt/slides/slide57.xml><?xml version="1.0" encoding="utf-8"?>
<p:sld xmlns:a="http://schemas.openxmlformats.org/drawingml/2006/main" xmlns:r="http://schemas.openxmlformats.org/officeDocument/2006/relationships" xmlns:p="http://schemas.openxmlformats.org/presentationml/2006/main" show="1" showMasterSp="1">
  <p:cSld>
    <p:spTree>
      <p:nvGrpSpPr>
        <p:cNvPr id="189" name=""/>
        <p:cNvGrpSpPr/>
        <p:nvPr/>
      </p:nvGrpSpPr>
      <p:grpSpPr>
        <a:xfrm rot="0">
          <a:off x="0" y="0"/>
          <a:ext cx="0" cy="0"/>
          <a:chOff x="0" y="0"/>
          <a:chExt cx="0" cy="0"/>
        </a:xfrm>
      </p:grpSpPr>
      <p:sp>
        <p:nvSpPr>
          <p:cNvPr id="1049091" name="Text Box 2"/>
          <p:cNvSpPr txBox="1"/>
          <p:nvPr/>
        </p:nvSpPr>
        <p:spPr>
          <a:xfrm rot="0">
            <a:off x="576262" y="981075"/>
            <a:ext cx="8091487" cy="13716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电平异步时序逻辑电路的逻辑功能，是由该电路在输入作用下各稳定总态之间的转移关系以及各时刻的输出来体现的。总态图能够清晰地描述一个电路的逻辑功能。</a:t>
            </a:r>
          </a:p>
        </p:txBody>
      </p:sp>
      <p:sp>
        <p:nvSpPr>
          <p:cNvPr id="1049092" name="Rectangle 3"/>
          <p:cNvSpPr/>
          <p:nvPr/>
        </p:nvSpPr>
        <p:spPr>
          <a:xfrm rot="0">
            <a:off x="566737" y="2457450"/>
            <a:ext cx="774065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en-US" sz="2400" lang="zh-CN">
                <a:latin typeface="宋体" pitchFamily="2" charset="-122"/>
                <a:ea typeface="Times New Roman" pitchFamily="18" charset="0"/>
              </a:rPr>
              <a:t>　　例如</a:t>
            </a:r>
            <a:r>
              <a:rPr altLang="zh-CN" sz="2400" lang="en-US">
                <a:latin typeface="宋体" pitchFamily="2" charset="-122"/>
              </a:rPr>
              <a:t>，R-S</a:t>
            </a:r>
            <a:r>
              <a:rPr altLang="en-US" sz="2400" lang="zh-CN">
                <a:latin typeface="宋体" pitchFamily="2" charset="-122"/>
              </a:rPr>
              <a:t>触发器</a:t>
            </a:r>
            <a:r>
              <a:rPr altLang="en-US" sz="2400" lang="zh-CN">
                <a:latin typeface="宋体" pitchFamily="2" charset="-122"/>
                <a:ea typeface="Times New Roman" pitchFamily="18" charset="0"/>
              </a:rPr>
              <a:t>流程表</a:t>
            </a:r>
            <a:r>
              <a:rPr altLang="en-US" sz="2400" lang="zh-CN">
                <a:latin typeface="宋体" pitchFamily="2" charset="-122"/>
              </a:rPr>
              <a:t>所</a:t>
            </a:r>
            <a:r>
              <a:rPr altLang="en-US" sz="2400" lang="zh-CN">
                <a:latin typeface="宋体" pitchFamily="2" charset="-122"/>
                <a:ea typeface="Times New Roman" pitchFamily="18" charset="0"/>
              </a:rPr>
              <a:t>对应的总态图如</a:t>
            </a:r>
            <a:r>
              <a:rPr altLang="en-US" sz="2400" lang="zh-CN">
                <a:latin typeface="宋体" pitchFamily="2" charset="-122"/>
              </a:rPr>
              <a:t>下</a:t>
            </a:r>
            <a:r>
              <a:rPr altLang="en-US" sz="2400" lang="zh-CN">
                <a:latin typeface="宋体" pitchFamily="2" charset="-122"/>
                <a:ea typeface="Times New Roman" pitchFamily="18" charset="0"/>
              </a:rPr>
              <a:t>：</a:t>
            </a:r>
          </a:p>
        </p:txBody>
      </p:sp>
      <p:pic>
        <p:nvPicPr>
          <p:cNvPr id="2097195" name="Picture 4"/>
          <p:cNvPicPr>
            <a:picLocks/>
          </p:cNvPicPr>
          <p:nvPr/>
        </p:nvPicPr>
        <p:blipFill>
          <a:blip xmlns:r="http://schemas.openxmlformats.org/officeDocument/2006/relationships" r:embed="rId1"/>
          <a:srcRect l="0" t="0" r="0" b="0"/>
          <a:stretch>
            <a:fillRect/>
          </a:stretch>
        </p:blipFill>
        <p:spPr>
          <a:xfrm rot="0">
            <a:off x="1331912" y="4513262"/>
            <a:ext cx="6705600" cy="1939925"/>
          </a:xfrm>
          <a:prstGeom prst="rect"/>
          <a:noFill/>
          <a:ln>
            <a:noFill/>
          </a:ln>
        </p:spPr>
      </p:pic>
      <p:grpSp>
        <p:nvGrpSpPr>
          <p:cNvPr id="190" name=""/>
          <p:cNvGrpSpPr/>
          <p:nvPr/>
        </p:nvGrpSpPr>
        <p:grpSpPr>
          <a:xfrm rot="0">
            <a:off x="2457450" y="3041650"/>
            <a:ext cx="4410075" cy="1700211"/>
            <a:chOff x="1548" y="1791"/>
            <a:chExt cx="2778" cy="1071"/>
          </a:xfrm>
        </p:grpSpPr>
        <p:sp>
          <p:nvSpPr>
            <p:cNvPr id="1049093" name="Text Box 6"/>
            <p:cNvSpPr txBox="1"/>
            <p:nvPr/>
          </p:nvSpPr>
          <p:spPr>
            <a:xfrm rot="0">
              <a:off x="1548" y="1791"/>
              <a:ext cx="1049" cy="44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50000"/>
                </a:spcBef>
                <a:buFontTx/>
                <a:buNone/>
              </a:pPr>
              <a:r>
                <a:rPr altLang="en-US" b="1" sz="2000" lang="zh-CN">
                  <a:latin typeface="Times New Roman" pitchFamily="18" charset="0"/>
                </a:rPr>
                <a:t>（</a:t>
              </a:r>
              <a:r>
                <a:rPr altLang="zh-CN" b="1" sz="2000" lang="en-US">
                  <a:latin typeface="Times New Roman" pitchFamily="18" charset="0"/>
                </a:rPr>
                <a:t>01</a:t>
              </a:r>
              <a:r>
                <a:rPr altLang="en-US" b="1" sz="2000" lang="zh-CN">
                  <a:latin typeface="Times New Roman" pitchFamily="18" charset="0"/>
                </a:rPr>
                <a:t>，</a:t>
              </a:r>
              <a:r>
                <a:rPr altLang="zh-CN" b="1" sz="2000" lang="en-US">
                  <a:latin typeface="Times New Roman" pitchFamily="18" charset="0"/>
                </a:rPr>
                <a:t>0</a:t>
              </a:r>
              <a:r>
                <a:rPr altLang="en-US" b="1" sz="2000" lang="zh-CN">
                  <a:latin typeface="Times New Roman" pitchFamily="18" charset="0"/>
                </a:rPr>
                <a:t>）</a:t>
              </a:r>
              <a:r>
                <a:rPr altLang="zh-CN" b="1" sz="2000" lang="en-US">
                  <a:latin typeface="Times New Roman" pitchFamily="18" charset="0"/>
                </a:rPr>
                <a:t>/ 0</a:t>
              </a:r>
            </a:p>
          </p:txBody>
        </p:sp>
        <p:sp>
          <p:nvSpPr>
            <p:cNvPr id="1049094" name="Text Box 7"/>
            <p:cNvSpPr txBox="1"/>
            <p:nvPr/>
          </p:nvSpPr>
          <p:spPr>
            <a:xfrm rot="0">
              <a:off x="1576" y="2420"/>
              <a:ext cx="1049" cy="44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50000"/>
                </a:spcBef>
                <a:buFontTx/>
                <a:buNone/>
              </a:pPr>
              <a:r>
                <a:rPr altLang="en-US" b="1" sz="2000" lang="zh-CN">
                  <a:latin typeface="Times New Roman" pitchFamily="18" charset="0"/>
                </a:rPr>
                <a:t>（</a:t>
              </a:r>
              <a:r>
                <a:rPr altLang="zh-CN" b="1" sz="2000" lang="en-US">
                  <a:latin typeface="Times New Roman" pitchFamily="18" charset="0"/>
                </a:rPr>
                <a:t>11</a:t>
              </a:r>
              <a:r>
                <a:rPr altLang="en-US" b="1" sz="2000" lang="zh-CN">
                  <a:latin typeface="Times New Roman" pitchFamily="18" charset="0"/>
                </a:rPr>
                <a:t>，</a:t>
              </a:r>
              <a:r>
                <a:rPr altLang="zh-CN" b="1" sz="2000" lang="en-US">
                  <a:latin typeface="Times New Roman" pitchFamily="18" charset="0"/>
                </a:rPr>
                <a:t>1</a:t>
              </a:r>
              <a:r>
                <a:rPr altLang="en-US" b="1" sz="2000" lang="zh-CN">
                  <a:latin typeface="Times New Roman" pitchFamily="18" charset="0"/>
                </a:rPr>
                <a:t>）</a:t>
              </a:r>
              <a:r>
                <a:rPr altLang="zh-CN" b="1" sz="2000" lang="en-US">
                  <a:latin typeface="Times New Roman" pitchFamily="18" charset="0"/>
                </a:rPr>
                <a:t>/ 1</a:t>
              </a:r>
            </a:p>
          </p:txBody>
        </p:sp>
        <p:sp>
          <p:nvSpPr>
            <p:cNvPr id="1049095" name="Text Box 8"/>
            <p:cNvSpPr txBox="1"/>
            <p:nvPr/>
          </p:nvSpPr>
          <p:spPr>
            <a:xfrm rot="0">
              <a:off x="3277" y="2415"/>
              <a:ext cx="1049" cy="44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50000"/>
                </a:spcBef>
                <a:buFontTx/>
                <a:buNone/>
              </a:pPr>
              <a:r>
                <a:rPr altLang="en-US" b="1" sz="2000" lang="zh-CN">
                  <a:latin typeface="Times New Roman" pitchFamily="18" charset="0"/>
                </a:rPr>
                <a:t>（</a:t>
              </a:r>
              <a:r>
                <a:rPr altLang="zh-CN" b="1" sz="2000" lang="en-US">
                  <a:latin typeface="Times New Roman" pitchFamily="18" charset="0"/>
                </a:rPr>
                <a:t>10</a:t>
              </a:r>
              <a:r>
                <a:rPr altLang="en-US" b="1" sz="2000" lang="zh-CN">
                  <a:latin typeface="Times New Roman" pitchFamily="18" charset="0"/>
                </a:rPr>
                <a:t>，</a:t>
              </a:r>
              <a:r>
                <a:rPr altLang="zh-CN" b="1" sz="2000" lang="en-US">
                  <a:latin typeface="Times New Roman" pitchFamily="18" charset="0"/>
                </a:rPr>
                <a:t>1</a:t>
              </a:r>
              <a:r>
                <a:rPr altLang="en-US" b="1" sz="2000" lang="zh-CN">
                  <a:latin typeface="Times New Roman" pitchFamily="18" charset="0"/>
                </a:rPr>
                <a:t>）</a:t>
              </a:r>
              <a:r>
                <a:rPr altLang="zh-CN" b="1" sz="2000" lang="en-US">
                  <a:latin typeface="Times New Roman" pitchFamily="18" charset="0"/>
                </a:rPr>
                <a:t>/ 1</a:t>
              </a:r>
            </a:p>
          </p:txBody>
        </p:sp>
        <p:sp>
          <p:nvSpPr>
            <p:cNvPr id="1049096" name="Text Box 9"/>
            <p:cNvSpPr txBox="1"/>
            <p:nvPr/>
          </p:nvSpPr>
          <p:spPr>
            <a:xfrm rot="0">
              <a:off x="3277" y="1791"/>
              <a:ext cx="1049" cy="44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50000"/>
                </a:spcBef>
                <a:buFontTx/>
                <a:buNone/>
              </a:pPr>
              <a:r>
                <a:rPr altLang="en-US" b="1" sz="2000" lang="zh-CN">
                  <a:latin typeface="Times New Roman" pitchFamily="18" charset="0"/>
                </a:rPr>
                <a:t>（</a:t>
              </a:r>
              <a:r>
                <a:rPr altLang="zh-CN" b="1" sz="2000" lang="en-US">
                  <a:latin typeface="Times New Roman" pitchFamily="18" charset="0"/>
                </a:rPr>
                <a:t>11</a:t>
              </a:r>
              <a:r>
                <a:rPr altLang="en-US" b="1" sz="2000" lang="zh-CN">
                  <a:latin typeface="Times New Roman" pitchFamily="18" charset="0"/>
                </a:rPr>
                <a:t>，</a:t>
              </a:r>
              <a:r>
                <a:rPr altLang="zh-CN" b="1" sz="2000" lang="en-US">
                  <a:latin typeface="Times New Roman" pitchFamily="18" charset="0"/>
                </a:rPr>
                <a:t>0</a:t>
              </a:r>
              <a:r>
                <a:rPr altLang="en-US" b="1" sz="2000" lang="zh-CN">
                  <a:latin typeface="Times New Roman" pitchFamily="18" charset="0"/>
                </a:rPr>
                <a:t>）</a:t>
              </a:r>
              <a:r>
                <a:rPr altLang="zh-CN" b="1" sz="2000" lang="en-US">
                  <a:latin typeface="Times New Roman" pitchFamily="18" charset="0"/>
                </a:rPr>
                <a:t>/ 0</a:t>
              </a:r>
            </a:p>
          </p:txBody>
        </p:sp>
        <p:sp>
          <p:nvSpPr>
            <p:cNvPr id="1049097" name="Line 10"/>
            <p:cNvSpPr/>
            <p:nvPr/>
          </p:nvSpPr>
          <p:spPr>
            <a:xfrm rot="0" flipV="1">
              <a:off x="2058" y="2047"/>
              <a:ext cx="0" cy="396"/>
            </a:xfrm>
            <a:prstGeom prst="line"/>
            <a:noFill/>
            <a:ln w="19050" cap="flat" cmpd="sng">
              <a:solidFill>
                <a:schemeClr val="dk1">
                  <a:alpha val="100000"/>
                </a:schemeClr>
              </a:solidFill>
              <a:prstDash val="solid"/>
              <a:round/>
              <a:tailEnd type="stealth" w="med" len="med"/>
            </a:ln>
          </p:spPr>
        </p:sp>
        <p:sp>
          <p:nvSpPr>
            <p:cNvPr id="1049098" name="Line 11"/>
            <p:cNvSpPr/>
            <p:nvPr/>
          </p:nvSpPr>
          <p:spPr>
            <a:xfrm rot="0">
              <a:off x="3759" y="2018"/>
              <a:ext cx="0" cy="397"/>
            </a:xfrm>
            <a:prstGeom prst="line"/>
            <a:noFill/>
            <a:ln w="19050" cap="flat" cmpd="sng">
              <a:solidFill>
                <a:schemeClr val="dk1">
                  <a:alpha val="100000"/>
                </a:schemeClr>
              </a:solidFill>
              <a:prstDash val="solid"/>
              <a:round/>
              <a:tailEnd type="triangle" w="med" len="med"/>
            </a:ln>
          </p:spPr>
        </p:sp>
        <p:sp>
          <p:nvSpPr>
            <p:cNvPr id="1049099" name="Line 12"/>
            <p:cNvSpPr/>
            <p:nvPr/>
          </p:nvSpPr>
          <p:spPr>
            <a:xfrm rot="0">
              <a:off x="2653" y="1905"/>
              <a:ext cx="624" cy="0"/>
            </a:xfrm>
            <a:prstGeom prst="line"/>
            <a:noFill/>
            <a:ln w="19050" cap="flat" cmpd="sng">
              <a:solidFill>
                <a:schemeClr val="dk1">
                  <a:alpha val="100000"/>
                </a:schemeClr>
              </a:solidFill>
              <a:prstDash val="solid"/>
              <a:round/>
              <a:headEnd type="stealth" w="med" len="med"/>
              <a:tailEnd type="stealth" w="med" len="med"/>
            </a:ln>
          </p:spPr>
        </p:sp>
        <p:sp>
          <p:nvSpPr>
            <p:cNvPr id="1049100" name="Line 13"/>
            <p:cNvSpPr/>
            <p:nvPr/>
          </p:nvSpPr>
          <p:spPr>
            <a:xfrm rot="0">
              <a:off x="2653" y="2557"/>
              <a:ext cx="624" cy="0"/>
            </a:xfrm>
            <a:prstGeom prst="line"/>
            <a:noFill/>
            <a:ln w="19050" cap="flat" cmpd="sng">
              <a:solidFill>
                <a:schemeClr val="dk1">
                  <a:alpha val="100000"/>
                </a:schemeClr>
              </a:solidFill>
              <a:prstDash val="solid"/>
              <a:round/>
              <a:headEnd type="stealth" w="med" len="med"/>
              <a:tailEnd type="stealth" w="med" len="med"/>
            </a:ln>
          </p:spPr>
        </p:sp>
      </p:grpSp>
      <p:sp>
        <p:nvSpPr>
          <p:cNvPr id="1049101" name="Line 14"/>
          <p:cNvSpPr/>
          <p:nvPr/>
        </p:nvSpPr>
        <p:spPr>
          <a:xfrm rot="0">
            <a:off x="4572000" y="5683250"/>
            <a:ext cx="630237" cy="0"/>
          </a:xfrm>
          <a:prstGeom prst="line"/>
          <a:noFill/>
          <a:ln w="19050" cap="flat" cmpd="sng">
            <a:solidFill>
              <a:srgbClr val="FF0000">
                <a:alpha val="100000"/>
              </a:srgbClr>
            </a:solidFill>
            <a:prstDash val="solid"/>
            <a:round/>
            <a:headEnd type="triangle" w="med" len="med"/>
            <a:tailEnd type="triangle" w="med" len="med"/>
          </a:ln>
        </p:spPr>
      </p:sp>
      <p:sp>
        <p:nvSpPr>
          <p:cNvPr id="1049102" name="Line 15"/>
          <p:cNvSpPr/>
          <p:nvPr/>
        </p:nvSpPr>
        <p:spPr>
          <a:xfrm rot="0">
            <a:off x="5697537" y="5683250"/>
            <a:ext cx="630237" cy="0"/>
          </a:xfrm>
          <a:prstGeom prst="line"/>
          <a:noFill/>
          <a:ln w="19050" cap="flat" cmpd="sng">
            <a:solidFill>
              <a:srgbClr val="FF0000">
                <a:alpha val="100000"/>
              </a:srgbClr>
            </a:solidFill>
            <a:prstDash val="solid"/>
            <a:round/>
            <a:tailEnd type="triangle" w="med" len="med"/>
          </a:ln>
        </p:spPr>
      </p:sp>
      <p:sp>
        <p:nvSpPr>
          <p:cNvPr id="1049103" name="Line 16"/>
          <p:cNvSpPr/>
          <p:nvPr/>
        </p:nvSpPr>
        <p:spPr>
          <a:xfrm rot="0">
            <a:off x="6327775" y="5683250"/>
            <a:ext cx="0" cy="360362"/>
          </a:xfrm>
          <a:prstGeom prst="line"/>
          <a:noFill/>
          <a:ln w="19050" cap="flat" cmpd="sng">
            <a:solidFill>
              <a:srgbClr val="FF0000">
                <a:alpha val="100000"/>
              </a:srgbClr>
            </a:solidFill>
            <a:prstDash val="solid"/>
            <a:round/>
            <a:tailEnd type="triangle" w="med" len="med"/>
          </a:ln>
        </p:spPr>
      </p:sp>
      <p:sp>
        <p:nvSpPr>
          <p:cNvPr id="1049104" name="Line 17"/>
          <p:cNvSpPr/>
          <p:nvPr/>
        </p:nvSpPr>
        <p:spPr>
          <a:xfrm rot="0" flipH="1">
            <a:off x="5651500" y="6088062"/>
            <a:ext cx="630237" cy="0"/>
          </a:xfrm>
          <a:prstGeom prst="line"/>
          <a:noFill/>
          <a:ln w="19050" cap="flat" cmpd="sng">
            <a:solidFill>
              <a:srgbClr val="FF0000">
                <a:alpha val="100000"/>
              </a:srgbClr>
            </a:solidFill>
            <a:prstDash val="solid"/>
            <a:round/>
            <a:headEnd type="triangle" w="med" len="med"/>
            <a:tailEnd type="triangle" w="med" len="med"/>
          </a:ln>
        </p:spPr>
      </p:sp>
      <p:sp>
        <p:nvSpPr>
          <p:cNvPr id="1049105" name="Line 18"/>
          <p:cNvSpPr/>
          <p:nvPr/>
        </p:nvSpPr>
        <p:spPr>
          <a:xfrm rot="0" flipH="1">
            <a:off x="4481512" y="6088062"/>
            <a:ext cx="676275" cy="0"/>
          </a:xfrm>
          <a:prstGeom prst="line"/>
          <a:noFill/>
          <a:ln w="19050" cap="flat" cmpd="sng">
            <a:solidFill>
              <a:srgbClr val="FF0000">
                <a:alpha val="100000"/>
              </a:srgbClr>
            </a:solidFill>
            <a:prstDash val="solid"/>
            <a:round/>
            <a:tailEnd type="triangle" w="med" len="med"/>
          </a:ln>
        </p:spPr>
      </p:sp>
      <p:sp>
        <p:nvSpPr>
          <p:cNvPr id="1049106" name="Line 19"/>
          <p:cNvSpPr/>
          <p:nvPr/>
        </p:nvSpPr>
        <p:spPr>
          <a:xfrm rot="0" flipV="1">
            <a:off x="4481512" y="5727700"/>
            <a:ext cx="0" cy="360362"/>
          </a:xfrm>
          <a:prstGeom prst="line"/>
          <a:noFill/>
          <a:ln w="19050" cap="flat" cmpd="sng">
            <a:solidFill>
              <a:srgbClr val="FF0000">
                <a:alpha val="100000"/>
              </a:srgbClr>
            </a:solidFill>
            <a:prstDash val="solid"/>
            <a:round/>
            <a:tailEnd type="triangle" w="med" len="med"/>
          </a:ln>
        </p:spPr>
      </p:sp>
      <p:sp>
        <p:nvSpPr>
          <p:cNvPr id="104910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10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57</a:t>
            </a:fld>
            <a:endParaRPr altLang="en-US" sz="1400" lang="zh-CN">
              <a:solidFill>
                <a:srgbClr val="656565"/>
              </a:solidFill>
            </a:endParaRPr>
          </a:p>
        </p:txBody>
      </p:sp>
      <p:sp>
        <p:nvSpPr>
          <p:cNvPr id="104910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mc:AlternateContent xmlns:mc="http://schemas.openxmlformats.org/markup-compatibility/2006">
        <mc:Choice xmlns:p14="http://schemas.microsoft.com/office/powerpoint/2010/main" Requires="p14">
          <p:contentPart p14:bwMode="auto" r:id="rId2">
            <p14:nvContentPartPr>
              <p14:cNvPr id="1049576" name=""/>
              <p14:cNvContentPartPr/>
              <p14:nvPr/>
            </p14:nvContentPartPr>
            <p14:xfrm>
              <a:off x="6147695" y="5356150"/>
              <a:ext cx="570313" cy="547961"/>
            </p14:xfrm>
          </p:contentPart>
        </mc:Choice>
        <mc:Fallback>
          <p:sp>
            <p:nvSpPr>
              <p:cNvPr id="1049576" name=""/>
              <p:cNvSpPr/>
              <p:nvPr/>
            </p:nvSpPr>
            <p:spPr>
              <a:xfrm>
                <a:off x="6147695" y="5356150"/>
                <a:ext cx="570313" cy="547961"/>
              </a:xfrm>
            </p:spPr>
          </p:sp>
        </mc:Fallback>
      </mc:AlternateContent>
      <mc:AlternateContent xmlns:mc="http://schemas.openxmlformats.org/markup-compatibility/2006">
        <mc:Choice xmlns:p14="http://schemas.microsoft.com/office/powerpoint/2010/main" Requires="p14">
          <p:contentPart p14:bwMode="auto" r:id="rId3">
            <p14:nvContentPartPr>
              <p14:cNvPr id="1049577" name=""/>
              <p14:cNvContentPartPr/>
              <p14:nvPr/>
            </p14:nvContentPartPr>
            <p14:xfrm>
              <a:off x="2069530" y="4594860"/>
              <a:ext cx="4222026" cy="1268129"/>
            </p14:xfrm>
          </p:contentPart>
        </mc:Choice>
        <mc:Fallback>
          <p:sp>
            <p:nvSpPr>
              <p:cNvPr id="1049577" name=""/>
              <p:cNvSpPr/>
              <p:nvPr/>
            </p:nvSpPr>
            <p:spPr>
              <a:xfrm>
                <a:off x="2069530" y="4594860"/>
                <a:ext cx="4222026" cy="1268129"/>
              </a:xfrm>
            </p:spPr>
          </p:sp>
        </mc:Fallback>
      </mc:AlternateContent>
      <mc:AlternateContent xmlns:mc="http://schemas.openxmlformats.org/markup-compatibility/2006">
        <mc:Choice xmlns:p14="http://schemas.microsoft.com/office/powerpoint/2010/main" Requires="p14">
          <p:contentPart p14:bwMode="auto" r:id="rId4">
            <p14:nvContentPartPr>
              <p14:cNvPr id="1049578" name=""/>
              <p14:cNvContentPartPr/>
              <p14:nvPr/>
            </p14:nvContentPartPr>
            <p14:xfrm>
              <a:off x="1868856" y="5774436"/>
              <a:ext cx="405384" cy="224190"/>
            </p14:xfrm>
          </p:contentPart>
        </mc:Choice>
        <mc:Fallback>
          <p:sp>
            <p:nvSpPr>
              <p:cNvPr id="1049578" name=""/>
              <p:cNvSpPr/>
              <p:nvPr/>
            </p:nvSpPr>
            <p:spPr>
              <a:xfrm>
                <a:off x="1868856" y="5774436"/>
                <a:ext cx="405384" cy="224190"/>
              </a:xfrm>
            </p:spPr>
          </p:sp>
        </mc:Fallback>
      </mc:AlternateContent>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190"/>
                                        </p:tgtEl>
                                        <p:attrNameLst>
                                          <p:attrName>style.visibility</p:attrName>
                                        </p:attrNameLst>
                                      </p:cBhvr>
                                      <p:to>
                                        <p:strVal val="visible"/>
                                      </p:to>
                                    </p:set>
                                    <p:anim calcmode="lin" valueType="num">
                                      <p:cBhvr additive="base">
                                        <p:cTn dur="500" fill="hold" id="7"/>
                                        <p:tgtEl>
                                          <p:spTgt spid="190"/>
                                        </p:tgtEl>
                                        <p:attrNameLst>
                                          <p:attrName>ppt_x</p:attrName>
                                        </p:attrNameLst>
                                      </p:cBhvr>
                                      <p:tavLst>
                                        <p:tav tm="0">
                                          <p:val>
                                            <p:strVal val="#ppt_x"/>
                                          </p:val>
                                        </p:tav>
                                        <p:tav tm="100000">
                                          <p:val>
                                            <p:strVal val="#ppt_x"/>
                                          </p:val>
                                        </p:tav>
                                      </p:tavLst>
                                    </p:anim>
                                    <p:anim calcmode="lin" valueType="num">
                                      <p:cBhvr additive="base">
                                        <p:cTn dur="500" fill="hold" id="8"/>
                                        <p:tgtEl>
                                          <p:spTgt spid="190"/>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097195"/>
                                        </p:tgtEl>
                                        <p:attrNameLst>
                                          <p:attrName>style.visibility</p:attrName>
                                        </p:attrNameLst>
                                      </p:cBhvr>
                                      <p:to>
                                        <p:strVal val="visible"/>
                                      </p:to>
                                    </p:set>
                                    <p:anim calcmode="lin" valueType="num">
                                      <p:cBhvr additive="base">
                                        <p:cTn dur="500" fill="hold" id="13"/>
                                        <p:tgtEl>
                                          <p:spTgt spid="2097195"/>
                                        </p:tgtEl>
                                        <p:attrNameLst>
                                          <p:attrName>ppt_x</p:attrName>
                                        </p:attrNameLst>
                                      </p:cBhvr>
                                      <p:tavLst>
                                        <p:tav tm="0">
                                          <p:val>
                                            <p:strVal val="#ppt_x"/>
                                          </p:val>
                                        </p:tav>
                                        <p:tav tm="100000">
                                          <p:val>
                                            <p:strVal val="#ppt_x"/>
                                          </p:val>
                                        </p:tav>
                                      </p:tavLst>
                                    </p:anim>
                                    <p:anim calcmode="lin" valueType="num">
                                      <p:cBhvr additive="base">
                                        <p:cTn dur="500" fill="hold" id="14"/>
                                        <p:tgtEl>
                                          <p:spTgt spid="2097195"/>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id="17" nodeType="clickEffect" presetClass="entr" presetID="2" presetSubtype="4">
                                  <p:stCondLst>
                                    <p:cond delay="0"/>
                                  </p:stCondLst>
                                  <p:childTnLst>
                                    <p:set>
                                      <p:cBhvr>
                                        <p:cTn dur="1" fill="hold" id="18">
                                          <p:stCondLst>
                                            <p:cond delay="0"/>
                                          </p:stCondLst>
                                        </p:cTn>
                                        <p:tgtEl>
                                          <p:spTgt spid="1049101"/>
                                        </p:tgtEl>
                                        <p:attrNameLst>
                                          <p:attrName>style.visibility</p:attrName>
                                        </p:attrNameLst>
                                      </p:cBhvr>
                                      <p:to>
                                        <p:strVal val="visible"/>
                                      </p:to>
                                    </p:set>
                                    <p:anim calcmode="lin" valueType="num">
                                      <p:cBhvr additive="base">
                                        <p:cTn dur="500" fill="hold" id="19"/>
                                        <p:tgtEl>
                                          <p:spTgt spid="1049101"/>
                                        </p:tgtEl>
                                        <p:attrNameLst>
                                          <p:attrName>ppt_x</p:attrName>
                                        </p:attrNameLst>
                                      </p:cBhvr>
                                      <p:tavLst>
                                        <p:tav tm="0">
                                          <p:val>
                                            <p:strVal val="#ppt_x"/>
                                          </p:val>
                                        </p:tav>
                                        <p:tav tm="100000">
                                          <p:val>
                                            <p:strVal val="#ppt_x"/>
                                          </p:val>
                                        </p:tav>
                                      </p:tavLst>
                                    </p:anim>
                                    <p:anim calcmode="lin" valueType="num">
                                      <p:cBhvr additive="base">
                                        <p:cTn dur="500" fill="hold" id="20"/>
                                        <p:tgtEl>
                                          <p:spTgt spid="1049101"/>
                                        </p:tgtEl>
                                        <p:attrNameLst>
                                          <p:attrName>ppt_y</p:attrName>
                                        </p:attrNameLst>
                                      </p:cBhvr>
                                      <p:tavLst>
                                        <p:tav tm="0">
                                          <p:val>
                                            <p:strVal val="1+#ppt_h/2"/>
                                          </p:val>
                                        </p:tav>
                                        <p:tav tm="100000">
                                          <p:val>
                                            <p:strVal val="#ppt_y"/>
                                          </p:val>
                                        </p:tav>
                                      </p:tavLst>
                                    </p:anim>
                                  </p:childTnLst>
                                </p:cTn>
                              </p:par>
                              <p:par>
                                <p:cTn fill="hold" id="21" nodeType="withEffect" presetClass="entr" presetID="2" presetSubtype="4">
                                  <p:stCondLst>
                                    <p:cond delay="0"/>
                                  </p:stCondLst>
                                  <p:childTnLst>
                                    <p:set>
                                      <p:cBhvr>
                                        <p:cTn dur="1" fill="hold" id="22">
                                          <p:stCondLst>
                                            <p:cond delay="0"/>
                                          </p:stCondLst>
                                        </p:cTn>
                                        <p:tgtEl>
                                          <p:spTgt spid="1049102"/>
                                        </p:tgtEl>
                                        <p:attrNameLst>
                                          <p:attrName>style.visibility</p:attrName>
                                        </p:attrNameLst>
                                      </p:cBhvr>
                                      <p:to>
                                        <p:strVal val="visible"/>
                                      </p:to>
                                    </p:set>
                                    <p:anim calcmode="lin" valueType="num">
                                      <p:cBhvr additive="base">
                                        <p:cTn dur="500" fill="hold" id="23"/>
                                        <p:tgtEl>
                                          <p:spTgt spid="1049102"/>
                                        </p:tgtEl>
                                        <p:attrNameLst>
                                          <p:attrName>ppt_x</p:attrName>
                                        </p:attrNameLst>
                                      </p:cBhvr>
                                      <p:tavLst>
                                        <p:tav tm="0">
                                          <p:val>
                                            <p:strVal val="#ppt_x"/>
                                          </p:val>
                                        </p:tav>
                                        <p:tav tm="100000">
                                          <p:val>
                                            <p:strVal val="#ppt_x"/>
                                          </p:val>
                                        </p:tav>
                                      </p:tavLst>
                                    </p:anim>
                                    <p:anim calcmode="lin" valueType="num">
                                      <p:cBhvr additive="base">
                                        <p:cTn dur="500" fill="hold" id="24"/>
                                        <p:tgtEl>
                                          <p:spTgt spid="1049102"/>
                                        </p:tgtEl>
                                        <p:attrNameLst>
                                          <p:attrName>ppt_y</p:attrName>
                                        </p:attrNameLst>
                                      </p:cBhvr>
                                      <p:tavLst>
                                        <p:tav tm="0">
                                          <p:val>
                                            <p:strVal val="1+#ppt_h/2"/>
                                          </p:val>
                                        </p:tav>
                                        <p:tav tm="100000">
                                          <p:val>
                                            <p:strVal val="#ppt_y"/>
                                          </p:val>
                                        </p:tav>
                                      </p:tavLst>
                                    </p:anim>
                                  </p:childTnLst>
                                </p:cTn>
                              </p:par>
                              <p:par>
                                <p:cTn fill="hold" id="25" nodeType="withEffect" presetClass="entr" presetID="2" presetSubtype="4">
                                  <p:stCondLst>
                                    <p:cond delay="0"/>
                                  </p:stCondLst>
                                  <p:childTnLst>
                                    <p:set>
                                      <p:cBhvr>
                                        <p:cTn dur="1" fill="hold" id="26">
                                          <p:stCondLst>
                                            <p:cond delay="0"/>
                                          </p:stCondLst>
                                        </p:cTn>
                                        <p:tgtEl>
                                          <p:spTgt spid="1049103"/>
                                        </p:tgtEl>
                                        <p:attrNameLst>
                                          <p:attrName>style.visibility</p:attrName>
                                        </p:attrNameLst>
                                      </p:cBhvr>
                                      <p:to>
                                        <p:strVal val="visible"/>
                                      </p:to>
                                    </p:set>
                                    <p:anim calcmode="lin" valueType="num">
                                      <p:cBhvr additive="base">
                                        <p:cTn dur="500" fill="hold" id="27"/>
                                        <p:tgtEl>
                                          <p:spTgt spid="1049103"/>
                                        </p:tgtEl>
                                        <p:attrNameLst>
                                          <p:attrName>ppt_x</p:attrName>
                                        </p:attrNameLst>
                                      </p:cBhvr>
                                      <p:tavLst>
                                        <p:tav tm="0">
                                          <p:val>
                                            <p:strVal val="#ppt_x"/>
                                          </p:val>
                                        </p:tav>
                                        <p:tav tm="100000">
                                          <p:val>
                                            <p:strVal val="#ppt_x"/>
                                          </p:val>
                                        </p:tav>
                                      </p:tavLst>
                                    </p:anim>
                                    <p:anim calcmode="lin" valueType="num">
                                      <p:cBhvr additive="base">
                                        <p:cTn dur="500" fill="hold" id="28"/>
                                        <p:tgtEl>
                                          <p:spTgt spid="1049103"/>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049104"/>
                                        </p:tgtEl>
                                        <p:attrNameLst>
                                          <p:attrName>style.visibility</p:attrName>
                                        </p:attrNameLst>
                                      </p:cBhvr>
                                      <p:to>
                                        <p:strVal val="visible"/>
                                      </p:to>
                                    </p:set>
                                    <p:anim calcmode="lin" valueType="num">
                                      <p:cBhvr additive="base">
                                        <p:cTn dur="500" fill="hold" id="31"/>
                                        <p:tgtEl>
                                          <p:spTgt spid="1049104"/>
                                        </p:tgtEl>
                                        <p:attrNameLst>
                                          <p:attrName>ppt_x</p:attrName>
                                        </p:attrNameLst>
                                      </p:cBhvr>
                                      <p:tavLst>
                                        <p:tav tm="0">
                                          <p:val>
                                            <p:strVal val="#ppt_x"/>
                                          </p:val>
                                        </p:tav>
                                        <p:tav tm="100000">
                                          <p:val>
                                            <p:strVal val="#ppt_x"/>
                                          </p:val>
                                        </p:tav>
                                      </p:tavLst>
                                    </p:anim>
                                    <p:anim calcmode="lin" valueType="num">
                                      <p:cBhvr additive="base">
                                        <p:cTn dur="500" fill="hold" id="32"/>
                                        <p:tgtEl>
                                          <p:spTgt spid="1049104"/>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049105"/>
                                        </p:tgtEl>
                                        <p:attrNameLst>
                                          <p:attrName>style.visibility</p:attrName>
                                        </p:attrNameLst>
                                      </p:cBhvr>
                                      <p:to>
                                        <p:strVal val="visible"/>
                                      </p:to>
                                    </p:set>
                                    <p:anim calcmode="lin" valueType="num">
                                      <p:cBhvr additive="base">
                                        <p:cTn dur="500" fill="hold" id="35"/>
                                        <p:tgtEl>
                                          <p:spTgt spid="1049105"/>
                                        </p:tgtEl>
                                        <p:attrNameLst>
                                          <p:attrName>ppt_x</p:attrName>
                                        </p:attrNameLst>
                                      </p:cBhvr>
                                      <p:tavLst>
                                        <p:tav tm="0">
                                          <p:val>
                                            <p:strVal val="#ppt_x"/>
                                          </p:val>
                                        </p:tav>
                                        <p:tav tm="100000">
                                          <p:val>
                                            <p:strVal val="#ppt_x"/>
                                          </p:val>
                                        </p:tav>
                                      </p:tavLst>
                                    </p:anim>
                                    <p:anim calcmode="lin" valueType="num">
                                      <p:cBhvr additive="base">
                                        <p:cTn dur="500" fill="hold" id="36"/>
                                        <p:tgtEl>
                                          <p:spTgt spid="1049105"/>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049106"/>
                                        </p:tgtEl>
                                        <p:attrNameLst>
                                          <p:attrName>style.visibility</p:attrName>
                                        </p:attrNameLst>
                                      </p:cBhvr>
                                      <p:to>
                                        <p:strVal val="visible"/>
                                      </p:to>
                                    </p:set>
                                    <p:anim calcmode="lin" valueType="num">
                                      <p:cBhvr additive="base">
                                        <p:cTn dur="500" fill="hold" id="39"/>
                                        <p:tgtEl>
                                          <p:spTgt spid="1049106"/>
                                        </p:tgtEl>
                                        <p:attrNameLst>
                                          <p:attrName>ppt_x</p:attrName>
                                        </p:attrNameLst>
                                      </p:cBhvr>
                                      <p:tavLst>
                                        <p:tav tm="0">
                                          <p:val>
                                            <p:strVal val="#ppt_x"/>
                                          </p:val>
                                        </p:tav>
                                        <p:tav tm="100000">
                                          <p:val>
                                            <p:strVal val="#ppt_x"/>
                                          </p:val>
                                        </p:tav>
                                      </p:tavLst>
                                    </p:anim>
                                    <p:anim calcmode="lin" valueType="num">
                                      <p:cBhvr additive="base">
                                        <p:cTn dur="500" fill="hold" id="40"/>
                                        <p:tgtEl>
                                          <p:spTgt spid="1049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1" showMasterSp="1">
  <p:cSld>
    <p:spTree>
      <p:nvGrpSpPr>
        <p:cNvPr id="191" name=""/>
        <p:cNvGrpSpPr/>
        <p:nvPr/>
      </p:nvGrpSpPr>
      <p:grpSpPr>
        <a:xfrm rot="0">
          <a:off x="0" y="0"/>
          <a:ext cx="0" cy="0"/>
          <a:chOff x="0" y="0"/>
          <a:chExt cx="0" cy="0"/>
        </a:xfrm>
      </p:grpSpPr>
      <p:sp>
        <p:nvSpPr>
          <p:cNvPr id="1049110" name="Text Box 2"/>
          <p:cNvSpPr txBox="1"/>
          <p:nvPr/>
        </p:nvSpPr>
        <p:spPr>
          <a:xfrm rot="0">
            <a:off x="792162" y="1162050"/>
            <a:ext cx="65373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6.3.2 </a:t>
            </a:r>
            <a:r>
              <a:rPr altLang="en-US" sz="2400" lang="zh-CN">
                <a:latin typeface="Times New Roman" pitchFamily="18" charset="0"/>
              </a:rPr>
              <a:t>电平异步时序逻辑电路的分析</a:t>
            </a:r>
          </a:p>
        </p:txBody>
      </p:sp>
      <p:grpSp>
        <p:nvGrpSpPr>
          <p:cNvPr id="192" name=""/>
          <p:cNvGrpSpPr/>
          <p:nvPr/>
        </p:nvGrpSpPr>
        <p:grpSpPr>
          <a:xfrm rot="0">
            <a:off x="566737" y="3006725"/>
            <a:ext cx="8077200" cy="3021012"/>
            <a:chOff x="432" y="1728"/>
            <a:chExt cx="5088" cy="1903"/>
          </a:xfrm>
        </p:grpSpPr>
        <p:sp>
          <p:nvSpPr>
            <p:cNvPr id="1049111" name="Text Box 4"/>
            <p:cNvSpPr txBox="1"/>
            <p:nvPr/>
          </p:nvSpPr>
          <p:spPr>
            <a:xfrm rot="0">
              <a:off x="432" y="1728"/>
              <a:ext cx="5088" cy="1903"/>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en-US" b="1" sz="2400" lang="zh-CN">
                  <a:latin typeface="宋体" pitchFamily="2" charset="-122"/>
                </a:rPr>
                <a:t>　　</a:t>
              </a:r>
              <a:r>
                <a:rPr altLang="zh-CN" sz="2400" lang="en-US">
                  <a:latin typeface="宋体" pitchFamily="2" charset="-122"/>
                </a:rPr>
                <a:t>(1)</a:t>
              </a:r>
              <a:r>
                <a:rPr altLang="en-US" sz="2400" lang="zh-CN">
                  <a:latin typeface="宋体" pitchFamily="2" charset="-122"/>
                </a:rPr>
                <a:t>根据逻辑电路图写出输出函数和激励函数表达式；</a:t>
              </a:r>
            </a:p>
            <a:p>
              <a:pPr eaLnBrk="1" hangingPunct="1" indent="0" lvl="0" marL="0">
                <a:buFontTx/>
                <a:buNone/>
              </a:pPr>
              <a:endParaRPr altLang="en-US" sz="2400" lang="zh-CN">
                <a:latin typeface="宋体" pitchFamily="2" charset="-122"/>
              </a:endParaRPr>
            </a:p>
            <a:p>
              <a:pPr eaLnBrk="1" hangingPunct="1" indent="0" lvl="0" marL="0">
                <a:buFontTx/>
                <a:buNone/>
              </a:pPr>
              <a:r>
                <a:rPr altLang="en-US" sz="2400" lang="zh-CN">
                  <a:latin typeface="宋体" pitchFamily="2" charset="-122"/>
                </a:rPr>
                <a:t>　　</a:t>
              </a:r>
              <a:r>
                <a:rPr altLang="zh-CN" sz="2400" lang="en-US">
                  <a:latin typeface="宋体" pitchFamily="2" charset="-122"/>
                </a:rPr>
                <a:t>(2)</a:t>
              </a:r>
              <a:r>
                <a:rPr altLang="en-US" sz="2400" lang="zh-CN">
                  <a:latin typeface="宋体" pitchFamily="2" charset="-122"/>
                </a:rPr>
                <a:t>作出流程表；</a:t>
              </a:r>
            </a:p>
            <a:p>
              <a:pPr eaLnBrk="1" hangingPunct="1" indent="0" lvl="0" marL="0">
                <a:buFontTx/>
                <a:buNone/>
              </a:pPr>
              <a:endParaRPr altLang="en-US" sz="2400" lang="zh-CN">
                <a:latin typeface="宋体" pitchFamily="2" charset="-122"/>
              </a:endParaRPr>
            </a:p>
            <a:p>
              <a:pPr eaLnBrk="1" hangingPunct="1" indent="0" lvl="0" marL="0">
                <a:buFontTx/>
                <a:buNone/>
              </a:pPr>
              <a:r>
                <a:rPr altLang="zh-CN" sz="2400" lang="en-US">
                  <a:latin typeface="宋体" pitchFamily="2" charset="-122"/>
                  <a:ea typeface="Times New Roman" pitchFamily="18" charset="0"/>
                </a:rPr>
                <a:t>　　(3)</a:t>
              </a:r>
              <a:r>
                <a:rPr altLang="en-US" sz="2400" lang="zh-CN">
                  <a:latin typeface="宋体" pitchFamily="2" charset="-122"/>
                  <a:ea typeface="Times New Roman" pitchFamily="18" charset="0"/>
                </a:rPr>
                <a:t>作出总态图或时间图</a:t>
              </a:r>
              <a:r>
                <a:rPr altLang="en-US" sz="2400" lang="zh-CN">
                  <a:latin typeface="宋体" pitchFamily="2" charset="-122"/>
                </a:rPr>
                <a:t>；</a:t>
              </a:r>
            </a:p>
            <a:p>
              <a:pPr eaLnBrk="1" hangingPunct="1" indent="0" lvl="0" marL="0">
                <a:buFontTx/>
                <a:buNone/>
              </a:pPr>
              <a:endParaRPr altLang="en-US" sz="2400" lang="zh-CN">
                <a:latin typeface="宋体" pitchFamily="2" charset="-122"/>
              </a:endParaRPr>
            </a:p>
            <a:p>
              <a:pPr eaLnBrk="1" hangingPunct="1" indent="0" lvl="0" marL="0">
                <a:buFontTx/>
                <a:buNone/>
              </a:pPr>
              <a:r>
                <a:rPr altLang="zh-CN" sz="2400" lang="en-US">
                  <a:latin typeface="宋体" pitchFamily="2" charset="-122"/>
                  <a:ea typeface="Times New Roman" pitchFamily="18" charset="0"/>
                </a:rPr>
                <a:t>　　(4)</a:t>
              </a:r>
              <a:r>
                <a:rPr altLang="en-US" sz="2400" lang="zh-CN">
                  <a:latin typeface="宋体" pitchFamily="2" charset="-122"/>
                  <a:ea typeface="Times New Roman" pitchFamily="18" charset="0"/>
                </a:rPr>
                <a:t>说明电路逻辑功能</a:t>
              </a:r>
              <a:r>
                <a:rPr altLang="en-US" sz="2400" lang="zh-CN">
                  <a:latin typeface="宋体" pitchFamily="2" charset="-122"/>
                </a:rPr>
                <a:t>。</a:t>
              </a:r>
            </a:p>
          </p:txBody>
        </p:sp>
        <p:sp>
          <p:nvSpPr>
            <p:cNvPr id="1049112" name="Line 5"/>
            <p:cNvSpPr/>
            <p:nvPr/>
          </p:nvSpPr>
          <p:spPr>
            <a:xfrm rot="0">
              <a:off x="1632" y="2016"/>
              <a:ext cx="0" cy="288"/>
            </a:xfrm>
            <a:prstGeom prst="line"/>
            <a:noFill/>
            <a:ln w="19050" cap="flat" cmpd="sng">
              <a:solidFill>
                <a:schemeClr val="dk1">
                  <a:alpha val="100000"/>
                </a:schemeClr>
              </a:solidFill>
              <a:prstDash val="solid"/>
              <a:round/>
              <a:tailEnd type="triangle" w="sm" len="lg"/>
            </a:ln>
          </p:spPr>
        </p:sp>
        <p:sp>
          <p:nvSpPr>
            <p:cNvPr id="1049113" name="Line 6"/>
            <p:cNvSpPr/>
            <p:nvPr/>
          </p:nvSpPr>
          <p:spPr>
            <a:xfrm rot="0">
              <a:off x="1632" y="2544"/>
              <a:ext cx="0" cy="288"/>
            </a:xfrm>
            <a:prstGeom prst="line"/>
            <a:noFill/>
            <a:ln w="19050" cap="flat" cmpd="sng">
              <a:solidFill>
                <a:schemeClr val="dk1">
                  <a:alpha val="100000"/>
                </a:schemeClr>
              </a:solidFill>
              <a:prstDash val="solid"/>
              <a:round/>
              <a:tailEnd type="triangle" w="sm" len="lg"/>
            </a:ln>
          </p:spPr>
        </p:sp>
        <p:sp>
          <p:nvSpPr>
            <p:cNvPr id="1049114" name="Line 7"/>
            <p:cNvSpPr/>
            <p:nvPr/>
          </p:nvSpPr>
          <p:spPr>
            <a:xfrm rot="0">
              <a:off x="1632" y="3168"/>
              <a:ext cx="0" cy="288"/>
            </a:xfrm>
            <a:prstGeom prst="line"/>
            <a:noFill/>
            <a:ln w="19050" cap="flat" cmpd="sng">
              <a:solidFill>
                <a:schemeClr val="dk1">
                  <a:alpha val="100000"/>
                </a:schemeClr>
              </a:solidFill>
              <a:prstDash val="solid"/>
              <a:round/>
              <a:tailEnd type="triangle" w="sm" len="lg"/>
            </a:ln>
          </p:spPr>
        </p:sp>
      </p:grpSp>
      <p:sp>
        <p:nvSpPr>
          <p:cNvPr id="1049115" name="Text Box 8"/>
          <p:cNvSpPr txBox="1"/>
          <p:nvPr/>
        </p:nvSpPr>
        <p:spPr>
          <a:xfrm rot="0">
            <a:off x="1042987" y="2116137"/>
            <a:ext cx="3505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宋体" pitchFamily="2" charset="-122"/>
              </a:rPr>
              <a:t>1</a:t>
            </a:r>
            <a:r>
              <a:rPr altLang="en-US" sz="2400" lang="zh-CN">
                <a:latin typeface="宋体" pitchFamily="2" charset="-122"/>
              </a:rPr>
              <a:t>、一般步骤：</a:t>
            </a:r>
            <a:r>
              <a:rPr altLang="en-US" b="1" sz="2400" lang="zh-CN">
                <a:solidFill>
                  <a:srgbClr val="0000FF"/>
                </a:solidFill>
                <a:latin typeface="宋体" pitchFamily="2" charset="-122"/>
              </a:rPr>
              <a:t> </a:t>
            </a:r>
            <a:r>
              <a:rPr altLang="en-US" b="1" sz="2400" lang="zh-CN">
                <a:solidFill>
                  <a:srgbClr val="CC3300"/>
                </a:solidFill>
                <a:latin typeface="宋体" pitchFamily="2" charset="-122"/>
              </a:rPr>
              <a:t>　</a:t>
            </a:r>
          </a:p>
        </p:txBody>
      </p:sp>
      <p:sp>
        <p:nvSpPr>
          <p:cNvPr id="104911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11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58</a:t>
            </a:fld>
            <a:endParaRPr altLang="en-US" sz="1400" lang="zh-CN">
              <a:solidFill>
                <a:srgbClr val="656565"/>
              </a:solidFill>
            </a:endParaRPr>
          </a:p>
        </p:txBody>
      </p:sp>
      <p:sp>
        <p:nvSpPr>
          <p:cNvPr id="104911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49115"/>
                                        </p:tgtEl>
                                        <p:attrNameLst>
                                          <p:attrName>style.visibility</p:attrName>
                                        </p:attrNameLst>
                                      </p:cBhvr>
                                      <p:to>
                                        <p:strVal val="visible"/>
                                      </p:to>
                                    </p:set>
                                  </p:childTnLst>
                                </p:cTn>
                              </p:par>
                            </p:childTnLst>
                          </p:cTn>
                        </p:par>
                      </p:childTnLst>
                    </p:cTn>
                  </p:par>
                  <p:par>
                    <p:cTn fill="hold" id="7" nodeType="clickPar">
                      <p:stCondLst>
                        <p:cond delay="indefinite"/>
                      </p:stCondLst>
                      <p:childTnLst>
                        <p:par>
                          <p:cTn fill="hold" id="8" nodeType="withGroup">
                            <p:stCondLst>
                              <p:cond delay="0"/>
                            </p:stCondLst>
                            <p:childTnLst>
                              <p:par>
                                <p:cTn fill="hold" id="9" nodeType="clickEffect" presetClass="entr" presetID="2" presetSubtype="4">
                                  <p:stCondLst>
                                    <p:cond delay="0"/>
                                  </p:stCondLst>
                                  <p:childTnLst>
                                    <p:set>
                                      <p:cBhvr>
                                        <p:cTn dur="1" fill="hold" id="11">
                                          <p:stCondLst>
                                            <p:cond delay="0"/>
                                          </p:stCondLst>
                                        </p:cTn>
                                        <p:tgtEl>
                                          <p:spTgt spid="192"/>
                                        </p:tgtEl>
                                        <p:attrNameLst>
                                          <p:attrName>style.visibility</p:attrName>
                                        </p:attrNameLst>
                                      </p:cBhvr>
                                      <p:to>
                                        <p:strVal val="visible"/>
                                      </p:to>
                                    </p:set>
                                    <p:anim calcmode="lin" valueType="num">
                                      <p:cBhvr additive="base">
                                        <p:cTn dur="500" fill="hold" id="12"/>
                                        <p:tgtEl>
                                          <p:spTgt spid="192"/>
                                        </p:tgtEl>
                                        <p:attrNameLst>
                                          <p:attrName>ppt_x</p:attrName>
                                        </p:attrNameLst>
                                      </p:cBhvr>
                                      <p:tavLst>
                                        <p:tav tm="0">
                                          <p:val>
                                            <p:strVal val="#ppt_x"/>
                                          </p:val>
                                        </p:tav>
                                        <p:tav tm="100000">
                                          <p:val>
                                            <p:strVal val="#ppt_x"/>
                                          </p:val>
                                        </p:tav>
                                      </p:tavLst>
                                    </p:anim>
                                    <p:anim calcmode="lin" valueType="num">
                                      <p:cBhvr additive="base">
                                        <p:cTn dur="500" fill="hold" id="13"/>
                                        <p:tgtEl>
                                          <p:spTgt spid="192"/>
                                        </p:tgtEl>
                                        <p:attrNameLst>
                                          <p:attrName>ppt_y</p:attrName>
                                        </p:attrNameLst>
                                      </p:cBhvr>
                                      <p:tavLst>
                                        <p:tav tm="0">
                                          <p:val>
                                            <p:strVal val="1+#ppt_h/2"/>
                                          </p:val>
                                        </p:tav>
                                        <p:tav tm="100000">
                                          <p:val>
                                            <p:strVal val="#ppt_y"/>
                                          </p:val>
                                        </p:tav>
                                      </p:tavLst>
                                    </p:anim>
                                  </p:childTnLst>
                                  <p:subTnLst>
                                    <p:audio>
                                      <p:cMediaNode mute="0" vol="50000">
                                        <p:cTn display="0" id="10" masterRel="sameClick" presetSubtype="1">
                                          <p:stCondLst>
                                            <p:cond evt="begin" delay="0">
                                              <p:tn val="9"/>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15" grpId="0" uiExpand="0" build="whole"/>
    </p:bldLst>
  </p:timing>
</p:sld>
</file>

<file path=ppt/slides/slide59.xml><?xml version="1.0" encoding="utf-8"?>
<p:sld xmlns:a="http://schemas.openxmlformats.org/drawingml/2006/main" xmlns:r="http://schemas.openxmlformats.org/officeDocument/2006/relationships" xmlns:p="http://schemas.openxmlformats.org/presentationml/2006/main" show="1" showMasterSp="1">
  <p:cSld>
    <p:spTree>
      <p:nvGrpSpPr>
        <p:cNvPr id="193" name=""/>
        <p:cNvGrpSpPr/>
        <p:nvPr/>
      </p:nvGrpSpPr>
      <p:grpSpPr>
        <a:xfrm rot="0">
          <a:off x="0" y="0"/>
          <a:ext cx="0" cy="0"/>
          <a:chOff x="0" y="0"/>
          <a:chExt cx="0" cy="0"/>
        </a:xfrm>
      </p:grpSpPr>
      <p:sp>
        <p:nvSpPr>
          <p:cNvPr id="1049119" name="Text Box 2"/>
          <p:cNvSpPr txBox="1"/>
          <p:nvPr/>
        </p:nvSpPr>
        <p:spPr>
          <a:xfrm rot="0">
            <a:off x="836612" y="1041400"/>
            <a:ext cx="2057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宋体" pitchFamily="2" charset="-122"/>
              </a:rPr>
              <a:t>2</a:t>
            </a:r>
            <a:r>
              <a:rPr altLang="en-US" sz="2400" lang="zh-CN">
                <a:latin typeface="宋体" pitchFamily="2" charset="-122"/>
              </a:rPr>
              <a:t>、举例</a:t>
            </a:r>
          </a:p>
        </p:txBody>
      </p:sp>
      <p:sp>
        <p:nvSpPr>
          <p:cNvPr id="1049120" name="Text Box 3"/>
          <p:cNvSpPr txBox="1"/>
          <p:nvPr/>
        </p:nvSpPr>
        <p:spPr>
          <a:xfrm rot="0">
            <a:off x="841375" y="1531937"/>
            <a:ext cx="5897881" cy="44704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en-US" b="1" sz="2400" lang="zh-CN">
                <a:solidFill>
                  <a:srgbClr val="CC3300"/>
                </a:solidFill>
                <a:latin typeface="宋体" pitchFamily="2" charset="-122"/>
              </a:rPr>
              <a:t>例  </a:t>
            </a:r>
            <a:r>
              <a:rPr altLang="en-US" sz="2400" lang="zh-CN">
                <a:latin typeface="宋体" pitchFamily="2" charset="-122"/>
              </a:rPr>
              <a:t>分析下图所示电平异步时序逻辑电路。 </a:t>
            </a:r>
          </a:p>
        </p:txBody>
      </p:sp>
      <p:sp>
        <p:nvSpPr>
          <p:cNvPr id="1049121" name="Text Box 4"/>
          <p:cNvSpPr txBox="1"/>
          <p:nvPr/>
        </p:nvSpPr>
        <p:spPr>
          <a:xfrm rot="0">
            <a:off x="881062" y="5118100"/>
            <a:ext cx="7651750" cy="13716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50000"/>
              </a:spcBef>
              <a:buFontTx/>
              <a:buNone/>
            </a:pPr>
            <a:r>
              <a:rPr altLang="en-US" b="1" sz="2400" lang="zh-CN">
                <a:solidFill>
                  <a:srgbClr val="CC3300"/>
                </a:solidFill>
                <a:latin typeface="Times New Roman" pitchFamily="18" charset="0"/>
              </a:rPr>
              <a:t>解：</a:t>
            </a:r>
            <a:r>
              <a:rPr altLang="zh-CN" sz="2400" lang="en-US">
                <a:latin typeface="Times New Roman" pitchFamily="18" charset="0"/>
              </a:rPr>
              <a:t>该电路有两个外部输入x</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x</a:t>
            </a:r>
            <a:r>
              <a:rPr altLang="zh-CN" baseline="-25000" sz="2400" lang="en-US">
                <a:latin typeface="Times New Roman" pitchFamily="18" charset="0"/>
              </a:rPr>
              <a:t>2</a:t>
            </a:r>
            <a:r>
              <a:rPr altLang="en-US" sz="2400" lang="zh-CN">
                <a:latin typeface="Times New Roman" pitchFamily="18" charset="0"/>
              </a:rPr>
              <a:t>，两条反馈回路，对应的激励状态为</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2</a:t>
            </a:r>
            <a:r>
              <a:rPr altLang="en-US" sz="2400" lang="zh-CN">
                <a:latin typeface="Times New Roman" pitchFamily="18" charset="0"/>
              </a:rPr>
              <a:t>，二次状态为</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2</a:t>
            </a:r>
            <a:r>
              <a:rPr altLang="en-US" sz="2400" lang="zh-CN">
                <a:latin typeface="Times New Roman" pitchFamily="18" charset="0"/>
              </a:rPr>
              <a:t>，一个外部输出</a:t>
            </a:r>
            <a:r>
              <a:rPr altLang="zh-CN" sz="2400" lang="en-US">
                <a:latin typeface="Times New Roman" pitchFamily="18" charset="0"/>
              </a:rPr>
              <a:t>Z</a:t>
            </a:r>
            <a:r>
              <a:rPr altLang="en-US" sz="2400" lang="zh-CN">
                <a:latin typeface="Times New Roman" pitchFamily="18" charset="0"/>
              </a:rPr>
              <a:t>。输出仅仅是状态的函数，属于</a:t>
            </a:r>
            <a:r>
              <a:rPr altLang="zh-CN" sz="2400" lang="en-US">
                <a:latin typeface="Times New Roman" pitchFamily="18" charset="0"/>
              </a:rPr>
              <a:t>Moore</a:t>
            </a:r>
            <a:r>
              <a:rPr altLang="en-US" sz="2400" lang="zh-CN">
                <a:latin typeface="Times New Roman" pitchFamily="18" charset="0"/>
              </a:rPr>
              <a:t>模型。 </a:t>
            </a:r>
          </a:p>
        </p:txBody>
      </p:sp>
      <p:pic>
        <p:nvPicPr>
          <p:cNvPr id="2097196" name="Picture 5" descr="tu6-16c"/>
          <p:cNvPicPr>
            <a:picLocks/>
          </p:cNvPicPr>
          <p:nvPr/>
        </p:nvPicPr>
        <p:blipFill>
          <a:blip xmlns:r="http://schemas.openxmlformats.org/officeDocument/2006/relationships" r:embed="rId1">
            <a:lum bright="-100000"/>
          </a:blip>
          <a:srcRect l="0" t="0" r="0" b="0"/>
          <a:stretch>
            <a:fillRect/>
          </a:stretch>
        </p:blipFill>
        <p:spPr>
          <a:xfrm rot="0">
            <a:off x="2051050" y="2057400"/>
            <a:ext cx="4559300" cy="3071812"/>
          </a:xfrm>
          <a:prstGeom prst="rect"/>
          <a:noFill/>
          <a:ln>
            <a:noFill/>
          </a:ln>
        </p:spPr>
      </p:pic>
      <p:sp>
        <p:nvSpPr>
          <p:cNvPr id="104912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12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59</a:t>
            </a:fld>
            <a:endParaRPr altLang="en-US" sz="1400" lang="zh-CN">
              <a:solidFill>
                <a:srgbClr val="656565"/>
              </a:solidFill>
            </a:endParaRPr>
          </a:p>
        </p:txBody>
      </p:sp>
      <p:sp>
        <p:nvSpPr>
          <p:cNvPr id="104912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9120"/>
                                        </p:tgtEl>
                                        <p:attrNameLst>
                                          <p:attrName>style.visibility</p:attrName>
                                        </p:attrNameLst>
                                      </p:cBhvr>
                                      <p:to>
                                        <p:strVal val="visible"/>
                                      </p:to>
                                    </p:set>
                                    <p:animEffect transition="in" filter="slide(fromBottom)">
                                      <p:cBhvr>
                                        <p:cTn dur="500" id="7"/>
                                        <p:tgtEl>
                                          <p:spTgt spid="1049120"/>
                                        </p:tgtEl>
                                      </p:cBhvr>
                                    </p:animEffect>
                                  </p:childTnLst>
                                </p:cTn>
                              </p:par>
                            </p:childTnLst>
                          </p:cTn>
                        </p:par>
                        <p:par>
                          <p:cTn fill="hold" id="8" nodeType="afterGroup">
                            <p:stCondLst>
                              <p:cond delay="500"/>
                            </p:stCondLst>
                            <p:childTnLst>
                              <p:par>
                                <p:cTn fill="hold" id="9" nodeType="afterEffect" presetClass="entr" presetID="14" presetSubtype="10">
                                  <p:stCondLst>
                                    <p:cond delay="0"/>
                                  </p:stCondLst>
                                  <p:childTnLst>
                                    <p:set>
                                      <p:cBhvr>
                                        <p:cTn dur="1" fill="hold" id="11">
                                          <p:stCondLst>
                                            <p:cond delay="0"/>
                                          </p:stCondLst>
                                        </p:cTn>
                                        <p:tgtEl>
                                          <p:spTgt spid="2097196"/>
                                        </p:tgtEl>
                                        <p:attrNameLst>
                                          <p:attrName>style.visibility</p:attrName>
                                        </p:attrNameLst>
                                      </p:cBhvr>
                                      <p:to>
                                        <p:strVal val="visible"/>
                                      </p:to>
                                    </p:set>
                                    <p:animEffect transition="in" filter="randombar(horizontal)">
                                      <p:cBhvr>
                                        <p:cTn dur="500" id="12"/>
                                        <p:tgtEl>
                                          <p:spTgt spid="2097196"/>
                                        </p:tgtEl>
                                      </p:cBhvr>
                                    </p:animEffect>
                                  </p:childTnLst>
                                  <p:subTnLst>
                                    <p:audio>
                                      <p:cMediaNode mute="0" vol="50000">
                                        <p:cTn display="0" id="10" masterRel="sameClick" presetSubtype="1">
                                          <p:stCondLst>
                                            <p:cond evt="begin" delay="0">
                                              <p:tn val="9"/>
                                            </p:cond>
                                          </p:stCondLst>
                                          <p:endCondLst>
                                            <p:cond evt="onStopAudio" delay="0">
                                              <p:tgtEl>
                                                <p:sldTgt/>
                                              </p:tgtEl>
                                            </p:cond>
                                          </p:endCondLst>
                                        </p:cTn>
                                        <p:tgtEl>
                                          <p:sndTgt r:embed="rId2"/>
                                        </p:tgtEl>
                                      </p:cMediaNode>
                                    </p:audio>
                                  </p:sub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3" presetSubtype="10">
                                  <p:stCondLst>
                                    <p:cond delay="0"/>
                                  </p:stCondLst>
                                  <p:childTnLst>
                                    <p:set>
                                      <p:cBhvr>
                                        <p:cTn dur="1" fill="hold" id="17">
                                          <p:stCondLst>
                                            <p:cond delay="0"/>
                                          </p:stCondLst>
                                        </p:cTn>
                                        <p:tgtEl>
                                          <p:spTgt spid="1049121"/>
                                        </p:tgtEl>
                                        <p:attrNameLst>
                                          <p:attrName>style.visibility</p:attrName>
                                        </p:attrNameLst>
                                      </p:cBhvr>
                                      <p:to>
                                        <p:strVal val="visible"/>
                                      </p:to>
                                    </p:set>
                                    <p:animEffect transition="in" filter="blinds(horizontal)">
                                      <p:cBhvr>
                                        <p:cTn dur="500" id="18"/>
                                        <p:tgtEl>
                                          <p:spTgt spid="1049121"/>
                                        </p:tgtEl>
                                      </p:cBhvr>
                                    </p:animEffect>
                                  </p:childTnLst>
                                  <p:subTnLst>
                                    <p:audio>
                                      <p:cMediaNode mute="0" vol="50000">
                                        <p:cTn display="0" id="16" masterRel="sameClick" presetSubtype="1">
                                          <p:stCondLst>
                                            <p:cond evt="begin" delay="0">
                                              <p:tn val="14"/>
                                            </p:cond>
                                          </p:stCondLst>
                                          <p:endCondLst>
                                            <p:cond evt="onStopAudio" delay="0">
                                              <p:tgtEl>
                                                <p:sldTgt/>
                                              </p:tgtEl>
                                            </p:cond>
                                          </p:endCondLst>
                                        </p:cTn>
                                        <p:tgtEl>
                                          <p:sndTgt r:embed="rId3"/>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20" grpId="0" uiExpand="0" build="whole"/>
      <p:bldP spid="1049121" grpId="0" uiExpand="0" build="whole"/>
    </p:bldLst>
  </p:timing>
</p:sld>
</file>

<file path=ppt/slides/slide6.xml><?xml version="1.0" encoding="utf-8"?>
<p:sld xmlns:a="http://schemas.openxmlformats.org/drawingml/2006/main" xmlns:r="http://schemas.openxmlformats.org/officeDocument/2006/relationships" xmlns:p="http://schemas.openxmlformats.org/presentationml/2006/main" show="1" showMasterSp="1">
  <p:cSld>
    <p:spTree>
      <p:nvGrpSpPr>
        <p:cNvPr id="126" name=""/>
        <p:cNvGrpSpPr/>
        <p:nvPr/>
      </p:nvGrpSpPr>
      <p:grpSpPr>
        <a:xfrm rot="0">
          <a:off x="0" y="0"/>
          <a:ext cx="0" cy="0"/>
          <a:chOff x="0" y="0"/>
          <a:chExt cx="0" cy="0"/>
        </a:xfrm>
      </p:grpSpPr>
      <p:sp>
        <p:nvSpPr>
          <p:cNvPr id="1048632" name="Text Box 2"/>
          <p:cNvSpPr txBox="1"/>
          <p:nvPr/>
        </p:nvSpPr>
        <p:spPr>
          <a:xfrm rot="0">
            <a:off x="693737" y="1463675"/>
            <a:ext cx="409416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zh-CN" sz="2400" lang="en-US">
                <a:latin typeface="Times New Roman" pitchFamily="18" charset="0"/>
              </a:rPr>
              <a:t>1</a:t>
            </a:r>
            <a:r>
              <a:rPr altLang="en-US" sz="2400" lang="zh-CN">
                <a:latin typeface="Times New Roman" pitchFamily="18" charset="0"/>
              </a:rPr>
              <a:t>、输入信号的形式与约束</a:t>
            </a:r>
          </a:p>
        </p:txBody>
      </p:sp>
      <p:sp>
        <p:nvSpPr>
          <p:cNvPr id="1048633" name="Text Box 3"/>
          <p:cNvSpPr txBox="1"/>
          <p:nvPr/>
        </p:nvSpPr>
        <p:spPr>
          <a:xfrm rot="0">
            <a:off x="684212" y="2136775"/>
            <a:ext cx="7775575" cy="35052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1</a:t>
            </a:r>
            <a:r>
              <a:rPr altLang="en-US" sz="2400" lang="zh-CN">
                <a:latin typeface="Times New Roman" pitchFamily="18" charset="0"/>
              </a:rPr>
              <a:t>）输入信号为</a:t>
            </a:r>
            <a:r>
              <a:rPr altLang="en-US" sz="2400" lang="zh-CN">
                <a:solidFill>
                  <a:srgbClr val="0066FF"/>
                </a:solidFill>
                <a:latin typeface="Times New Roman" pitchFamily="18" charset="0"/>
              </a:rPr>
              <a:t>脉冲信号</a:t>
            </a:r>
            <a:r>
              <a:rPr altLang="zh-CN" sz="2400" lang="en-US">
                <a:latin typeface="Times New Roman" pitchFamily="18" charset="0"/>
              </a:rPr>
              <a:t>；        </a:t>
            </a:r>
          </a:p>
          <a:p>
            <a:pPr algn="just" eaLnBrk="1" hangingPunct="1" indent="0" lvl="0" marL="0">
              <a:lnSpc>
                <a:spcPct val="120000"/>
              </a:lnSpc>
              <a:spcBef>
                <a:spcPct val="0"/>
              </a:spcBef>
              <a:buFontTx/>
              <a:buNone/>
            </a:pPr>
            <a:r>
              <a:rPr altLang="zh-CN" sz="2400" lang="en-US">
                <a:latin typeface="Times New Roman" pitchFamily="18" charset="0"/>
              </a:rPr>
              <a:t>　（2</a:t>
            </a:r>
            <a:r>
              <a:rPr altLang="en-US" sz="2400" lang="zh-CN">
                <a:latin typeface="Times New Roman" pitchFamily="18" charset="0"/>
              </a:rPr>
              <a:t>）输入脉冲的</a:t>
            </a:r>
            <a:r>
              <a:rPr altLang="en-US" sz="2400" lang="zh-CN">
                <a:solidFill>
                  <a:srgbClr val="0066FF"/>
                </a:solidFill>
                <a:latin typeface="Times New Roman" pitchFamily="18" charset="0"/>
              </a:rPr>
              <a:t>宽度</a:t>
            </a:r>
            <a:r>
              <a:rPr altLang="zh-CN" sz="2400" lang="en-US">
                <a:latin typeface="Times New Roman" pitchFamily="18" charset="0"/>
              </a:rPr>
              <a:t>，必须保证触发器可靠翻转；</a:t>
            </a:r>
          </a:p>
          <a:p>
            <a:pPr algn="just" eaLnBrk="1" hangingPunct="1" indent="0" lvl="0" marL="0">
              <a:lnSpc>
                <a:spcPct val="120000"/>
              </a:lnSpc>
              <a:spcBef>
                <a:spcPct val="0"/>
              </a:spcBef>
              <a:buFontTx/>
              <a:buNone/>
            </a:pPr>
            <a:r>
              <a:rPr altLang="zh-CN" sz="2400" lang="en-US">
                <a:latin typeface="Times New Roman" pitchFamily="18" charset="0"/>
              </a:rPr>
              <a:t>　（3</a:t>
            </a:r>
            <a:r>
              <a:rPr altLang="en-US" sz="2400" lang="zh-CN">
                <a:latin typeface="Times New Roman" pitchFamily="18" charset="0"/>
              </a:rPr>
              <a:t>）输入脉冲的</a:t>
            </a:r>
            <a:r>
              <a:rPr altLang="en-US" sz="2400" lang="zh-CN">
                <a:solidFill>
                  <a:srgbClr val="0066FF"/>
                </a:solidFill>
                <a:latin typeface="Times New Roman" pitchFamily="18" charset="0"/>
              </a:rPr>
              <a:t>间隔</a:t>
            </a:r>
            <a:r>
              <a:rPr altLang="zh-CN" sz="2400" lang="en-US">
                <a:latin typeface="Times New Roman" pitchFamily="18" charset="0"/>
              </a:rPr>
              <a:t>，必须保证前一个脉冲引起的电路响应完全结束后，下一个脉冲才能到来；</a:t>
            </a:r>
          </a:p>
          <a:p>
            <a:pPr algn="just" eaLnBrk="1" hangingPunct="1" indent="0" lvl="0" marL="0">
              <a:lnSpc>
                <a:spcPct val="120000"/>
              </a:lnSpc>
              <a:spcBef>
                <a:spcPct val="0"/>
              </a:spcBef>
              <a:buFontTx/>
              <a:buNone/>
            </a:pPr>
            <a:r>
              <a:rPr altLang="zh-CN" sz="2400" lang="en-US">
                <a:latin typeface="Times New Roman" pitchFamily="18" charset="0"/>
              </a:rPr>
              <a:t>　（4</a:t>
            </a:r>
            <a:r>
              <a:rPr altLang="en-US" sz="2400" lang="zh-CN">
                <a:latin typeface="Times New Roman" pitchFamily="18" charset="0"/>
              </a:rPr>
              <a:t>）不允许</a:t>
            </a:r>
            <a:r>
              <a:rPr altLang="en-US" sz="2400" lang="zh-CN">
                <a:solidFill>
                  <a:srgbClr val="0066FF"/>
                </a:solidFill>
                <a:latin typeface="Times New Roman" pitchFamily="18" charset="0"/>
              </a:rPr>
              <a:t>两个或两个以上</a:t>
            </a:r>
            <a:r>
              <a:rPr altLang="zh-CN" sz="2400" lang="en-US">
                <a:latin typeface="Times New Roman" pitchFamily="18" charset="0"/>
              </a:rPr>
              <a:t>输入端同时出现脉冲。</a:t>
            </a:r>
          </a:p>
          <a:p>
            <a:pPr algn="just" eaLnBrk="1" hangingPunct="1" indent="0" lvl="0" marL="0">
              <a:lnSpc>
                <a:spcPct val="120000"/>
              </a:lnSpc>
              <a:spcBef>
                <a:spcPct val="0"/>
              </a:spcBef>
              <a:buFontTx/>
              <a:buNone/>
            </a:pPr>
            <a:r>
              <a:rPr altLang="zh-CN" sz="2400" lang="en-US">
                <a:latin typeface="Times New Roman" pitchFamily="18" charset="0"/>
              </a:rPr>
              <a:t>        </a:t>
            </a:r>
          </a:p>
          <a:p>
            <a:pPr algn="just" eaLnBrk="1" hangingPunct="1" indent="0" lvl="0" marL="0">
              <a:lnSpc>
                <a:spcPct val="120000"/>
              </a:lnSpc>
              <a:spcBef>
                <a:spcPct val="0"/>
              </a:spcBef>
              <a:buFontTx/>
              <a:buNone/>
            </a:pPr>
            <a:r>
              <a:rPr altLang="zh-CN" sz="2400" lang="en-US">
                <a:latin typeface="Times New Roman" pitchFamily="18" charset="0"/>
              </a:rPr>
              <a:t>        对n</a:t>
            </a:r>
            <a:r>
              <a:rPr altLang="en-US" sz="2400" lang="zh-CN">
                <a:latin typeface="Times New Roman" pitchFamily="18" charset="0"/>
              </a:rPr>
              <a:t>个输入端的电路，其输入只允许出现</a:t>
            </a:r>
            <a:r>
              <a:rPr altLang="zh-CN" sz="2400" lang="en-US">
                <a:latin typeface="Times New Roman" pitchFamily="18" charset="0"/>
              </a:rPr>
              <a:t>n+1</a:t>
            </a:r>
            <a:r>
              <a:rPr altLang="en-US" sz="2400" lang="zh-CN">
                <a:latin typeface="Times New Roman" pitchFamily="18" charset="0"/>
              </a:rPr>
              <a:t>种取值组合，其中有效输入的取值组合为</a:t>
            </a:r>
            <a:r>
              <a:rPr altLang="zh-CN" sz="2400" lang="en-US">
                <a:latin typeface="Times New Roman" pitchFamily="18" charset="0"/>
              </a:rPr>
              <a:t>n</a:t>
            </a:r>
            <a:r>
              <a:rPr altLang="en-US" sz="2400" lang="zh-CN">
                <a:latin typeface="Times New Roman" pitchFamily="18" charset="0"/>
              </a:rPr>
              <a:t>种。</a:t>
            </a:r>
            <a:r>
              <a:rPr altLang="en-US" b="1" sz="2400" lang="zh-CN">
                <a:latin typeface="Times New Roman" pitchFamily="18" charset="0"/>
              </a:rPr>
              <a:t>        </a:t>
            </a:r>
          </a:p>
        </p:txBody>
      </p:sp>
      <p:sp>
        <p:nvSpPr>
          <p:cNvPr id="104863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63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a:t>
            </a:fld>
            <a:endParaRPr altLang="en-US" sz="1400" lang="zh-CN">
              <a:solidFill>
                <a:srgbClr val="656565"/>
              </a:solidFill>
            </a:endParaRPr>
          </a:p>
        </p:txBody>
      </p:sp>
      <p:sp>
        <p:nvSpPr>
          <p:cNvPr id="104863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8633">
                                            <p:txEl>
                                              <p:charRg st="0" end="23"/>
                                            </p:txEl>
                                          </p:spTgt>
                                        </p:tgtEl>
                                        <p:attrNameLst>
                                          <p:attrName>style.visibility</p:attrName>
                                        </p:attrNameLst>
                                      </p:cBhvr>
                                      <p:to>
                                        <p:strVal val="visible"/>
                                      </p:to>
                                    </p:set>
                                    <p:animEffect transition="in" filter="slide(fromBottom)">
                                      <p:cBhvr>
                                        <p:cTn dur="500" id="7"/>
                                        <p:tgtEl>
                                          <p:spTgt spid="1048633">
                                            <p:txEl>
                                              <p:charRg st="0" end="23"/>
                                            </p:txEl>
                                          </p:spTgt>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2" presetSubtype="4">
                                  <p:stCondLst>
                                    <p:cond delay="0"/>
                                  </p:stCondLst>
                                  <p:childTnLst>
                                    <p:set>
                                      <p:cBhvr>
                                        <p:cTn dur="1" fill="hold" id="11">
                                          <p:stCondLst>
                                            <p:cond delay="0"/>
                                          </p:stCondLst>
                                        </p:cTn>
                                        <p:tgtEl>
                                          <p:spTgt spid="1048633">
                                            <p:txEl>
                                              <p:charRg st="23" end="48"/>
                                            </p:txEl>
                                          </p:spTgt>
                                        </p:tgtEl>
                                        <p:attrNameLst>
                                          <p:attrName>style.visibility</p:attrName>
                                        </p:attrNameLst>
                                      </p:cBhvr>
                                      <p:to>
                                        <p:strVal val="visible"/>
                                      </p:to>
                                    </p:set>
                                    <p:animEffect transition="in" filter="slide(fromBottom)">
                                      <p:cBhvr>
                                        <p:cTn dur="500" id="12"/>
                                        <p:tgtEl>
                                          <p:spTgt spid="1048633">
                                            <p:txEl>
                                              <p:charRg st="23" end="48"/>
                                            </p:txEl>
                                          </p:spTgt>
                                        </p:tgtEl>
                                      </p:cBhvr>
                                    </p:animEffect>
                                  </p:child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12" presetSubtype="4">
                                  <p:stCondLst>
                                    <p:cond delay="0"/>
                                  </p:stCondLst>
                                  <p:childTnLst>
                                    <p:set>
                                      <p:cBhvr>
                                        <p:cTn dur="1" fill="hold" id="16">
                                          <p:stCondLst>
                                            <p:cond delay="0"/>
                                          </p:stCondLst>
                                        </p:cTn>
                                        <p:tgtEl>
                                          <p:spTgt spid="1048633">
                                            <p:txEl>
                                              <p:charRg st="48" end="93"/>
                                            </p:txEl>
                                          </p:spTgt>
                                        </p:tgtEl>
                                        <p:attrNameLst>
                                          <p:attrName>style.visibility</p:attrName>
                                        </p:attrNameLst>
                                      </p:cBhvr>
                                      <p:to>
                                        <p:strVal val="visible"/>
                                      </p:to>
                                    </p:set>
                                    <p:animEffect transition="in" filter="slide(fromBottom)">
                                      <p:cBhvr>
                                        <p:cTn dur="500" id="17"/>
                                        <p:tgtEl>
                                          <p:spTgt spid="1048633">
                                            <p:txEl>
                                              <p:charRg st="48" end="93"/>
                                            </p:txEl>
                                          </p:spTgt>
                                        </p:tgtEl>
                                      </p:cBhvr>
                                    </p:animEffect>
                                  </p:childTnLst>
                                </p:cTn>
                              </p:par>
                            </p:childTnLst>
                          </p:cTn>
                        </p:par>
                      </p:childTnLst>
                    </p:cTn>
                  </p:par>
                  <p:par>
                    <p:cTn fill="hold" id="18" nodeType="clickPar">
                      <p:stCondLst>
                        <p:cond delay="indefinite"/>
                      </p:stCondLst>
                      <p:childTnLst>
                        <p:par>
                          <p:cTn fill="hold" id="19" nodeType="withGroup">
                            <p:stCondLst>
                              <p:cond delay="0"/>
                            </p:stCondLst>
                            <p:childTnLst>
                              <p:par>
                                <p:cTn fill="hold" grpId="0" id="20" nodeType="clickEffect" presetClass="entr" presetID="12" presetSubtype="4">
                                  <p:stCondLst>
                                    <p:cond delay="0"/>
                                  </p:stCondLst>
                                  <p:childTnLst>
                                    <p:set>
                                      <p:cBhvr>
                                        <p:cTn dur="1" fill="hold" id="21">
                                          <p:stCondLst>
                                            <p:cond delay="0"/>
                                          </p:stCondLst>
                                        </p:cTn>
                                        <p:tgtEl>
                                          <p:spTgt spid="1048633">
                                            <p:txEl>
                                              <p:charRg st="93" end="118"/>
                                            </p:txEl>
                                          </p:spTgt>
                                        </p:tgtEl>
                                        <p:attrNameLst>
                                          <p:attrName>style.visibility</p:attrName>
                                        </p:attrNameLst>
                                      </p:cBhvr>
                                      <p:to>
                                        <p:strVal val="visible"/>
                                      </p:to>
                                    </p:set>
                                    <p:animEffect transition="in" filter="slide(fromBottom)">
                                      <p:cBhvr>
                                        <p:cTn dur="500" id="22"/>
                                        <p:tgtEl>
                                          <p:spTgt spid="1048633">
                                            <p:txEl>
                                              <p:charRg st="93" end="118"/>
                                            </p:txEl>
                                          </p:spTgt>
                                        </p:tgtEl>
                                      </p:cBhvr>
                                    </p:animEffect>
                                  </p:childTnLst>
                                </p:cTn>
                              </p:par>
                            </p:childTnLst>
                          </p:cTn>
                        </p:par>
                      </p:childTnLst>
                    </p:cTn>
                  </p:par>
                  <p:par>
                    <p:cTn fill="hold" id="23" nodeType="clickPar">
                      <p:stCondLst>
                        <p:cond delay="indefinite"/>
                      </p:stCondLst>
                      <p:childTnLst>
                        <p:par>
                          <p:cTn fill="hold" id="24" nodeType="withGroup">
                            <p:stCondLst>
                              <p:cond delay="0"/>
                            </p:stCondLst>
                            <p:childTnLst>
                              <p:par>
                                <p:cTn fill="hold" grpId="0" id="25" nodeType="clickEffect" presetClass="entr" presetID="12" presetSubtype="4">
                                  <p:stCondLst>
                                    <p:cond delay="0"/>
                                  </p:stCondLst>
                                  <p:childTnLst>
                                    <p:set>
                                      <p:cBhvr>
                                        <p:cTn dur="1" fill="hold" id="26">
                                          <p:stCondLst>
                                            <p:cond delay="0"/>
                                          </p:stCondLst>
                                        </p:cTn>
                                        <p:tgtEl>
                                          <p:spTgt spid="1048633">
                                            <p:txEl>
                                              <p:charRg st="127" end="186"/>
                                            </p:txEl>
                                          </p:spTgt>
                                        </p:tgtEl>
                                        <p:attrNameLst>
                                          <p:attrName>style.visibility</p:attrName>
                                        </p:attrNameLst>
                                      </p:cBhvr>
                                      <p:to>
                                        <p:strVal val="visible"/>
                                      </p:to>
                                    </p:set>
                                    <p:animEffect transition="in" filter="slide(fromBottom)">
                                      <p:cBhvr>
                                        <p:cTn dur="500" id="27"/>
                                        <p:tgtEl>
                                          <p:spTgt spid="1048633">
                                            <p:txEl>
                                              <p:charRg st="127" end="18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3" grpId="0" uiExpand="0" build="p" bldLvl="1"/>
    </p:bldLst>
  </p:timing>
</p:sld>
</file>

<file path=ppt/slides/slide60.xml><?xml version="1.0" encoding="utf-8"?>
<p:sld xmlns:a="http://schemas.openxmlformats.org/drawingml/2006/main" xmlns:r="http://schemas.openxmlformats.org/officeDocument/2006/relationships" xmlns:p="http://schemas.openxmlformats.org/presentationml/2006/main" show="1" showMasterSp="1">
  <p:cSld>
    <p:spTree>
      <p:nvGrpSpPr>
        <p:cNvPr id="194" name=""/>
        <p:cNvGrpSpPr/>
        <p:nvPr/>
      </p:nvGrpSpPr>
      <p:grpSpPr>
        <a:xfrm rot="0">
          <a:off x="0" y="0"/>
          <a:ext cx="0" cy="0"/>
          <a:chOff x="0" y="0"/>
          <a:chExt cx="0" cy="0"/>
        </a:xfrm>
      </p:grpSpPr>
      <p:sp>
        <p:nvSpPr>
          <p:cNvPr id="1049125" name="Text Box 2"/>
          <p:cNvSpPr txBox="1"/>
          <p:nvPr/>
        </p:nvSpPr>
        <p:spPr>
          <a:xfrm rot="0">
            <a:off x="533400" y="1257300"/>
            <a:ext cx="5867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宋体" pitchFamily="2" charset="-122"/>
              </a:rPr>
              <a:t>(1) </a:t>
            </a:r>
            <a:r>
              <a:rPr altLang="en-US" sz="2400" lang="zh-CN">
                <a:latin typeface="宋体" pitchFamily="2" charset="-122"/>
              </a:rPr>
              <a:t>写出输出函数和激励函数表达式</a:t>
            </a:r>
          </a:p>
        </p:txBody>
      </p:sp>
      <p:graphicFrame>
        <p:nvGraphicFramePr>
          <p:cNvPr id="4194305" name=""/>
          <p:cNvGraphicFramePr>
            <a:graphicFrameLocks/>
          </p:cNvGraphicFramePr>
          <p:nvPr/>
        </p:nvGraphicFramePr>
        <p:xfrm rot="0">
          <a:off x="5500687" y="3598862"/>
          <a:ext cx="3571875" cy="1852612"/>
        </p:xfrm>
        <a:graphic>
          <a:graphicData uri="http://schemas.openxmlformats.org/presentationml/2006/ole">
            <mc:AlternateContent xmlns:mc="http://schemas.openxmlformats.org/markup-compatibility/2006">
              <mc:Choice xmlns:v="urn:schemas-microsoft-com:vml" Requires="v">
                <p:oleObj name="Equation" r:id="rId1" spid="" imgH="1852612" imgW="3571875" showAsIcon="0" progId="Equation.3">
                  <p:embed followColorScheme="full"/>
                  <p:pic>
                    <p:nvPicPr>
                      <p:cNvPr id="2097197" name="Object 3"/>
                      <p:cNvPicPr>
                        <a:picLocks/>
                      </p:cNvPicPr>
                      <p:nvPr/>
                    </p:nvPicPr>
                    <p:blipFill>
                      <a:blip xmlns:r="http://schemas.openxmlformats.org/officeDocument/2006/relationships" r:embed="rId2">
                        <a:lum bright="-100000"/>
                      </a:blip>
                      <a:srcRect l="0" t="0" r="0" b="0"/>
                      <a:stretch>
                        <a:fillRect/>
                      </a:stretch>
                    </p:blipFill>
                    <p:spPr>
                      <a:xfrm rot="0">
                        <a:off x="5500687" y="3598862"/>
                        <a:ext cx="3571875" cy="1852612"/>
                      </a:xfrm>
                      <a:prstGeom prst="rect"/>
                      <a:noFill/>
                      <a:ln>
                        <a:noFill/>
                      </a:ln>
                    </p:spPr>
                  </p:pic>
                </p:oleObj>
              </mc:Choice>
              <mc:Fallback>
                <p:oleObj name="Equation" r:id="rId1" spid="" imgH="1852612" imgW="3571875" showAsIcon="0" progId="Equation.3">
                  <p:embed followColorScheme="full"/>
                  <p:pic>
                    <p:nvPicPr>
                      <p:cNvPr id="2097198" name="Object 3"/>
                      <p:cNvPicPr>
                        <a:picLocks/>
                      </p:cNvPicPr>
                      <p:nvPr/>
                    </p:nvPicPr>
                    <p:blipFill>
                      <a:blip xmlns:r="http://schemas.openxmlformats.org/officeDocument/2006/relationships" r:embed="rId2">
                        <a:lum bright="-100000"/>
                      </a:blip>
                      <a:srcRect l="0" t="0" r="0" b="0"/>
                      <a:stretch>
                        <a:fillRect/>
                      </a:stretch>
                    </p:blipFill>
                    <p:spPr>
                      <a:xfrm rot="0">
                        <a:off x="5500687" y="3598862"/>
                        <a:ext cx="3571875" cy="1852612"/>
                      </a:xfrm>
                      <a:prstGeom prst="rect"/>
                      <a:noFill/>
                      <a:ln>
                        <a:noFill/>
                      </a:ln>
                    </p:spPr>
                  </p:pic>
                </p:oleObj>
              </mc:Fallback>
            </mc:AlternateContent>
          </a:graphicData>
        </a:graphic>
      </p:graphicFrame>
      <p:sp>
        <p:nvSpPr>
          <p:cNvPr id="1049126" name="Text Box 4"/>
          <p:cNvSpPr txBox="1"/>
          <p:nvPr/>
        </p:nvSpPr>
        <p:spPr>
          <a:xfrm rot="0">
            <a:off x="609600" y="2030412"/>
            <a:ext cx="8077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en-US" sz="2400" lang="zh-CN">
                <a:latin typeface="Times New Roman" pitchFamily="18" charset="0"/>
              </a:rPr>
              <a:t>根据逻辑电路图可写出</a:t>
            </a:r>
            <a:r>
              <a:rPr altLang="en-US" sz="2400" lang="zh-CN">
                <a:latin typeface="宋体" pitchFamily="2" charset="-122"/>
              </a:rPr>
              <a:t>输出函数和激励函数表达式如下。</a:t>
            </a:r>
          </a:p>
        </p:txBody>
      </p:sp>
      <p:pic>
        <p:nvPicPr>
          <p:cNvPr id="2097199" name="Picture 5" descr="tu6-16c"/>
          <p:cNvPicPr>
            <a:picLocks/>
          </p:cNvPicPr>
          <p:nvPr/>
        </p:nvPicPr>
        <p:blipFill>
          <a:blip xmlns:r="http://schemas.openxmlformats.org/officeDocument/2006/relationships" r:embed="rId3">
            <a:lum bright="-100000"/>
          </a:blip>
          <a:srcRect l="0" t="0" r="0" b="0"/>
          <a:stretch>
            <a:fillRect/>
          </a:stretch>
        </p:blipFill>
        <p:spPr>
          <a:xfrm rot="0">
            <a:off x="598487" y="3021012"/>
            <a:ext cx="4559300" cy="3071812"/>
          </a:xfrm>
          <a:prstGeom prst="rect"/>
          <a:noFill/>
          <a:ln>
            <a:noFill/>
          </a:ln>
        </p:spPr>
      </p:pic>
      <p:sp>
        <p:nvSpPr>
          <p:cNvPr id="104912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12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60</a:t>
            </a:fld>
            <a:endParaRPr altLang="en-US" sz="1400" lang="zh-CN">
              <a:solidFill>
                <a:srgbClr val="656565"/>
              </a:solidFill>
            </a:endParaRPr>
          </a:p>
        </p:txBody>
      </p:sp>
      <p:sp>
        <p:nvSpPr>
          <p:cNvPr id="104912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49126"/>
                                        </p:tgtEl>
                                        <p:attrNameLst>
                                          <p:attrName>style.visibility</p:attrName>
                                        </p:attrNameLst>
                                      </p:cBhvr>
                                      <p:to>
                                        <p:strVal val="visible"/>
                                      </p:to>
                                    </p:set>
                                  </p:childTnLst>
                                </p:cTn>
                              </p:par>
                            </p:childTnLst>
                          </p:cTn>
                        </p:par>
                        <p:par>
                          <p:cTn fill="hold" id="7" nodeType="afterGroup">
                            <p:stCondLst>
                              <p:cond delay="500"/>
                            </p:stCondLst>
                            <p:childTnLst>
                              <p:par>
                                <p:cTn fill="hold" id="8" nodeType="afterEffect" presetClass="entr" presetID="14" presetSubtype="10">
                                  <p:stCondLst>
                                    <p:cond delay="0"/>
                                  </p:stCondLst>
                                  <p:childTnLst>
                                    <p:set>
                                      <p:cBhvr>
                                        <p:cTn dur="1" fill="hold" id="10">
                                          <p:stCondLst>
                                            <p:cond delay="0"/>
                                          </p:stCondLst>
                                        </p:cTn>
                                        <p:tgtEl>
                                          <p:spTgt spid="2097199"/>
                                        </p:tgtEl>
                                        <p:attrNameLst>
                                          <p:attrName>style.visibility</p:attrName>
                                        </p:attrNameLst>
                                      </p:cBhvr>
                                      <p:to>
                                        <p:strVal val="visible"/>
                                      </p:to>
                                    </p:set>
                                    <p:animEffect transition="in" filter="randombar(horizontal)">
                                      <p:cBhvr>
                                        <p:cTn dur="500" id="11"/>
                                        <p:tgtEl>
                                          <p:spTgt spid="2097199"/>
                                        </p:tgtEl>
                                      </p:cBhvr>
                                    </p:animEffect>
                                  </p:childTnLst>
                                  <p:subTnLst>
                                    <p:audio>
                                      <p:cMediaNode mute="0" vol="50000">
                                        <p:cTn display="0" id="9" masterRel="sameClick" presetSubtype="1">
                                          <p:stCondLst>
                                            <p:cond evt="begin" delay="0">
                                              <p:tn val="8"/>
                                            </p:cond>
                                          </p:stCondLst>
                                          <p:endCondLst>
                                            <p:cond evt="onStopAudio" delay="0">
                                              <p:tgtEl>
                                                <p:sldTgt/>
                                              </p:tgtEl>
                                            </p:cond>
                                          </p:endCondLst>
                                        </p:cTn>
                                        <p:tgtEl>
                                          <p:sndTgt r:embed="rId4"/>
                                        </p:tgtEl>
                                      </p:cMediaNode>
                                    </p:audio>
                                  </p:subTnLst>
                                </p:cTn>
                              </p:par>
                            </p:childTnLst>
                          </p:cTn>
                        </p:par>
                        <p:par>
                          <p:cTn fill="hold" id="12" nodeType="afterGroup">
                            <p:stCondLst>
                              <p:cond delay="1000"/>
                            </p:stCondLst>
                            <p:childTnLst>
                              <p:par>
                                <p:cTn fill="hold" id="13" nodeType="afterEffect" presetClass="entr" presetID="12" presetSubtype="1">
                                  <p:stCondLst>
                                    <p:cond delay="0"/>
                                  </p:stCondLst>
                                  <p:childTnLst>
                                    <p:set>
                                      <p:cBhvr>
                                        <p:cTn dur="1" fill="hold" id="14">
                                          <p:stCondLst>
                                            <p:cond delay="0"/>
                                          </p:stCondLst>
                                        </p:cTn>
                                        <p:tgtEl>
                                          <p:spTgt spid="4194305"/>
                                        </p:tgtEl>
                                        <p:attrNameLst>
                                          <p:attrName>style.visibility</p:attrName>
                                        </p:attrNameLst>
                                      </p:cBhvr>
                                      <p:to>
                                        <p:strVal val="visible"/>
                                      </p:to>
                                    </p:set>
                                    <p:animEffect transition="in" filter="slide(fromTop)">
                                      <p:cBhvr>
                                        <p:cTn dur="500" id="15"/>
                                        <p:tgtEl>
                                          <p:spTgt spid="4194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26" grpId="0" uiExpand="0" build="whole"/>
    </p:bldLst>
  </p:timing>
</p:sld>
</file>

<file path=ppt/slides/slide61.xml><?xml version="1.0" encoding="utf-8"?>
<p:sld xmlns:a="http://schemas.openxmlformats.org/drawingml/2006/main" xmlns:r="http://schemas.openxmlformats.org/officeDocument/2006/relationships" xmlns:p="http://schemas.openxmlformats.org/presentationml/2006/main" show="1" showMasterSp="1">
  <p:cSld>
    <p:spTree>
      <p:nvGrpSpPr>
        <p:cNvPr id="195" name=""/>
        <p:cNvGrpSpPr/>
        <p:nvPr/>
      </p:nvGrpSpPr>
      <p:grpSpPr>
        <a:xfrm rot="0">
          <a:off x="0" y="0"/>
          <a:ext cx="0" cy="0"/>
          <a:chOff x="0" y="0"/>
          <a:chExt cx="0" cy="0"/>
        </a:xfrm>
      </p:grpSpPr>
      <p:sp>
        <p:nvSpPr>
          <p:cNvPr id="1049130" name="Text Box 2"/>
          <p:cNvSpPr txBox="1"/>
          <p:nvPr/>
        </p:nvSpPr>
        <p:spPr>
          <a:xfrm rot="0">
            <a:off x="792162" y="1384300"/>
            <a:ext cx="25923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zh-CN" sz="2400" lang="en-US">
                <a:latin typeface="宋体" pitchFamily="2" charset="-122"/>
              </a:rPr>
              <a:t>(2)</a:t>
            </a:r>
            <a:r>
              <a:rPr altLang="en-US" sz="2400" lang="zh-CN">
                <a:latin typeface="宋体" pitchFamily="2" charset="-122"/>
              </a:rPr>
              <a:t>作出流程表　</a:t>
            </a:r>
            <a:r>
              <a:rPr altLang="en-US" b="1" sz="2400" lang="zh-CN">
                <a:latin typeface="宋体" pitchFamily="2" charset="-122"/>
              </a:rPr>
              <a:t>　</a:t>
            </a:r>
          </a:p>
        </p:txBody>
      </p:sp>
      <p:pic>
        <p:nvPicPr>
          <p:cNvPr id="2097200" name="Picture 3" descr="表6"/>
          <p:cNvPicPr>
            <a:picLocks/>
          </p:cNvPicPr>
          <p:nvPr/>
        </p:nvPicPr>
        <p:blipFill>
          <a:blip xmlns:r="http://schemas.openxmlformats.org/officeDocument/2006/relationships" r:embed="rId1">
            <a:lum bright="-100000"/>
          </a:blip>
          <a:srcRect l="0" t="0" r="0" b="0"/>
          <a:stretch>
            <a:fillRect/>
          </a:stretch>
        </p:blipFill>
        <p:spPr>
          <a:xfrm rot="0">
            <a:off x="971550" y="3319462"/>
            <a:ext cx="7239000" cy="2989262"/>
          </a:xfrm>
          <a:prstGeom prst="rect"/>
          <a:noFill/>
          <a:ln>
            <a:noFill/>
          </a:ln>
        </p:spPr>
      </p:pic>
      <p:graphicFrame>
        <p:nvGraphicFramePr>
          <p:cNvPr id="4194306" name=""/>
          <p:cNvGraphicFramePr>
            <a:graphicFrameLocks/>
          </p:cNvGraphicFramePr>
          <p:nvPr/>
        </p:nvGraphicFramePr>
        <p:xfrm rot="0">
          <a:off x="4976812" y="1482725"/>
          <a:ext cx="3810000" cy="1790700"/>
        </p:xfrm>
        <a:graphic>
          <a:graphicData uri="http://schemas.openxmlformats.org/presentationml/2006/ole">
            <mc:AlternateContent xmlns:mc="http://schemas.openxmlformats.org/markup-compatibility/2006">
              <mc:Choice xmlns:v="urn:schemas-microsoft-com:vml" Requires="v">
                <p:oleObj name="Equation" r:id="rId2" spid="" imgH="1790700" imgW="3810000" showAsIcon="0" progId="Equation.3">
                  <p:embed followColorScheme="full"/>
                  <p:pic>
                    <p:nvPicPr>
                      <p:cNvPr id="2097201" name="Object 4"/>
                      <p:cNvPicPr>
                        <a:picLocks/>
                      </p:cNvPicPr>
                      <p:nvPr/>
                    </p:nvPicPr>
                    <p:blipFill>
                      <a:blip xmlns:r="http://schemas.openxmlformats.org/officeDocument/2006/relationships" r:embed="rId3">
                        <a:lum bright="-100000"/>
                      </a:blip>
                      <a:srcRect l="0" t="0" r="0" b="0"/>
                      <a:stretch>
                        <a:fillRect/>
                      </a:stretch>
                    </p:blipFill>
                    <p:spPr>
                      <a:xfrm rot="0">
                        <a:off x="4976812" y="1482725"/>
                        <a:ext cx="3810000" cy="1790700"/>
                      </a:xfrm>
                      <a:prstGeom prst="rect"/>
                      <a:noFill/>
                      <a:ln>
                        <a:noFill/>
                      </a:ln>
                    </p:spPr>
                  </p:pic>
                </p:oleObj>
              </mc:Choice>
              <mc:Fallback>
                <p:oleObj name="Equation" r:id="rId2" spid="" imgH="1790700" imgW="3810000" showAsIcon="0" progId="Equation.3">
                  <p:embed followColorScheme="full"/>
                  <p:pic>
                    <p:nvPicPr>
                      <p:cNvPr id="2097202" name="Object 4"/>
                      <p:cNvPicPr>
                        <a:picLocks/>
                      </p:cNvPicPr>
                      <p:nvPr/>
                    </p:nvPicPr>
                    <p:blipFill>
                      <a:blip xmlns:r="http://schemas.openxmlformats.org/officeDocument/2006/relationships" r:embed="rId3">
                        <a:lum bright="-100000"/>
                      </a:blip>
                      <a:srcRect l="0" t="0" r="0" b="0"/>
                      <a:stretch>
                        <a:fillRect/>
                      </a:stretch>
                    </p:blipFill>
                    <p:spPr>
                      <a:xfrm rot="0">
                        <a:off x="4976812" y="1482725"/>
                        <a:ext cx="3810000" cy="1790700"/>
                      </a:xfrm>
                      <a:prstGeom prst="rect"/>
                      <a:noFill/>
                      <a:ln>
                        <a:noFill/>
                      </a:ln>
                    </p:spPr>
                  </p:pic>
                </p:oleObj>
              </mc:Fallback>
            </mc:AlternateContent>
          </a:graphicData>
        </a:graphic>
      </p:graphicFrame>
      <p:sp>
        <p:nvSpPr>
          <p:cNvPr id="104913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13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61</a:t>
            </a:fld>
            <a:endParaRPr altLang="en-US" sz="1400" lang="zh-CN">
              <a:solidFill>
                <a:srgbClr val="656565"/>
              </a:solidFill>
            </a:endParaRPr>
          </a:p>
        </p:txBody>
      </p:sp>
      <p:sp>
        <p:nvSpPr>
          <p:cNvPr id="104913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12" presetSubtype="1">
                                  <p:stCondLst>
                                    <p:cond delay="0"/>
                                  </p:stCondLst>
                                  <p:childTnLst>
                                    <p:set>
                                      <p:cBhvr>
                                        <p:cTn dur="1" fill="hold" id="6">
                                          <p:stCondLst>
                                            <p:cond delay="0"/>
                                          </p:stCondLst>
                                        </p:cTn>
                                        <p:tgtEl>
                                          <p:spTgt spid="4194306"/>
                                        </p:tgtEl>
                                        <p:attrNameLst>
                                          <p:attrName>style.visibility</p:attrName>
                                        </p:attrNameLst>
                                      </p:cBhvr>
                                      <p:to>
                                        <p:strVal val="visible"/>
                                      </p:to>
                                    </p:set>
                                    <p:animEffect transition="in" filter="slide(fromTop)">
                                      <p:cBhvr>
                                        <p:cTn dur="500" id="7"/>
                                        <p:tgtEl>
                                          <p:spTgt spid="4194306"/>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2">
                                          <p:stCondLst>
                                            <p:cond delay="0"/>
                                          </p:stCondLst>
                                        </p:cTn>
                                        <p:tgtEl>
                                          <p:spTgt spid="2097200"/>
                                        </p:tgtEl>
                                        <p:attrNameLst>
                                          <p:attrName>style.visibility</p:attrName>
                                        </p:attrNameLst>
                                      </p:cBhvr>
                                      <p:to>
                                        <p:strVal val="visible"/>
                                      </p:to>
                                    </p:set>
                                    <p:anim calcmode="lin" valueType="num">
                                      <p:cBhvr additive="base">
                                        <p:cTn dur="500" fill="hold" id="13"/>
                                        <p:tgtEl>
                                          <p:spTgt spid="2097200"/>
                                        </p:tgtEl>
                                        <p:attrNameLst>
                                          <p:attrName>ppt_x</p:attrName>
                                        </p:attrNameLst>
                                      </p:cBhvr>
                                      <p:tavLst>
                                        <p:tav tm="0">
                                          <p:val>
                                            <p:strVal val="#ppt_x"/>
                                          </p:val>
                                        </p:tav>
                                        <p:tav tm="100000">
                                          <p:val>
                                            <p:strVal val="#ppt_x"/>
                                          </p:val>
                                        </p:tav>
                                      </p:tavLst>
                                    </p:anim>
                                    <p:anim calcmode="lin" valueType="num">
                                      <p:cBhvr additive="base">
                                        <p:cTn dur="500" fill="hold" id="14"/>
                                        <p:tgtEl>
                                          <p:spTgt spid="2097200"/>
                                        </p:tgtEl>
                                        <p:attrNameLst>
                                          <p:attrName>ppt_y</p:attrName>
                                        </p:attrNameLst>
                                      </p:cBhvr>
                                      <p:tavLst>
                                        <p:tav tm="0">
                                          <p:val>
                                            <p:strVal val="1+#ppt_h/2"/>
                                          </p:val>
                                        </p:tav>
                                        <p:tav tm="100000">
                                          <p:val>
                                            <p:strVal val="#ppt_y"/>
                                          </p:val>
                                        </p:tav>
                                      </p:tavLst>
                                    </p:anim>
                                  </p:childTnLst>
                                  <p:subTnLst>
                                    <p:audio>
                                      <p:cMediaNode mute="0" vol="50000">
                                        <p:cTn display="0" id="11" masterRel="sameClick" presetSubtype="1">
                                          <p:stCondLst>
                                            <p:cond evt="begin" delay="0">
                                              <p:tn val="10"/>
                                            </p:cond>
                                          </p:stCondLst>
                                          <p:endCondLst>
                                            <p:cond evt="onStopAudio" delay="0">
                                              <p:tgtEl>
                                                <p:sldTgt/>
                                              </p:tgtEl>
                                            </p:cond>
                                          </p:endCondLst>
                                        </p:cTn>
                                        <p:tgtEl>
                                          <p:sndTgt r:embed="rId4"/>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1" showMasterSp="1">
  <p:cSld>
    <p:spTree>
      <p:nvGrpSpPr>
        <p:cNvPr id="196" name=""/>
        <p:cNvGrpSpPr/>
        <p:nvPr/>
      </p:nvGrpSpPr>
      <p:grpSpPr>
        <a:xfrm rot="0">
          <a:off x="0" y="0"/>
          <a:ext cx="0" cy="0"/>
          <a:chOff x="0" y="0"/>
          <a:chExt cx="0" cy="0"/>
        </a:xfrm>
      </p:grpSpPr>
      <p:sp>
        <p:nvSpPr>
          <p:cNvPr id="1049134" name="Text Box 2"/>
          <p:cNvSpPr txBox="1"/>
          <p:nvPr/>
        </p:nvSpPr>
        <p:spPr>
          <a:xfrm rot="0">
            <a:off x="836612" y="1295400"/>
            <a:ext cx="296703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zh-CN" sz="2400" lang="en-US">
                <a:latin typeface="宋体" pitchFamily="2" charset="-122"/>
              </a:rPr>
              <a:t>(3)</a:t>
            </a:r>
            <a:r>
              <a:rPr altLang="en-US" sz="2400" lang="zh-CN">
                <a:latin typeface="宋体" pitchFamily="2" charset="-122"/>
              </a:rPr>
              <a:t>作出总态图　</a:t>
            </a:r>
            <a:r>
              <a:rPr altLang="en-US" b="1" sz="2400" lang="zh-CN">
                <a:latin typeface="宋体" pitchFamily="2" charset="-122"/>
              </a:rPr>
              <a:t>　</a:t>
            </a:r>
          </a:p>
        </p:txBody>
      </p:sp>
      <p:sp>
        <p:nvSpPr>
          <p:cNvPr id="1049135" name="Text Box 3"/>
          <p:cNvSpPr txBox="1"/>
          <p:nvPr/>
        </p:nvSpPr>
        <p:spPr>
          <a:xfrm rot="0">
            <a:off x="971550" y="5502275"/>
            <a:ext cx="785812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50000"/>
              </a:spcBef>
              <a:buFontTx/>
              <a:buNone/>
            </a:pPr>
            <a:r>
              <a:rPr altLang="en-US" sz="2400" lang="zh-CN">
                <a:latin typeface="宋体" pitchFamily="2" charset="-122"/>
              </a:rPr>
              <a:t>当电路收到输入序列</a:t>
            </a:r>
            <a:r>
              <a:rPr altLang="en-US" b="1" sz="2400" lang="zh-CN">
                <a:solidFill>
                  <a:srgbClr val="CC3300"/>
                </a:solidFill>
                <a:latin typeface="Times New Roman" pitchFamily="18" charset="0"/>
              </a:rPr>
              <a:t>“</a:t>
            </a:r>
            <a:r>
              <a:rPr altLang="zh-CN" b="1" sz="2400" lang="en-US">
                <a:solidFill>
                  <a:srgbClr val="CC3300"/>
                </a:solidFill>
                <a:latin typeface="宋体" pitchFamily="2" charset="-122"/>
              </a:rPr>
              <a:t>00→10→11</a:t>
            </a:r>
            <a:r>
              <a:rPr altLang="zh-CN" b="1" sz="2400" lang="en-US">
                <a:solidFill>
                  <a:srgbClr val="CC3300"/>
                </a:solidFill>
                <a:latin typeface="Times New Roman" pitchFamily="18" charset="0"/>
              </a:rPr>
              <a:t>”</a:t>
            </a:r>
            <a:r>
              <a:rPr altLang="en-US" sz="2400" lang="zh-CN">
                <a:latin typeface="宋体" pitchFamily="2" charset="-122"/>
              </a:rPr>
              <a:t>时 ，才产生一个高电平输出信号，其他情况下均输出低电平。</a:t>
            </a:r>
          </a:p>
        </p:txBody>
      </p:sp>
      <p:pic>
        <p:nvPicPr>
          <p:cNvPr id="2097203" name="Picture 4" descr="表6"/>
          <p:cNvPicPr>
            <a:picLocks/>
          </p:cNvPicPr>
          <p:nvPr/>
        </p:nvPicPr>
        <p:blipFill>
          <a:blip xmlns:r="http://schemas.openxmlformats.org/officeDocument/2006/relationships" r:embed="rId1">
            <a:lum bright="-100000"/>
          </a:blip>
          <a:srcRect l="0" t="0" r="0" b="0"/>
          <a:stretch>
            <a:fillRect/>
          </a:stretch>
        </p:blipFill>
        <p:spPr>
          <a:xfrm rot="0">
            <a:off x="5246687" y="1036637"/>
            <a:ext cx="3581400" cy="1600200"/>
          </a:xfrm>
          <a:prstGeom prst="rect"/>
          <a:noFill/>
          <a:ln>
            <a:noFill/>
          </a:ln>
        </p:spPr>
      </p:pic>
      <p:pic>
        <p:nvPicPr>
          <p:cNvPr id="2097204" name="Picture 5"/>
          <p:cNvPicPr>
            <a:picLocks/>
          </p:cNvPicPr>
          <p:nvPr/>
        </p:nvPicPr>
        <p:blipFill>
          <a:blip xmlns:r="http://schemas.openxmlformats.org/officeDocument/2006/relationships" r:embed="rId2"/>
          <a:srcRect l="0" t="0" r="0" b="0"/>
          <a:stretch>
            <a:fillRect/>
          </a:stretch>
        </p:blipFill>
        <p:spPr>
          <a:xfrm rot="0">
            <a:off x="1331912" y="2646362"/>
            <a:ext cx="6472237" cy="2790825"/>
          </a:xfrm>
          <a:prstGeom prst="rect"/>
          <a:noFill/>
          <a:ln>
            <a:noFill/>
          </a:ln>
        </p:spPr>
      </p:pic>
      <p:sp>
        <p:nvSpPr>
          <p:cNvPr id="104913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13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62</a:t>
            </a:fld>
            <a:endParaRPr altLang="en-US" sz="1400" lang="zh-CN">
              <a:solidFill>
                <a:srgbClr val="656565"/>
              </a:solidFill>
            </a:endParaRPr>
          </a:p>
        </p:txBody>
      </p:sp>
      <p:sp>
        <p:nvSpPr>
          <p:cNvPr id="104913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2" presetSubtype="2">
                                  <p:stCondLst>
                                    <p:cond delay="0"/>
                                  </p:stCondLst>
                                  <p:childTnLst>
                                    <p:set>
                                      <p:cBhvr>
                                        <p:cTn dur="1" fill="hold" id="7">
                                          <p:stCondLst>
                                            <p:cond delay="0"/>
                                          </p:stCondLst>
                                        </p:cTn>
                                        <p:tgtEl>
                                          <p:spTgt spid="2097203"/>
                                        </p:tgtEl>
                                        <p:attrNameLst>
                                          <p:attrName>style.visibility</p:attrName>
                                        </p:attrNameLst>
                                      </p:cBhvr>
                                      <p:to>
                                        <p:strVal val="visible"/>
                                      </p:to>
                                    </p:set>
                                    <p:anim calcmode="lin" valueType="num">
                                      <p:cBhvr additive="base">
                                        <p:cTn dur="500" fill="hold" id="8"/>
                                        <p:tgtEl>
                                          <p:spTgt spid="2097203"/>
                                        </p:tgtEl>
                                        <p:attrNameLst>
                                          <p:attrName>ppt_x</p:attrName>
                                        </p:attrNameLst>
                                      </p:cBhvr>
                                      <p:tavLst>
                                        <p:tav tm="0">
                                          <p:val>
                                            <p:strVal val="1+#ppt_w/2"/>
                                          </p:val>
                                        </p:tav>
                                        <p:tav tm="100000">
                                          <p:val>
                                            <p:strVal val="#ppt_x"/>
                                          </p:val>
                                        </p:tav>
                                      </p:tavLst>
                                    </p:anim>
                                    <p:anim calcmode="lin" valueType="num">
                                      <p:cBhvr additive="base">
                                        <p:cTn dur="500" fill="hold" id="9"/>
                                        <p:tgtEl>
                                          <p:spTgt spid="2097203"/>
                                        </p:tgtEl>
                                        <p:attrNameLst>
                                          <p:attrName>ppt_y</p:attrName>
                                        </p:attrNameLst>
                                      </p:cBhvr>
                                      <p:tavLst>
                                        <p:tav tm="0">
                                          <p:val>
                                            <p:strVal val="#ppt_y"/>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3"/>
                                        </p:tgtEl>
                                      </p:cMediaNode>
                                    </p:audio>
                                  </p:subTnLst>
                                </p:cTn>
                              </p:par>
                            </p:childTnLst>
                          </p:cTn>
                        </p:par>
                      </p:childTnLst>
                    </p:cTn>
                  </p:par>
                  <p:par>
                    <p:cTn fill="hold" id="10" nodeType="clickPar">
                      <p:stCondLst>
                        <p:cond delay="indefinite"/>
                      </p:stCondLst>
                      <p:childTnLst>
                        <p:par>
                          <p:cTn fill="hold" id="11" nodeType="withGroup">
                            <p:stCondLst>
                              <p:cond delay="0"/>
                            </p:stCondLst>
                            <p:childTnLst>
                              <p:par>
                                <p:cTn fill="hold" id="12" nodeType="clickEffect" presetClass="entr" presetID="2" presetSubtype="4">
                                  <p:stCondLst>
                                    <p:cond delay="0"/>
                                  </p:stCondLst>
                                  <p:childTnLst>
                                    <p:set>
                                      <p:cBhvr>
                                        <p:cTn dur="1" fill="hold" id="13">
                                          <p:stCondLst>
                                            <p:cond delay="0"/>
                                          </p:stCondLst>
                                        </p:cTn>
                                        <p:tgtEl>
                                          <p:spTgt spid="2097204"/>
                                        </p:tgtEl>
                                        <p:attrNameLst>
                                          <p:attrName>style.visibility</p:attrName>
                                        </p:attrNameLst>
                                      </p:cBhvr>
                                      <p:to>
                                        <p:strVal val="visible"/>
                                      </p:to>
                                    </p:set>
                                    <p:anim calcmode="lin" valueType="num">
                                      <p:cBhvr additive="base">
                                        <p:cTn dur="500" fill="hold" id="14"/>
                                        <p:tgtEl>
                                          <p:spTgt spid="2097204"/>
                                        </p:tgtEl>
                                        <p:attrNameLst>
                                          <p:attrName>ppt_x</p:attrName>
                                        </p:attrNameLst>
                                      </p:cBhvr>
                                      <p:tavLst>
                                        <p:tav tm="0">
                                          <p:val>
                                            <p:strVal val="#ppt_x"/>
                                          </p:val>
                                        </p:tav>
                                        <p:tav tm="100000">
                                          <p:val>
                                            <p:strVal val="#ppt_x"/>
                                          </p:val>
                                        </p:tav>
                                      </p:tavLst>
                                    </p:anim>
                                    <p:anim calcmode="lin" valueType="num">
                                      <p:cBhvr additive="base">
                                        <p:cTn dur="500" fill="hold" id="15"/>
                                        <p:tgtEl>
                                          <p:spTgt spid="2097204"/>
                                        </p:tgtEl>
                                        <p:attrNameLst>
                                          <p:attrName>ppt_y</p:attrName>
                                        </p:attrNameLst>
                                      </p:cBhvr>
                                      <p:tavLst>
                                        <p:tav tm="0">
                                          <p:val>
                                            <p:strVal val="1+#ppt_h/2"/>
                                          </p:val>
                                        </p:tav>
                                        <p:tav tm="100000">
                                          <p:val>
                                            <p:strVal val="#ppt_y"/>
                                          </p:val>
                                        </p:tav>
                                      </p:tavLst>
                                    </p:anim>
                                  </p:childTnLst>
                                </p:cTn>
                              </p:par>
                            </p:childTnLst>
                          </p:cTn>
                        </p:par>
                        <p:par>
                          <p:cTn fill="hold" id="16" nodeType="afterGroup">
                            <p:stCondLst>
                              <p:cond delay="500"/>
                            </p:stCondLst>
                            <p:childTnLst>
                              <p:par>
                                <p:cTn fill="hold" grpId="0" id="17" nodeType="afterEffect" presetClass="entr" presetID="1" presetSubtype="0">
                                  <p:stCondLst>
                                    <p:cond delay="0"/>
                                  </p:stCondLst>
                                  <p:childTnLst>
                                    <p:set>
                                      <p:cBhvr>
                                        <p:cTn dur="1" fill="hold" id="18">
                                          <p:stCondLst>
                                            <p:cond delay="499"/>
                                          </p:stCondLst>
                                        </p:cTn>
                                        <p:tgtEl>
                                          <p:spTgt spid="1049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35" grpId="0" uiExpand="0" build="whole"/>
    </p:bldLst>
  </p:timing>
</p:sld>
</file>

<file path=ppt/slides/slide63.xml><?xml version="1.0" encoding="utf-8"?>
<p:sld xmlns:a="http://schemas.openxmlformats.org/drawingml/2006/main" xmlns:r="http://schemas.openxmlformats.org/officeDocument/2006/relationships" xmlns:p="http://schemas.openxmlformats.org/presentationml/2006/main" show="1" showMasterSp="1">
  <p:cSld>
    <p:spTree>
      <p:nvGrpSpPr>
        <p:cNvPr id="197" name=""/>
        <p:cNvGrpSpPr/>
        <p:nvPr/>
      </p:nvGrpSpPr>
      <p:grpSpPr>
        <a:xfrm rot="0">
          <a:off x="0" y="0"/>
          <a:ext cx="0" cy="0"/>
          <a:chOff x="0" y="0"/>
          <a:chExt cx="0" cy="0"/>
        </a:xfrm>
      </p:grpSpPr>
      <p:pic>
        <p:nvPicPr>
          <p:cNvPr id="2097205" name="Picture 2"/>
          <p:cNvPicPr>
            <a:picLocks/>
          </p:cNvPicPr>
          <p:nvPr/>
        </p:nvPicPr>
        <p:blipFill>
          <a:blip xmlns:r="http://schemas.openxmlformats.org/officeDocument/2006/relationships" r:embed="rId1"/>
          <a:srcRect l="0" t="0" r="0" b="0"/>
          <a:stretch>
            <a:fillRect/>
          </a:stretch>
        </p:blipFill>
        <p:spPr>
          <a:xfrm rot="0">
            <a:off x="161925" y="1498600"/>
            <a:ext cx="8893175" cy="1471612"/>
          </a:xfrm>
          <a:prstGeom prst="rect"/>
          <a:noFill/>
          <a:ln>
            <a:noFill/>
          </a:ln>
        </p:spPr>
      </p:pic>
      <p:sp>
        <p:nvSpPr>
          <p:cNvPr id="1049139" name="Text Box 3"/>
          <p:cNvSpPr txBox="1"/>
          <p:nvPr/>
        </p:nvSpPr>
        <p:spPr>
          <a:xfrm rot="0">
            <a:off x="746125" y="1003300"/>
            <a:ext cx="576103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宋体" pitchFamily="2" charset="-122"/>
              </a:rPr>
              <a:t>根据流程表作出总态和输出响应序列：</a:t>
            </a:r>
            <a:r>
              <a:rPr altLang="en-US" b="1" sz="2400" lang="zh-CN">
                <a:latin typeface="宋体" pitchFamily="2" charset="-122"/>
              </a:rPr>
              <a:t>　</a:t>
            </a:r>
          </a:p>
        </p:txBody>
      </p:sp>
      <p:pic>
        <p:nvPicPr>
          <p:cNvPr id="2097206" name="Picture 4"/>
          <p:cNvPicPr>
            <a:picLocks/>
          </p:cNvPicPr>
          <p:nvPr/>
        </p:nvPicPr>
        <p:blipFill>
          <a:blip xmlns:r="http://schemas.openxmlformats.org/officeDocument/2006/relationships" r:embed="rId2"/>
          <a:srcRect l="0" t="0" r="0" b="0"/>
          <a:stretch>
            <a:fillRect/>
          </a:stretch>
        </p:blipFill>
        <p:spPr>
          <a:xfrm rot="0">
            <a:off x="3600450" y="3297237"/>
            <a:ext cx="5516562" cy="3155950"/>
          </a:xfrm>
          <a:prstGeom prst="rect"/>
          <a:noFill/>
          <a:ln>
            <a:noFill/>
          </a:ln>
        </p:spPr>
      </p:pic>
      <p:pic>
        <p:nvPicPr>
          <p:cNvPr id="2097207" name="Picture 5" descr="表6"/>
          <p:cNvPicPr>
            <a:picLocks/>
          </p:cNvPicPr>
          <p:nvPr/>
        </p:nvPicPr>
        <p:blipFill>
          <a:blip xmlns:r="http://schemas.openxmlformats.org/officeDocument/2006/relationships" r:embed="rId3">
            <a:lum bright="-100000"/>
          </a:blip>
          <a:srcRect l="0" t="0" r="0" b="0"/>
          <a:stretch>
            <a:fillRect/>
          </a:stretch>
        </p:blipFill>
        <p:spPr>
          <a:xfrm rot="0">
            <a:off x="46037" y="4194175"/>
            <a:ext cx="3581400" cy="1600200"/>
          </a:xfrm>
          <a:prstGeom prst="rect"/>
          <a:noFill/>
          <a:ln>
            <a:noFill/>
          </a:ln>
        </p:spPr>
      </p:pic>
      <p:sp>
        <p:nvSpPr>
          <p:cNvPr id="104914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14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63</a:t>
            </a:fld>
            <a:endParaRPr altLang="en-US" sz="1400" lang="zh-CN">
              <a:solidFill>
                <a:srgbClr val="656565"/>
              </a:solidFill>
            </a:endParaRPr>
          </a:p>
        </p:txBody>
      </p:sp>
      <p:sp>
        <p:nvSpPr>
          <p:cNvPr id="104914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143" name="Text Box 9"/>
          <p:cNvSpPr txBox="1"/>
          <p:nvPr/>
        </p:nvSpPr>
        <p:spPr>
          <a:xfrm rot="0">
            <a:off x="71437" y="3563937"/>
            <a:ext cx="3330575" cy="3968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000" lang="zh-CN">
                <a:solidFill>
                  <a:srgbClr val="FF0000"/>
                </a:solidFill>
                <a:latin typeface="宋体" pitchFamily="2" charset="-122"/>
              </a:rPr>
              <a:t>假设两根反馈线延时相同</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05"/>
                                        </p:tgtEl>
                                        <p:attrNameLst>
                                          <p:attrName>style.visibility</p:attrName>
                                        </p:attrNameLst>
                                      </p:cBhvr>
                                      <p:to>
                                        <p:strVal val="visible"/>
                                      </p:to>
                                    </p:set>
                                    <p:anim calcmode="lin" valueType="num">
                                      <p:cBhvr additive="base">
                                        <p:cTn dur="500" fill="hold" id="7"/>
                                        <p:tgtEl>
                                          <p:spTgt spid="2097205"/>
                                        </p:tgtEl>
                                        <p:attrNameLst>
                                          <p:attrName>ppt_x</p:attrName>
                                        </p:attrNameLst>
                                      </p:cBhvr>
                                      <p:tavLst>
                                        <p:tav tm="0">
                                          <p:val>
                                            <p:strVal val="#ppt_x"/>
                                          </p:val>
                                        </p:tav>
                                        <p:tav tm="100000">
                                          <p:val>
                                            <p:strVal val="#ppt_x"/>
                                          </p:val>
                                        </p:tav>
                                      </p:tavLst>
                                    </p:anim>
                                    <p:anim calcmode="lin" valueType="num">
                                      <p:cBhvr additive="base">
                                        <p:cTn dur="500" fill="hold" id="8"/>
                                        <p:tgtEl>
                                          <p:spTgt spid="2097205"/>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097206"/>
                                        </p:tgtEl>
                                        <p:attrNameLst>
                                          <p:attrName>style.visibility</p:attrName>
                                        </p:attrNameLst>
                                      </p:cBhvr>
                                      <p:to>
                                        <p:strVal val="visible"/>
                                      </p:to>
                                    </p:set>
                                    <p:anim calcmode="lin" valueType="num">
                                      <p:cBhvr additive="base">
                                        <p:cTn dur="500" fill="hold" id="13"/>
                                        <p:tgtEl>
                                          <p:spTgt spid="2097206"/>
                                        </p:tgtEl>
                                        <p:attrNameLst>
                                          <p:attrName>ppt_x</p:attrName>
                                        </p:attrNameLst>
                                      </p:cBhvr>
                                      <p:tavLst>
                                        <p:tav tm="0">
                                          <p:val>
                                            <p:strVal val="#ppt_x"/>
                                          </p:val>
                                        </p:tav>
                                        <p:tav tm="100000">
                                          <p:val>
                                            <p:strVal val="#ppt_x"/>
                                          </p:val>
                                        </p:tav>
                                      </p:tavLst>
                                    </p:anim>
                                    <p:anim calcmode="lin" valueType="num">
                                      <p:cBhvr additive="base">
                                        <p:cTn dur="500" fill="hold" id="14"/>
                                        <p:tgtEl>
                                          <p:spTgt spid="2097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1" showMasterSp="1">
  <p:cSld>
    <p:spTree>
      <p:nvGrpSpPr>
        <p:cNvPr id="198" name=""/>
        <p:cNvGrpSpPr/>
        <p:nvPr/>
      </p:nvGrpSpPr>
      <p:grpSpPr>
        <a:xfrm rot="0">
          <a:off x="0" y="0"/>
          <a:ext cx="0" cy="0"/>
          <a:chOff x="0" y="0"/>
          <a:chExt cx="0" cy="0"/>
        </a:xfrm>
      </p:grpSpPr>
      <p:sp>
        <p:nvSpPr>
          <p:cNvPr id="1049144" name="Text Box 2"/>
          <p:cNvSpPr txBox="1"/>
          <p:nvPr/>
        </p:nvSpPr>
        <p:spPr>
          <a:xfrm rot="0">
            <a:off x="657225" y="1358900"/>
            <a:ext cx="7920037" cy="222504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zh-CN" sz="2400" lang="en-US">
                <a:latin typeface="宋体" pitchFamily="2" charset="-122"/>
              </a:rPr>
              <a:t>(4)</a:t>
            </a:r>
            <a:r>
              <a:rPr altLang="en-US" sz="2400" lang="zh-CN">
                <a:latin typeface="宋体" pitchFamily="2" charset="-122"/>
              </a:rPr>
              <a:t>说明电路功能 </a:t>
            </a:r>
          </a:p>
          <a:p>
            <a:pPr algn="just" eaLnBrk="1" hangingPunct="1" indent="0" lvl="0" marL="0">
              <a:lnSpc>
                <a:spcPct val="120000"/>
              </a:lnSpc>
              <a:spcBef>
                <a:spcPct val="0"/>
              </a:spcBef>
              <a:buFontTx/>
              <a:buNone/>
            </a:pPr>
            <a:r>
              <a:rPr altLang="en-US" sz="2400" lang="zh-CN">
                <a:latin typeface="宋体" pitchFamily="2" charset="-122"/>
              </a:rPr>
              <a:t>   从总态图和时间图可以看出，仅当电路收到输入序列</a:t>
            </a:r>
            <a:r>
              <a:rPr altLang="en-US" sz="2400" lang="zh-CN">
                <a:latin typeface="Times New Roman" pitchFamily="18" charset="0"/>
              </a:rPr>
              <a:t>“</a:t>
            </a:r>
            <a:r>
              <a:rPr altLang="zh-CN" sz="2400" lang="en-US">
                <a:latin typeface="宋体" pitchFamily="2" charset="-122"/>
              </a:rPr>
              <a:t>00→10→11</a:t>
            </a:r>
            <a:r>
              <a:rPr altLang="zh-CN" sz="2400" lang="en-US">
                <a:latin typeface="Times New Roman" pitchFamily="18" charset="0"/>
              </a:rPr>
              <a:t>”</a:t>
            </a:r>
            <a:r>
              <a:rPr altLang="en-US" sz="2400" lang="zh-CN">
                <a:latin typeface="宋体" pitchFamily="2" charset="-122"/>
              </a:rPr>
              <a:t>时 ，才产生一个高电平输出信号，其他情况下均输出低电平。</a:t>
            </a:r>
          </a:p>
          <a:p>
            <a:pPr algn="just" eaLnBrk="1" hangingPunct="1" indent="0" lvl="0" marL="0">
              <a:lnSpc>
                <a:spcPct val="120000"/>
              </a:lnSpc>
              <a:spcBef>
                <a:spcPct val="0"/>
              </a:spcBef>
              <a:buFontTx/>
              <a:buNone/>
            </a:pPr>
            <a:r>
              <a:rPr altLang="en-US" sz="2400" lang="zh-CN">
                <a:latin typeface="宋体" pitchFamily="2" charset="-122"/>
              </a:rPr>
              <a:t>    因此，</a:t>
            </a:r>
            <a:r>
              <a:rPr altLang="en-US" b="1" sz="2400" lang="zh-CN">
                <a:solidFill>
                  <a:srgbClr val="0000FF"/>
                </a:solidFill>
                <a:latin typeface="宋体" pitchFamily="2" charset="-122"/>
              </a:rPr>
              <a:t>该电路是一个</a:t>
            </a:r>
            <a:r>
              <a:rPr altLang="en-US" b="1" sz="2400" lang="zh-CN">
                <a:solidFill>
                  <a:srgbClr val="0000FF"/>
                </a:solidFill>
                <a:latin typeface="Times New Roman" pitchFamily="18" charset="0"/>
              </a:rPr>
              <a:t>“</a:t>
            </a:r>
            <a:r>
              <a:rPr altLang="zh-CN" b="1" sz="2400" lang="en-US">
                <a:solidFill>
                  <a:srgbClr val="0000FF"/>
                </a:solidFill>
                <a:latin typeface="宋体" pitchFamily="2" charset="-122"/>
              </a:rPr>
              <a:t>00→10→11</a:t>
            </a:r>
            <a:r>
              <a:rPr altLang="zh-CN" b="1" sz="2400" lang="en-US">
                <a:solidFill>
                  <a:srgbClr val="0000FF"/>
                </a:solidFill>
                <a:latin typeface="Times New Roman" pitchFamily="18" charset="0"/>
              </a:rPr>
              <a:t>”</a:t>
            </a:r>
            <a:r>
              <a:rPr altLang="en-US" b="1" sz="2400" lang="zh-CN">
                <a:solidFill>
                  <a:srgbClr val="0000FF"/>
                </a:solidFill>
                <a:latin typeface="宋体" pitchFamily="2" charset="-122"/>
              </a:rPr>
              <a:t>序列检测器。 </a:t>
            </a:r>
          </a:p>
        </p:txBody>
      </p:sp>
      <p:sp>
        <p:nvSpPr>
          <p:cNvPr id="104914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14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64</a:t>
            </a:fld>
            <a:endParaRPr altLang="en-US" sz="1400" lang="zh-CN">
              <a:solidFill>
                <a:srgbClr val="656565"/>
              </a:solidFill>
            </a:endParaRPr>
          </a:p>
        </p:txBody>
      </p:sp>
      <p:sp>
        <p:nvSpPr>
          <p:cNvPr id="104914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65.xml><?xml version="1.0" encoding="utf-8"?>
<p:sld xmlns:a="http://schemas.openxmlformats.org/drawingml/2006/main" xmlns:r="http://schemas.openxmlformats.org/officeDocument/2006/relationships" xmlns:p="http://schemas.openxmlformats.org/presentationml/2006/main" show="1" showMasterSp="1">
  <p:cSld>
    <p:spTree>
      <p:nvGrpSpPr>
        <p:cNvPr id="199" name=""/>
        <p:cNvGrpSpPr/>
        <p:nvPr/>
      </p:nvGrpSpPr>
      <p:grpSpPr>
        <a:xfrm rot="0">
          <a:off x="0" y="0"/>
          <a:ext cx="0" cy="0"/>
          <a:chOff x="0" y="0"/>
          <a:chExt cx="0" cy="0"/>
        </a:xfrm>
      </p:grpSpPr>
      <p:sp>
        <p:nvSpPr>
          <p:cNvPr id="1049148" name="Text Box 2"/>
          <p:cNvSpPr txBox="1"/>
          <p:nvPr/>
        </p:nvSpPr>
        <p:spPr>
          <a:xfrm rot="0">
            <a:off x="539750" y="1198562"/>
            <a:ext cx="7315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zh-CN" sz="2400" lang="en-US">
                <a:latin typeface="Times New Roman" pitchFamily="18" charset="0"/>
              </a:rPr>
              <a:t>6.3.3 </a:t>
            </a:r>
            <a:r>
              <a:rPr altLang="en-US" sz="2400" lang="zh-CN">
                <a:latin typeface="Times New Roman" pitchFamily="18" charset="0"/>
              </a:rPr>
              <a:t>电平异步时序逻辑电路的竞争</a:t>
            </a:r>
          </a:p>
        </p:txBody>
      </p:sp>
      <p:sp>
        <p:nvSpPr>
          <p:cNvPr id="1049149" name="Text Box 3"/>
          <p:cNvSpPr txBox="1"/>
          <p:nvPr/>
        </p:nvSpPr>
        <p:spPr>
          <a:xfrm rot="0">
            <a:off x="522287" y="1985962"/>
            <a:ext cx="8054975" cy="39319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b="1" sz="2400" lang="zh-CN">
                <a:latin typeface="宋体" pitchFamily="2" charset="-122"/>
              </a:rPr>
              <a:t>　　</a:t>
            </a:r>
            <a:r>
              <a:rPr altLang="en-US" sz="2400" lang="zh-CN">
                <a:latin typeface="宋体" pitchFamily="2" charset="-122"/>
              </a:rPr>
              <a:t>前面对电路进行分析时，是在假定各回路之间延迟时间相同的情况下对电路的工作过程进行分析的。事实上，各反馈回路的延迟时间往往各不相同。当电路中存在多条反馈回路，而各回路之间的延时又互不相同时，则可能由于输入信号的变化在反馈回路之间引起竞争。</a:t>
            </a:r>
          </a:p>
          <a:p>
            <a:pPr algn="just" eaLnBrk="1" hangingPunct="1" indent="0" lvl="0" marL="0">
              <a:lnSpc>
                <a:spcPct val="120000"/>
              </a:lnSpc>
              <a:spcBef>
                <a:spcPct val="0"/>
              </a:spcBef>
              <a:buFontTx/>
              <a:buNone/>
            </a:pPr>
            <a:r>
              <a:rPr altLang="en-US" sz="2400" lang="zh-CN">
                <a:latin typeface="宋体" pitchFamily="2" charset="-122"/>
              </a:rPr>
              <a:t>　　</a:t>
            </a:r>
            <a:r>
              <a:rPr altLang="en-US" sz="2400" lang="zh-CN">
                <a:solidFill>
                  <a:srgbClr val="FF3300"/>
                </a:solidFill>
                <a:latin typeface="宋体" pitchFamily="2" charset="-122"/>
              </a:rPr>
              <a:t>竞争</a:t>
            </a:r>
            <a:r>
              <a:rPr altLang="en-US" sz="2400" lang="zh-CN">
                <a:latin typeface="宋体" pitchFamily="2" charset="-122"/>
              </a:rPr>
              <a:t>：是指当输入信号变化引起电路中两个或两个以上</a:t>
            </a:r>
            <a:r>
              <a:rPr altLang="en-US" sz="2400" lang="zh-CN">
                <a:solidFill>
                  <a:srgbClr val="3399FF"/>
                </a:solidFill>
                <a:latin typeface="宋体" pitchFamily="2" charset="-122"/>
              </a:rPr>
              <a:t>状态变量发生变化</a:t>
            </a:r>
            <a:r>
              <a:rPr altLang="en-US" sz="2400" lang="zh-CN">
                <a:latin typeface="宋体" pitchFamily="2" charset="-122"/>
              </a:rPr>
              <a:t>时，由于各反馈回路</a:t>
            </a:r>
            <a:r>
              <a:rPr altLang="en-US" sz="2400" lang="zh-CN">
                <a:solidFill>
                  <a:srgbClr val="3399FF"/>
                </a:solidFill>
                <a:latin typeface="宋体" pitchFamily="2" charset="-122"/>
              </a:rPr>
              <a:t>延迟时间</a:t>
            </a:r>
            <a:r>
              <a:rPr altLang="en-US" sz="2400" lang="zh-CN">
                <a:latin typeface="宋体" pitchFamily="2" charset="-122"/>
              </a:rPr>
              <a:t>的不同，使状态的变化有先有后而导致不同状态响应过程的一种现象。</a:t>
            </a:r>
            <a:r>
              <a:rPr altLang="en-US" b="1" sz="2400" lang="zh-CN">
                <a:solidFill>
                  <a:srgbClr val="000099"/>
                </a:solidFill>
                <a:latin typeface="宋体" pitchFamily="2" charset="-122"/>
              </a:rPr>
              <a:t> </a:t>
            </a:r>
          </a:p>
        </p:txBody>
      </p:sp>
      <p:sp>
        <p:nvSpPr>
          <p:cNvPr id="104915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15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65</a:t>
            </a:fld>
            <a:endParaRPr altLang="en-US" sz="1400" lang="zh-CN">
              <a:solidFill>
                <a:srgbClr val="656565"/>
              </a:solidFill>
            </a:endParaRPr>
          </a:p>
        </p:txBody>
      </p:sp>
      <p:sp>
        <p:nvSpPr>
          <p:cNvPr id="104915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149">
                                            <p:txEl>
                                              <p:charRg st="0" end="121"/>
                                            </p:txEl>
                                          </p:spTgt>
                                        </p:tgtEl>
                                        <p:attrNameLst>
                                          <p:attrName>style.visibility</p:attrName>
                                        </p:attrNameLst>
                                      </p:cBhvr>
                                      <p:to>
                                        <p:strVal val="visible"/>
                                      </p:to>
                                    </p:set>
                                    <p:animEffect transition="in" filter="blinds(horizontal)">
                                      <p:cBhvr>
                                        <p:cTn dur="500" id="7"/>
                                        <p:tgtEl>
                                          <p:spTgt spid="1049149">
                                            <p:txEl>
                                              <p:charRg st="0" end="121"/>
                                            </p:txEl>
                                          </p:spTgt>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49149">
                                            <p:txEl>
                                              <p:charRg st="121" end="201"/>
                                            </p:txEl>
                                          </p:spTgt>
                                        </p:tgtEl>
                                        <p:attrNameLst>
                                          <p:attrName>style.visibility</p:attrName>
                                        </p:attrNameLst>
                                      </p:cBhvr>
                                      <p:to>
                                        <p:strVal val="visible"/>
                                      </p:to>
                                    </p:set>
                                    <p:animEffect transition="in" filter="blinds(horizontal)">
                                      <p:cBhvr>
                                        <p:cTn dur="500" id="12"/>
                                        <p:tgtEl>
                                          <p:spTgt spid="1049149">
                                            <p:txEl>
                                              <p:charRg st="121" end="20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49" grpId="0" uiExpand="0" build="p" bldLvl="1"/>
    </p:bldLst>
  </p:timing>
</p:sld>
</file>

<file path=ppt/slides/slide66.xml><?xml version="1.0" encoding="utf-8"?>
<p:sld xmlns:a="http://schemas.openxmlformats.org/drawingml/2006/main" xmlns:r="http://schemas.openxmlformats.org/officeDocument/2006/relationships" xmlns:p="http://schemas.openxmlformats.org/presentationml/2006/main" show="1" showMasterSp="1">
  <p:cSld>
    <p:spTree>
      <p:nvGrpSpPr>
        <p:cNvPr id="200" name=""/>
        <p:cNvGrpSpPr/>
        <p:nvPr/>
      </p:nvGrpSpPr>
      <p:grpSpPr>
        <a:xfrm rot="0">
          <a:off x="0" y="0"/>
          <a:ext cx="0" cy="0"/>
          <a:chOff x="0" y="0"/>
          <a:chExt cx="0" cy="0"/>
        </a:xfrm>
      </p:grpSpPr>
      <p:sp>
        <p:nvSpPr>
          <p:cNvPr id="1049153" name="Text Box 2"/>
          <p:cNvSpPr txBox="1"/>
          <p:nvPr/>
        </p:nvSpPr>
        <p:spPr>
          <a:xfrm rot="0">
            <a:off x="566737" y="2076450"/>
            <a:ext cx="8075612" cy="265176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宋体" pitchFamily="2" charset="-122"/>
              </a:rPr>
              <a:t>　　根据竞争对电路状态转移产生的影响，可将竞争分为</a:t>
            </a:r>
          </a:p>
          <a:p>
            <a:pPr algn="just" eaLnBrk="1" hangingPunct="1" indent="0" lvl="0" marL="0">
              <a:lnSpc>
                <a:spcPct val="120000"/>
              </a:lnSpc>
              <a:spcBef>
                <a:spcPct val="0"/>
              </a:spcBef>
              <a:buFontTx/>
              <a:buNone/>
            </a:pPr>
            <a:r>
              <a:rPr altLang="en-US" sz="2400" lang="zh-CN">
                <a:latin typeface="宋体" pitchFamily="2" charset="-122"/>
              </a:rPr>
              <a:t>非临界竞争和临界竞争两种类型。</a:t>
            </a:r>
          </a:p>
          <a:p>
            <a:pPr algn="just" eaLnBrk="1" hangingPunct="1" indent="0" lvl="0" marL="0">
              <a:lnSpc>
                <a:spcPct val="120000"/>
              </a:lnSpc>
              <a:spcBef>
                <a:spcPct val="0"/>
              </a:spcBef>
              <a:buFontTx/>
              <a:buNone/>
            </a:pPr>
            <a:r>
              <a:rPr altLang="en-US" sz="2400" lang="zh-CN">
                <a:latin typeface="宋体" pitchFamily="2" charset="-122"/>
              </a:rPr>
              <a:t>　　</a:t>
            </a:r>
            <a:r>
              <a:rPr altLang="en-US" sz="2400" lang="zh-CN">
                <a:solidFill>
                  <a:srgbClr val="0000FF"/>
                </a:solidFill>
                <a:latin typeface="宋体" pitchFamily="2" charset="-122"/>
              </a:rPr>
              <a:t>非临界竞争</a:t>
            </a:r>
            <a:r>
              <a:rPr altLang="en-US" sz="2400" lang="zh-CN">
                <a:latin typeface="宋体" pitchFamily="2" charset="-122"/>
              </a:rPr>
              <a:t>：若竞争的结果最终能到达</a:t>
            </a:r>
            <a:r>
              <a:rPr altLang="en-US" sz="2400" lang="zh-CN">
                <a:solidFill>
                  <a:srgbClr val="FF0000"/>
                </a:solidFill>
                <a:latin typeface="宋体" pitchFamily="2" charset="-122"/>
              </a:rPr>
              <a:t>预定</a:t>
            </a:r>
            <a:r>
              <a:rPr altLang="en-US" sz="2400" lang="zh-CN">
                <a:latin typeface="宋体" pitchFamily="2" charset="-122"/>
              </a:rPr>
              <a:t>的稳态，则称为非临界竞争。</a:t>
            </a:r>
          </a:p>
          <a:p>
            <a:pPr algn="just" eaLnBrk="1" hangingPunct="1" indent="0" lvl="0" marL="0">
              <a:lnSpc>
                <a:spcPct val="120000"/>
              </a:lnSpc>
              <a:spcBef>
                <a:spcPct val="0"/>
              </a:spcBef>
              <a:buFontTx/>
              <a:buNone/>
            </a:pPr>
            <a:r>
              <a:rPr altLang="en-US" sz="2400" lang="zh-CN">
                <a:latin typeface="宋体" pitchFamily="2" charset="-122"/>
              </a:rPr>
              <a:t>　　</a:t>
            </a:r>
            <a:r>
              <a:rPr altLang="en-US" sz="2400" lang="zh-CN">
                <a:solidFill>
                  <a:srgbClr val="0000FF"/>
                </a:solidFill>
                <a:latin typeface="宋体" pitchFamily="2" charset="-122"/>
              </a:rPr>
              <a:t>临界竞争</a:t>
            </a:r>
            <a:r>
              <a:rPr altLang="en-US" sz="2400" lang="zh-CN">
                <a:latin typeface="宋体" pitchFamily="2" charset="-122"/>
              </a:rPr>
              <a:t>：若竞争的结果可能使电路到达不同的稳态，即状态转移</a:t>
            </a:r>
            <a:r>
              <a:rPr altLang="en-US" sz="2400" lang="zh-CN">
                <a:solidFill>
                  <a:srgbClr val="FF0000"/>
                </a:solidFill>
                <a:latin typeface="宋体" pitchFamily="2" charset="-122"/>
              </a:rPr>
              <a:t>不可预测</a:t>
            </a:r>
            <a:r>
              <a:rPr altLang="en-US" sz="2400" lang="zh-CN">
                <a:latin typeface="宋体" pitchFamily="2" charset="-122"/>
              </a:rPr>
              <a:t>，则称为临界竞争。 </a:t>
            </a:r>
          </a:p>
        </p:txBody>
      </p:sp>
      <p:sp>
        <p:nvSpPr>
          <p:cNvPr id="1049154" name="Text Box 3"/>
          <p:cNvSpPr txBox="1"/>
          <p:nvPr/>
        </p:nvSpPr>
        <p:spPr>
          <a:xfrm rot="0">
            <a:off x="520700" y="1322387"/>
            <a:ext cx="2971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50000"/>
              </a:spcBef>
              <a:buFontTx/>
              <a:buNone/>
            </a:pPr>
            <a:r>
              <a:rPr altLang="zh-CN" sz="2400" lang="en-US">
                <a:latin typeface="Times New Roman" pitchFamily="18" charset="0"/>
              </a:rPr>
              <a:t>1</a:t>
            </a:r>
            <a:r>
              <a:rPr altLang="en-US" sz="2400" lang="zh-CN">
                <a:latin typeface="Times New Roman" pitchFamily="18" charset="0"/>
              </a:rPr>
              <a:t>、竞争的两种类型</a:t>
            </a:r>
          </a:p>
        </p:txBody>
      </p:sp>
      <p:sp>
        <p:nvSpPr>
          <p:cNvPr id="104915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15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66</a:t>
            </a:fld>
            <a:endParaRPr altLang="en-US" sz="1400" lang="zh-CN">
              <a:solidFill>
                <a:srgbClr val="656565"/>
              </a:solidFill>
            </a:endParaRPr>
          </a:p>
        </p:txBody>
      </p:sp>
      <p:sp>
        <p:nvSpPr>
          <p:cNvPr id="104915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49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53" grpId="0" uiExpand="0" build="whole"/>
    </p:bldLst>
  </p:timing>
</p:sld>
</file>

<file path=ppt/slides/slide67.xml><?xml version="1.0" encoding="utf-8"?>
<p:sld xmlns:a="http://schemas.openxmlformats.org/drawingml/2006/main" xmlns:r="http://schemas.openxmlformats.org/officeDocument/2006/relationships" xmlns:p="http://schemas.openxmlformats.org/presentationml/2006/main" show="1" showMasterSp="1">
  <p:cSld>
    <p:spTree>
      <p:nvGrpSpPr>
        <p:cNvPr id="201" name=""/>
        <p:cNvGrpSpPr/>
        <p:nvPr/>
      </p:nvGrpSpPr>
      <p:grpSpPr>
        <a:xfrm rot="0">
          <a:off x="0" y="0"/>
          <a:ext cx="0" cy="0"/>
          <a:chOff x="0" y="0"/>
          <a:chExt cx="0" cy="0"/>
        </a:xfrm>
      </p:grpSpPr>
      <p:sp>
        <p:nvSpPr>
          <p:cNvPr id="1049158" name="Text Box 2"/>
          <p:cNvSpPr txBox="1"/>
          <p:nvPr/>
        </p:nvSpPr>
        <p:spPr>
          <a:xfrm rot="0">
            <a:off x="522287" y="1612900"/>
            <a:ext cx="459105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宋体" pitchFamily="2" charset="-122"/>
              </a:rPr>
              <a:t>右图所示某电平异步时序电路的流程表如下：</a:t>
            </a:r>
          </a:p>
        </p:txBody>
      </p:sp>
      <p:sp>
        <p:nvSpPr>
          <p:cNvPr id="1049159" name="Text Box 3"/>
          <p:cNvSpPr txBox="1"/>
          <p:nvPr/>
        </p:nvSpPr>
        <p:spPr>
          <a:xfrm rot="0">
            <a:off x="6162675" y="3638550"/>
            <a:ext cx="2819400" cy="222504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宋体" pitchFamily="2" charset="-122"/>
              </a:rPr>
              <a:t>当电路处在稳定总态（</a:t>
            </a:r>
            <a:r>
              <a:rPr altLang="zh-CN" sz="2400" lang="en-US">
                <a:latin typeface="宋体" pitchFamily="2" charset="-122"/>
              </a:rPr>
              <a:t>00</a:t>
            </a:r>
            <a:r>
              <a:rPr altLang="en-US" sz="2400" lang="zh-CN">
                <a:latin typeface="宋体" pitchFamily="2" charset="-122"/>
              </a:rPr>
              <a:t>，</a:t>
            </a:r>
            <a:r>
              <a:rPr altLang="zh-CN" sz="2400" lang="en-US">
                <a:latin typeface="宋体" pitchFamily="2" charset="-122"/>
              </a:rPr>
              <a:t>00</a:t>
            </a:r>
            <a:r>
              <a:rPr altLang="en-US" sz="2400" lang="zh-CN">
                <a:latin typeface="宋体" pitchFamily="2" charset="-122"/>
              </a:rPr>
              <a:t>）和（</a:t>
            </a:r>
            <a:r>
              <a:rPr altLang="zh-CN" sz="2400" lang="en-US">
                <a:latin typeface="宋体" pitchFamily="2" charset="-122"/>
              </a:rPr>
              <a:t>10</a:t>
            </a:r>
            <a:r>
              <a:rPr altLang="en-US" sz="2400" lang="zh-CN">
                <a:latin typeface="宋体" pitchFamily="2" charset="-122"/>
              </a:rPr>
              <a:t>，</a:t>
            </a:r>
            <a:r>
              <a:rPr altLang="zh-CN" sz="2400" lang="en-US">
                <a:latin typeface="宋体" pitchFamily="2" charset="-122"/>
              </a:rPr>
              <a:t>11</a:t>
            </a:r>
            <a:r>
              <a:rPr altLang="en-US" sz="2400" lang="zh-CN">
                <a:latin typeface="宋体" pitchFamily="2" charset="-122"/>
              </a:rPr>
              <a:t>），输入发生变化时，电路状态响应过程将如何呢？</a:t>
            </a:r>
          </a:p>
        </p:txBody>
      </p:sp>
      <p:grpSp>
        <p:nvGrpSpPr>
          <p:cNvPr id="202" name=""/>
          <p:cNvGrpSpPr/>
          <p:nvPr/>
        </p:nvGrpSpPr>
        <p:grpSpPr>
          <a:xfrm rot="0">
            <a:off x="522287" y="2917825"/>
            <a:ext cx="5562600" cy="3725862"/>
            <a:chOff x="329" y="1791"/>
            <a:chExt cx="3504" cy="2347"/>
          </a:xfrm>
        </p:grpSpPr>
        <p:sp>
          <p:nvSpPr>
            <p:cNvPr id="1049160" name="Line 5"/>
            <p:cNvSpPr/>
            <p:nvPr/>
          </p:nvSpPr>
          <p:spPr>
            <a:xfrm rot="0">
              <a:off x="329" y="1791"/>
              <a:ext cx="3396" cy="0"/>
            </a:xfrm>
            <a:prstGeom prst="line"/>
            <a:noFill/>
            <a:ln w="28575" cap="sq" cmpd="sng">
              <a:solidFill>
                <a:schemeClr val="dk1">
                  <a:alpha val="100000"/>
                </a:schemeClr>
              </a:solidFill>
              <a:prstDash val="solid"/>
              <a:round/>
            </a:ln>
          </p:spPr>
        </p:sp>
        <p:sp>
          <p:nvSpPr>
            <p:cNvPr id="1049161" name="Rectangle 6"/>
            <p:cNvSpPr/>
            <p:nvPr/>
          </p:nvSpPr>
          <p:spPr>
            <a:xfrm rot="0">
              <a:off x="2464" y="2113"/>
              <a:ext cx="649" cy="1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zh-CN" sz="2000" lang="en-US">
                  <a:latin typeface="Times New Roman" pitchFamily="18" charset="0"/>
                </a:rPr>
                <a:t>x</a:t>
              </a:r>
              <a:r>
                <a:rPr altLang="zh-CN" baseline="-25000" sz="2000" lang="en-US">
                  <a:latin typeface="Times New Roman" pitchFamily="18" charset="0"/>
                </a:rPr>
                <a:t>2</a:t>
              </a:r>
              <a:r>
                <a:rPr altLang="zh-CN" sz="2000" lang="en-US">
                  <a:latin typeface="Times New Roman" pitchFamily="18" charset="0"/>
                </a:rPr>
                <a:t>x</a:t>
              </a:r>
              <a:r>
                <a:rPr altLang="zh-CN" baseline="-25000" sz="2000" lang="en-US">
                  <a:latin typeface="Times New Roman" pitchFamily="18" charset="0"/>
                </a:rPr>
                <a:t>1</a:t>
              </a:r>
              <a:r>
                <a:rPr altLang="zh-CN" sz="2000" lang="en-US">
                  <a:latin typeface="Times New Roman" pitchFamily="18" charset="0"/>
                </a:rPr>
                <a:t>=11</a:t>
              </a:r>
            </a:p>
          </p:txBody>
        </p:sp>
        <p:sp>
          <p:nvSpPr>
            <p:cNvPr id="1049162" name="Rectangle 7"/>
            <p:cNvSpPr/>
            <p:nvPr/>
          </p:nvSpPr>
          <p:spPr>
            <a:xfrm rot="0">
              <a:off x="2027" y="2020"/>
              <a:ext cx="776" cy="748"/>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endParaRPr altLang="en-US" sz="2800" lang="zh-CN">
                <a:latin typeface="Times New Roman" pitchFamily="18" charset="0"/>
              </a:endParaRPr>
            </a:p>
          </p:txBody>
        </p:sp>
        <p:sp>
          <p:nvSpPr>
            <p:cNvPr id="1049163" name="Line 8"/>
            <p:cNvSpPr/>
            <p:nvPr/>
          </p:nvSpPr>
          <p:spPr>
            <a:xfrm rot="0">
              <a:off x="1057" y="1791"/>
              <a:ext cx="0" cy="2227"/>
            </a:xfrm>
            <a:prstGeom prst="line"/>
            <a:noFill/>
            <a:ln w="12700" cap="flat" cmpd="sng">
              <a:solidFill>
                <a:schemeClr val="dk1">
                  <a:alpha val="100000"/>
                </a:schemeClr>
              </a:solidFill>
              <a:prstDash val="solid"/>
              <a:round/>
            </a:ln>
          </p:spPr>
        </p:sp>
        <p:sp>
          <p:nvSpPr>
            <p:cNvPr id="1049164" name="Line 9"/>
            <p:cNvSpPr/>
            <p:nvPr/>
          </p:nvSpPr>
          <p:spPr>
            <a:xfrm rot="0" flipH="1">
              <a:off x="3730" y="1791"/>
              <a:ext cx="0" cy="2212"/>
            </a:xfrm>
            <a:prstGeom prst="line"/>
            <a:noFill/>
            <a:ln w="28575" cap="sq" cmpd="sng">
              <a:solidFill>
                <a:schemeClr val="dk1">
                  <a:alpha val="100000"/>
                </a:schemeClr>
              </a:solidFill>
              <a:prstDash val="solid"/>
              <a:round/>
            </a:ln>
          </p:spPr>
        </p:sp>
        <p:sp>
          <p:nvSpPr>
            <p:cNvPr id="1049165" name="Oval 10"/>
            <p:cNvSpPr/>
            <p:nvPr/>
          </p:nvSpPr>
          <p:spPr>
            <a:xfrm rot="0">
              <a:off x="2579" y="2845"/>
              <a:ext cx="244" cy="223"/>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000" lang="en-US">
                  <a:latin typeface="Times New Roman" pitchFamily="18" charset="0"/>
                </a:rPr>
                <a:t>01</a:t>
              </a:r>
            </a:p>
          </p:txBody>
        </p:sp>
        <p:sp>
          <p:nvSpPr>
            <p:cNvPr id="1049166" name="Oval 11"/>
            <p:cNvSpPr/>
            <p:nvPr/>
          </p:nvSpPr>
          <p:spPr>
            <a:xfrm rot="0">
              <a:off x="1954" y="2873"/>
              <a:ext cx="243" cy="223"/>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000" lang="en-US">
                  <a:latin typeface="Times New Roman" pitchFamily="18" charset="0"/>
                </a:rPr>
                <a:t>01</a:t>
              </a:r>
            </a:p>
          </p:txBody>
        </p:sp>
        <p:sp>
          <p:nvSpPr>
            <p:cNvPr id="1049167" name="Oval 12"/>
            <p:cNvSpPr/>
            <p:nvPr/>
          </p:nvSpPr>
          <p:spPr>
            <a:xfrm rot="0">
              <a:off x="3260" y="2840"/>
              <a:ext cx="244" cy="222"/>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000" lang="en-US">
                  <a:latin typeface="Times New Roman" pitchFamily="18" charset="0"/>
                </a:rPr>
                <a:t>01</a:t>
              </a:r>
            </a:p>
          </p:txBody>
        </p:sp>
        <p:sp>
          <p:nvSpPr>
            <p:cNvPr id="1049168" name="Oval 13"/>
            <p:cNvSpPr/>
            <p:nvPr/>
          </p:nvSpPr>
          <p:spPr>
            <a:xfrm rot="0">
              <a:off x="3253" y="3313"/>
              <a:ext cx="244" cy="223"/>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000" lang="en-US">
                  <a:solidFill>
                    <a:srgbClr val="0000FF"/>
                  </a:solidFill>
                  <a:latin typeface="Times New Roman" pitchFamily="18" charset="0"/>
                </a:rPr>
                <a:t>11</a:t>
              </a:r>
            </a:p>
          </p:txBody>
        </p:sp>
        <p:sp>
          <p:nvSpPr>
            <p:cNvPr id="1049169" name="Oval 14"/>
            <p:cNvSpPr/>
            <p:nvPr/>
          </p:nvSpPr>
          <p:spPr>
            <a:xfrm rot="0">
              <a:off x="2597" y="3691"/>
              <a:ext cx="244" cy="223"/>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000" lang="en-US">
                  <a:latin typeface="Times New Roman" pitchFamily="18" charset="0"/>
                </a:rPr>
                <a:t>10</a:t>
              </a:r>
            </a:p>
          </p:txBody>
        </p:sp>
        <p:sp>
          <p:nvSpPr>
            <p:cNvPr id="1049170" name="Oval 15"/>
            <p:cNvSpPr/>
            <p:nvPr/>
          </p:nvSpPr>
          <p:spPr>
            <a:xfrm rot="0">
              <a:off x="3260" y="3691"/>
              <a:ext cx="244" cy="223"/>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000" lang="en-US">
                  <a:latin typeface="Times New Roman" pitchFamily="18" charset="0"/>
                </a:rPr>
                <a:t>10</a:t>
              </a:r>
            </a:p>
          </p:txBody>
        </p:sp>
        <p:sp>
          <p:nvSpPr>
            <p:cNvPr id="1049171" name="Rectangle 16"/>
            <p:cNvSpPr/>
            <p:nvPr/>
          </p:nvSpPr>
          <p:spPr>
            <a:xfrm rot="0">
              <a:off x="410" y="2838"/>
              <a:ext cx="609" cy="252"/>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en-US" sz="2000" lang="zh-CN">
                  <a:latin typeface="Times New Roman" pitchFamily="18" charset="0"/>
                </a:rPr>
                <a:t>   </a:t>
              </a:r>
              <a:r>
                <a:rPr altLang="zh-CN" sz="2000" lang="en-US">
                  <a:latin typeface="Times New Roman" pitchFamily="18" charset="0"/>
                </a:rPr>
                <a:t>01</a:t>
              </a:r>
            </a:p>
          </p:txBody>
        </p:sp>
        <p:sp>
          <p:nvSpPr>
            <p:cNvPr id="1049172" name="Rectangle 17"/>
            <p:cNvSpPr/>
            <p:nvPr/>
          </p:nvSpPr>
          <p:spPr>
            <a:xfrm rot="0">
              <a:off x="3143" y="2113"/>
              <a:ext cx="690" cy="1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zh-CN" sz="2000" lang="en-US">
                  <a:latin typeface="Times New Roman" pitchFamily="18" charset="0"/>
                </a:rPr>
                <a:t>x</a:t>
              </a:r>
              <a:r>
                <a:rPr altLang="zh-CN" baseline="-25000" sz="2000" lang="en-US">
                  <a:latin typeface="Times New Roman" pitchFamily="18" charset="0"/>
                </a:rPr>
                <a:t>2</a:t>
              </a:r>
              <a:r>
                <a:rPr altLang="zh-CN" sz="2000" lang="en-US">
                  <a:latin typeface="Times New Roman" pitchFamily="18" charset="0"/>
                </a:rPr>
                <a:t>x</a:t>
              </a:r>
              <a:r>
                <a:rPr altLang="zh-CN" baseline="-25000" sz="2000" lang="en-US">
                  <a:latin typeface="Times New Roman" pitchFamily="18" charset="0"/>
                </a:rPr>
                <a:t>1</a:t>
              </a:r>
              <a:r>
                <a:rPr altLang="zh-CN" sz="2000" lang="en-US">
                  <a:latin typeface="Times New Roman" pitchFamily="18" charset="0"/>
                </a:rPr>
                <a:t>=10</a:t>
              </a:r>
            </a:p>
          </p:txBody>
        </p:sp>
        <p:sp>
          <p:nvSpPr>
            <p:cNvPr id="1049173" name="Rectangle 18"/>
            <p:cNvSpPr/>
            <p:nvPr/>
          </p:nvSpPr>
          <p:spPr>
            <a:xfrm rot="0">
              <a:off x="1833" y="2113"/>
              <a:ext cx="650" cy="1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zh-CN" sz="2000" lang="en-US">
                  <a:latin typeface="Times New Roman" pitchFamily="18" charset="0"/>
                </a:rPr>
                <a:t>x</a:t>
              </a:r>
              <a:r>
                <a:rPr altLang="zh-CN" baseline="-25000" sz="2000" lang="en-US">
                  <a:latin typeface="Times New Roman" pitchFamily="18" charset="0"/>
                </a:rPr>
                <a:t>2</a:t>
              </a:r>
              <a:r>
                <a:rPr altLang="zh-CN" sz="2000" lang="en-US">
                  <a:latin typeface="Times New Roman" pitchFamily="18" charset="0"/>
                </a:rPr>
                <a:t>x</a:t>
              </a:r>
              <a:r>
                <a:rPr altLang="zh-CN" baseline="-25000" sz="2000" lang="en-US">
                  <a:latin typeface="Times New Roman" pitchFamily="18" charset="0"/>
                </a:rPr>
                <a:t>1</a:t>
              </a:r>
              <a:r>
                <a:rPr altLang="zh-CN" sz="2000" lang="en-US">
                  <a:latin typeface="Times New Roman" pitchFamily="18" charset="0"/>
                </a:rPr>
                <a:t>=01</a:t>
              </a:r>
            </a:p>
          </p:txBody>
        </p:sp>
        <p:sp>
          <p:nvSpPr>
            <p:cNvPr id="1049174" name="Rectangle 19"/>
            <p:cNvSpPr/>
            <p:nvPr/>
          </p:nvSpPr>
          <p:spPr>
            <a:xfrm rot="0">
              <a:off x="1105" y="2113"/>
              <a:ext cx="690" cy="1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zh-CN" sz="2000" lang="en-US">
                  <a:latin typeface="Times New Roman" pitchFamily="18" charset="0"/>
                </a:rPr>
                <a:t>x</a:t>
              </a:r>
              <a:r>
                <a:rPr altLang="zh-CN" baseline="-25000" sz="2000" lang="en-US">
                  <a:latin typeface="Times New Roman" pitchFamily="18" charset="0"/>
                </a:rPr>
                <a:t>2</a:t>
              </a:r>
              <a:r>
                <a:rPr altLang="zh-CN" sz="2000" lang="en-US">
                  <a:latin typeface="Times New Roman" pitchFamily="18" charset="0"/>
                </a:rPr>
                <a:t>x</a:t>
              </a:r>
              <a:r>
                <a:rPr altLang="zh-CN" baseline="-25000" sz="2000" lang="en-US">
                  <a:latin typeface="Times New Roman" pitchFamily="18" charset="0"/>
                </a:rPr>
                <a:t>1</a:t>
              </a:r>
              <a:r>
                <a:rPr altLang="zh-CN" sz="2000" lang="en-US">
                  <a:latin typeface="Times New Roman" pitchFamily="18" charset="0"/>
                </a:rPr>
                <a:t>=00</a:t>
              </a:r>
            </a:p>
          </p:txBody>
        </p:sp>
        <p:sp>
          <p:nvSpPr>
            <p:cNvPr id="1049175" name="Rectangle 20"/>
            <p:cNvSpPr/>
            <p:nvPr/>
          </p:nvSpPr>
          <p:spPr>
            <a:xfrm rot="0">
              <a:off x="1142" y="1791"/>
              <a:ext cx="2078" cy="284"/>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en-US" sz="2400" lang="zh-CN">
                  <a:latin typeface="Times New Roman" pitchFamily="18" charset="0"/>
                </a:rPr>
                <a:t>         </a:t>
              </a:r>
              <a:r>
                <a:rPr altLang="zh-CN" sz="2000" lang="en-US">
                  <a:latin typeface="Times New Roman" pitchFamily="18" charset="0"/>
                </a:rPr>
                <a:t>激励状态Y</a:t>
              </a:r>
              <a:r>
                <a:rPr altLang="zh-CN" baseline="-25000" sz="2000" lang="en-US">
                  <a:latin typeface="Times New Roman" pitchFamily="18" charset="0"/>
                </a:rPr>
                <a:t>2</a:t>
              </a:r>
              <a:r>
                <a:rPr altLang="zh-CN" sz="2000" lang="en-US">
                  <a:latin typeface="Times New Roman" pitchFamily="18" charset="0"/>
                </a:rPr>
                <a:t>Y</a:t>
              </a:r>
              <a:r>
                <a:rPr altLang="zh-CN" baseline="-25000" sz="2000" lang="en-US">
                  <a:latin typeface="Times New Roman" pitchFamily="18" charset="0"/>
                </a:rPr>
                <a:t>1</a:t>
              </a:r>
              <a:r>
                <a:rPr altLang="en-US" sz="2000" lang="zh-CN">
                  <a:latin typeface="Times New Roman" pitchFamily="18" charset="0"/>
                </a:rPr>
                <a:t>/输出</a:t>
              </a:r>
              <a:r>
                <a:rPr altLang="zh-CN" sz="2000" lang="en-US">
                  <a:latin typeface="Times New Roman" pitchFamily="18" charset="0"/>
                </a:rPr>
                <a:t>Z</a:t>
              </a:r>
            </a:p>
          </p:txBody>
        </p:sp>
        <p:sp>
          <p:nvSpPr>
            <p:cNvPr id="1049176" name="Rectangle 21"/>
            <p:cNvSpPr/>
            <p:nvPr/>
          </p:nvSpPr>
          <p:spPr>
            <a:xfrm rot="0">
              <a:off x="329" y="1865"/>
              <a:ext cx="776" cy="34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en-US" sz="1800" lang="zh-CN">
                  <a:latin typeface="Times New Roman" pitchFamily="18" charset="0"/>
                </a:rPr>
                <a:t>二次状态 </a:t>
              </a:r>
              <a:br>
                <a:rPr altLang="en-US" sz="1800" lang="zh-CN">
                  <a:latin typeface="Times New Roman" pitchFamily="18" charset="0"/>
                </a:rPr>
              </a:br>
              <a:r>
                <a:rPr altLang="en-US" sz="1800" lang="zh-CN">
                  <a:latin typeface="Times New Roman" pitchFamily="18" charset="0"/>
                </a:rPr>
                <a:t>      </a:t>
              </a:r>
              <a:r>
                <a:rPr altLang="zh-CN" sz="1800" lang="en-US">
                  <a:latin typeface="Times New Roman" pitchFamily="18" charset="0"/>
                </a:rPr>
                <a:t>y</a:t>
              </a:r>
              <a:r>
                <a:rPr altLang="zh-CN" baseline="-25000" sz="1800" lang="en-US">
                  <a:latin typeface="Times New Roman" pitchFamily="18" charset="0"/>
                </a:rPr>
                <a:t>2</a:t>
              </a:r>
              <a:r>
                <a:rPr altLang="zh-CN" sz="1800" lang="en-US">
                  <a:latin typeface="Times New Roman" pitchFamily="18" charset="0"/>
                </a:rPr>
                <a:t>y</a:t>
              </a:r>
              <a:r>
                <a:rPr altLang="zh-CN" baseline="-25000" sz="1800" lang="en-US">
                  <a:latin typeface="Times New Roman" pitchFamily="18" charset="0"/>
                </a:rPr>
                <a:t>1</a:t>
              </a:r>
            </a:p>
          </p:txBody>
        </p:sp>
        <p:sp>
          <p:nvSpPr>
            <p:cNvPr id="1049177" name="Line 22"/>
            <p:cNvSpPr/>
            <p:nvPr/>
          </p:nvSpPr>
          <p:spPr>
            <a:xfrm rot="0">
              <a:off x="329" y="2378"/>
              <a:ext cx="3396" cy="11"/>
            </a:xfrm>
            <a:prstGeom prst="line"/>
            <a:noFill/>
            <a:ln w="12700" cap="flat" cmpd="sng">
              <a:solidFill>
                <a:schemeClr val="dk1">
                  <a:alpha val="100000"/>
                </a:schemeClr>
              </a:solidFill>
              <a:prstDash val="solid"/>
              <a:round/>
            </a:ln>
          </p:spPr>
        </p:sp>
        <p:sp>
          <p:nvSpPr>
            <p:cNvPr id="1049178" name="Line 23"/>
            <p:cNvSpPr/>
            <p:nvPr/>
          </p:nvSpPr>
          <p:spPr>
            <a:xfrm rot="0">
              <a:off x="1831" y="2103"/>
              <a:ext cx="0" cy="1900"/>
            </a:xfrm>
            <a:prstGeom prst="line"/>
            <a:noFill/>
            <a:ln w="12700" cap="flat" cmpd="sng">
              <a:solidFill>
                <a:schemeClr val="dk1">
                  <a:alpha val="100000"/>
                </a:schemeClr>
              </a:solidFill>
              <a:prstDash val="solid"/>
              <a:round/>
            </a:ln>
          </p:spPr>
        </p:sp>
        <p:sp>
          <p:nvSpPr>
            <p:cNvPr id="1049179" name="Line 24"/>
            <p:cNvSpPr/>
            <p:nvPr/>
          </p:nvSpPr>
          <p:spPr>
            <a:xfrm rot="0">
              <a:off x="2483" y="2103"/>
              <a:ext cx="0" cy="1892"/>
            </a:xfrm>
            <a:prstGeom prst="line"/>
            <a:noFill/>
            <a:ln w="12700" cap="flat" cmpd="sng">
              <a:solidFill>
                <a:schemeClr val="dk1">
                  <a:alpha val="100000"/>
                </a:schemeClr>
              </a:solidFill>
              <a:prstDash val="solid"/>
              <a:round/>
            </a:ln>
          </p:spPr>
        </p:sp>
        <p:sp>
          <p:nvSpPr>
            <p:cNvPr id="1049180" name="Line 25"/>
            <p:cNvSpPr/>
            <p:nvPr/>
          </p:nvSpPr>
          <p:spPr>
            <a:xfrm rot="0">
              <a:off x="3135" y="2103"/>
              <a:ext cx="0" cy="1893"/>
            </a:xfrm>
            <a:prstGeom prst="line"/>
            <a:noFill/>
            <a:ln w="12700" cap="flat" cmpd="sng">
              <a:solidFill>
                <a:schemeClr val="dk1">
                  <a:alpha val="100000"/>
                </a:schemeClr>
              </a:solidFill>
              <a:prstDash val="solid"/>
              <a:round/>
            </a:ln>
          </p:spPr>
        </p:sp>
        <p:sp>
          <p:nvSpPr>
            <p:cNvPr id="1049181" name="Line 26"/>
            <p:cNvSpPr/>
            <p:nvPr/>
          </p:nvSpPr>
          <p:spPr>
            <a:xfrm rot="0">
              <a:off x="1050" y="2103"/>
              <a:ext cx="2680" cy="0"/>
            </a:xfrm>
            <a:prstGeom prst="line"/>
            <a:noFill/>
            <a:ln w="12700" cap="flat" cmpd="sng">
              <a:solidFill>
                <a:schemeClr val="dk1">
                  <a:alpha val="100000"/>
                </a:schemeClr>
              </a:solidFill>
              <a:prstDash val="solid"/>
              <a:round/>
            </a:ln>
          </p:spPr>
        </p:sp>
        <p:sp>
          <p:nvSpPr>
            <p:cNvPr id="1049182" name="Line 27"/>
            <p:cNvSpPr/>
            <p:nvPr/>
          </p:nvSpPr>
          <p:spPr>
            <a:xfrm rot="0">
              <a:off x="329" y="2755"/>
              <a:ext cx="3384" cy="2"/>
            </a:xfrm>
            <a:prstGeom prst="line"/>
            <a:noFill/>
            <a:ln w="12700" cap="flat" cmpd="sng">
              <a:solidFill>
                <a:schemeClr val="dk1">
                  <a:alpha val="100000"/>
                </a:schemeClr>
              </a:solidFill>
              <a:prstDash val="solid"/>
              <a:round/>
            </a:ln>
          </p:spPr>
        </p:sp>
        <p:sp>
          <p:nvSpPr>
            <p:cNvPr id="1049183" name="Oval 28"/>
            <p:cNvSpPr/>
            <p:nvPr/>
          </p:nvSpPr>
          <p:spPr>
            <a:xfrm rot="0">
              <a:off x="1275" y="2457"/>
              <a:ext cx="244" cy="213"/>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000" lang="en-US">
                  <a:solidFill>
                    <a:srgbClr val="0000FF"/>
                  </a:solidFill>
                  <a:latin typeface="Times New Roman" pitchFamily="18" charset="0"/>
                </a:rPr>
                <a:t>00</a:t>
              </a:r>
            </a:p>
          </p:txBody>
        </p:sp>
        <p:sp>
          <p:nvSpPr>
            <p:cNvPr id="1049184" name="Text Box 29"/>
            <p:cNvSpPr txBox="1"/>
            <p:nvPr/>
          </p:nvSpPr>
          <p:spPr>
            <a:xfrm rot="0">
              <a:off x="1449" y="2477"/>
              <a:ext cx="26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000" lang="en-US">
                  <a:latin typeface="Times New Roman" pitchFamily="18" charset="0"/>
                </a:rPr>
                <a:t>/0</a:t>
              </a:r>
            </a:p>
          </p:txBody>
        </p:sp>
        <p:sp>
          <p:nvSpPr>
            <p:cNvPr id="1049185" name="Oval 30"/>
            <p:cNvSpPr/>
            <p:nvPr/>
          </p:nvSpPr>
          <p:spPr>
            <a:xfrm rot="0">
              <a:off x="1954" y="2448"/>
              <a:ext cx="243" cy="213"/>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000" lang="en-US">
                  <a:latin typeface="Times New Roman" pitchFamily="18" charset="0"/>
                </a:rPr>
                <a:t>00</a:t>
              </a:r>
            </a:p>
          </p:txBody>
        </p:sp>
        <p:sp>
          <p:nvSpPr>
            <p:cNvPr id="1049186" name="Text Box 31"/>
            <p:cNvSpPr txBox="1"/>
            <p:nvPr/>
          </p:nvSpPr>
          <p:spPr>
            <a:xfrm rot="0">
              <a:off x="2158" y="2477"/>
              <a:ext cx="26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000" lang="en-US">
                  <a:latin typeface="Times New Roman" pitchFamily="18" charset="0"/>
                </a:rPr>
                <a:t>/0</a:t>
              </a:r>
            </a:p>
          </p:txBody>
        </p:sp>
        <p:sp>
          <p:nvSpPr>
            <p:cNvPr id="1049187" name="Text Box 32"/>
            <p:cNvSpPr txBox="1"/>
            <p:nvPr/>
          </p:nvSpPr>
          <p:spPr>
            <a:xfrm rot="0">
              <a:off x="2563" y="2422"/>
              <a:ext cx="446" cy="2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000" lang="en-US">
                  <a:latin typeface="Times New Roman" pitchFamily="18" charset="0"/>
                </a:rPr>
                <a:t>01/0</a:t>
              </a:r>
            </a:p>
          </p:txBody>
        </p:sp>
        <p:sp>
          <p:nvSpPr>
            <p:cNvPr id="1049188" name="Text Box 33"/>
            <p:cNvSpPr txBox="1"/>
            <p:nvPr/>
          </p:nvSpPr>
          <p:spPr>
            <a:xfrm rot="0">
              <a:off x="3212" y="2459"/>
              <a:ext cx="448" cy="2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000" lang="en-US">
                  <a:latin typeface="Times New Roman" pitchFamily="18" charset="0"/>
                </a:rPr>
                <a:t>11/0</a:t>
              </a:r>
            </a:p>
          </p:txBody>
        </p:sp>
        <p:sp>
          <p:nvSpPr>
            <p:cNvPr id="1049189" name="Rectangle 34"/>
            <p:cNvSpPr/>
            <p:nvPr/>
          </p:nvSpPr>
          <p:spPr>
            <a:xfrm rot="0">
              <a:off x="410" y="2385"/>
              <a:ext cx="609" cy="251"/>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en-US" sz="2800" lang="zh-CN">
                  <a:latin typeface="Times New Roman" pitchFamily="18" charset="0"/>
                </a:rPr>
                <a:t>  </a:t>
              </a:r>
              <a:r>
                <a:rPr altLang="zh-CN" sz="2000" lang="en-US">
                  <a:latin typeface="Times New Roman" pitchFamily="18" charset="0"/>
                </a:rPr>
                <a:t>00</a:t>
              </a:r>
            </a:p>
          </p:txBody>
        </p:sp>
        <p:sp>
          <p:nvSpPr>
            <p:cNvPr id="1049190" name="Rectangle 35"/>
            <p:cNvSpPr/>
            <p:nvPr/>
          </p:nvSpPr>
          <p:spPr>
            <a:xfrm rot="0">
              <a:off x="410" y="3212"/>
              <a:ext cx="609" cy="252"/>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en-US" sz="2800" lang="zh-CN">
                  <a:latin typeface="Times New Roman" pitchFamily="18" charset="0"/>
                </a:rPr>
                <a:t> </a:t>
              </a:r>
              <a:r>
                <a:rPr altLang="zh-CN" sz="2000" lang="en-US">
                  <a:latin typeface="Times New Roman" pitchFamily="18" charset="0"/>
                </a:rPr>
                <a:t> 11</a:t>
              </a:r>
            </a:p>
          </p:txBody>
        </p:sp>
        <p:sp>
          <p:nvSpPr>
            <p:cNvPr id="1049191" name="Rectangle 36"/>
            <p:cNvSpPr/>
            <p:nvPr/>
          </p:nvSpPr>
          <p:spPr>
            <a:xfrm rot="0">
              <a:off x="410" y="3634"/>
              <a:ext cx="457" cy="252"/>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en-US" sz="2800" lang="zh-CN">
                  <a:latin typeface="Times New Roman" pitchFamily="18" charset="0"/>
                </a:rPr>
                <a:t>  </a:t>
              </a:r>
              <a:r>
                <a:rPr altLang="zh-CN" sz="2000" lang="en-US">
                  <a:latin typeface="Times New Roman" pitchFamily="18" charset="0"/>
                </a:rPr>
                <a:t>10</a:t>
              </a:r>
            </a:p>
          </p:txBody>
        </p:sp>
        <p:sp>
          <p:nvSpPr>
            <p:cNvPr id="1049192" name="Text Box 37"/>
            <p:cNvSpPr txBox="1"/>
            <p:nvPr/>
          </p:nvSpPr>
          <p:spPr>
            <a:xfrm rot="0">
              <a:off x="2158" y="2902"/>
              <a:ext cx="26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000" lang="en-US">
                  <a:latin typeface="Times New Roman" pitchFamily="18" charset="0"/>
                </a:rPr>
                <a:t>/0</a:t>
              </a:r>
            </a:p>
          </p:txBody>
        </p:sp>
        <p:sp>
          <p:nvSpPr>
            <p:cNvPr id="1049193" name="Text Box 38"/>
            <p:cNvSpPr txBox="1"/>
            <p:nvPr/>
          </p:nvSpPr>
          <p:spPr>
            <a:xfrm rot="0">
              <a:off x="2782" y="2874"/>
              <a:ext cx="26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000" lang="en-US">
                  <a:latin typeface="Times New Roman" pitchFamily="18" charset="0"/>
                </a:rPr>
                <a:t>/0</a:t>
              </a:r>
            </a:p>
          </p:txBody>
        </p:sp>
        <p:sp>
          <p:nvSpPr>
            <p:cNvPr id="1049194" name="Text Box 39"/>
            <p:cNvSpPr txBox="1"/>
            <p:nvPr/>
          </p:nvSpPr>
          <p:spPr>
            <a:xfrm rot="0">
              <a:off x="3447" y="2869"/>
              <a:ext cx="26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000" lang="en-US">
                  <a:latin typeface="Times New Roman" pitchFamily="18" charset="0"/>
                </a:rPr>
                <a:t>/0</a:t>
              </a:r>
            </a:p>
          </p:txBody>
        </p:sp>
        <p:sp>
          <p:nvSpPr>
            <p:cNvPr id="1049195" name="Text Box 40"/>
            <p:cNvSpPr txBox="1"/>
            <p:nvPr/>
          </p:nvSpPr>
          <p:spPr>
            <a:xfrm rot="0">
              <a:off x="1263" y="2869"/>
              <a:ext cx="407" cy="44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000" lang="en-US">
                  <a:latin typeface="Times New Roman" pitchFamily="18" charset="0"/>
                </a:rPr>
                <a:t>00/0</a:t>
              </a:r>
            </a:p>
          </p:txBody>
        </p:sp>
        <p:sp>
          <p:nvSpPr>
            <p:cNvPr id="1049196" name="Text Box 41"/>
            <p:cNvSpPr txBox="1"/>
            <p:nvPr/>
          </p:nvSpPr>
          <p:spPr>
            <a:xfrm rot="0">
              <a:off x="1263" y="3275"/>
              <a:ext cx="407" cy="44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000" lang="en-US">
                  <a:latin typeface="Times New Roman" pitchFamily="18" charset="0"/>
                </a:rPr>
                <a:t>00/0</a:t>
              </a:r>
            </a:p>
          </p:txBody>
        </p:sp>
        <p:sp>
          <p:nvSpPr>
            <p:cNvPr id="1049197" name="Text Box 42"/>
            <p:cNvSpPr txBox="1"/>
            <p:nvPr/>
          </p:nvSpPr>
          <p:spPr>
            <a:xfrm rot="0">
              <a:off x="1944" y="3266"/>
              <a:ext cx="404" cy="44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000" lang="en-US">
                  <a:latin typeface="Times New Roman" pitchFamily="18" charset="0"/>
                </a:rPr>
                <a:t>00/0</a:t>
              </a:r>
            </a:p>
          </p:txBody>
        </p:sp>
        <p:sp>
          <p:nvSpPr>
            <p:cNvPr id="1049198" name="Text Box 43"/>
            <p:cNvSpPr txBox="1"/>
            <p:nvPr/>
          </p:nvSpPr>
          <p:spPr>
            <a:xfrm rot="0">
              <a:off x="2563" y="3275"/>
              <a:ext cx="406" cy="44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000" lang="en-US">
                  <a:latin typeface="Times New Roman" pitchFamily="18" charset="0"/>
                </a:rPr>
                <a:t>10/0</a:t>
              </a:r>
            </a:p>
          </p:txBody>
        </p:sp>
        <p:sp>
          <p:nvSpPr>
            <p:cNvPr id="1049199" name="Text Box 44"/>
            <p:cNvSpPr txBox="1"/>
            <p:nvPr/>
          </p:nvSpPr>
          <p:spPr>
            <a:xfrm rot="0">
              <a:off x="1263" y="3696"/>
              <a:ext cx="407" cy="44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000" lang="en-US">
                  <a:latin typeface="Times New Roman" pitchFamily="18" charset="0"/>
                </a:rPr>
                <a:t>00/0</a:t>
              </a:r>
            </a:p>
          </p:txBody>
        </p:sp>
        <p:sp>
          <p:nvSpPr>
            <p:cNvPr id="1049200" name="Text Box 45"/>
            <p:cNvSpPr txBox="1"/>
            <p:nvPr/>
          </p:nvSpPr>
          <p:spPr>
            <a:xfrm rot="0">
              <a:off x="1937" y="3684"/>
              <a:ext cx="404" cy="44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000" lang="en-US">
                  <a:latin typeface="Times New Roman" pitchFamily="18" charset="0"/>
                </a:rPr>
                <a:t>00/0</a:t>
              </a:r>
            </a:p>
          </p:txBody>
        </p:sp>
        <p:sp>
          <p:nvSpPr>
            <p:cNvPr id="1049201" name="Text Box 46"/>
            <p:cNvSpPr txBox="1"/>
            <p:nvPr/>
          </p:nvSpPr>
          <p:spPr>
            <a:xfrm rot="0">
              <a:off x="2767" y="3719"/>
              <a:ext cx="26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000" lang="en-US">
                  <a:latin typeface="Times New Roman" pitchFamily="18" charset="0"/>
                </a:rPr>
                <a:t>/1</a:t>
              </a:r>
            </a:p>
          </p:txBody>
        </p:sp>
        <p:sp>
          <p:nvSpPr>
            <p:cNvPr id="1049202" name="Text Box 47"/>
            <p:cNvSpPr txBox="1"/>
            <p:nvPr/>
          </p:nvSpPr>
          <p:spPr>
            <a:xfrm rot="0">
              <a:off x="3456" y="3342"/>
              <a:ext cx="26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000" lang="en-US">
                  <a:latin typeface="Times New Roman" pitchFamily="18" charset="0"/>
                </a:rPr>
                <a:t>/0</a:t>
              </a:r>
            </a:p>
          </p:txBody>
        </p:sp>
        <p:sp>
          <p:nvSpPr>
            <p:cNvPr id="1049203" name="Text Box 48"/>
            <p:cNvSpPr txBox="1"/>
            <p:nvPr/>
          </p:nvSpPr>
          <p:spPr>
            <a:xfrm rot="0">
              <a:off x="3447" y="3719"/>
              <a:ext cx="26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000" lang="en-US">
                  <a:latin typeface="Times New Roman" pitchFamily="18" charset="0"/>
                </a:rPr>
                <a:t>/0</a:t>
              </a:r>
            </a:p>
          </p:txBody>
        </p:sp>
        <p:sp>
          <p:nvSpPr>
            <p:cNvPr id="1049204" name="Line 49"/>
            <p:cNvSpPr/>
            <p:nvPr/>
          </p:nvSpPr>
          <p:spPr>
            <a:xfrm rot="0" flipV="1">
              <a:off x="329" y="1791"/>
              <a:ext cx="0" cy="2227"/>
            </a:xfrm>
            <a:prstGeom prst="line"/>
            <a:noFill/>
            <a:ln w="9525" cap="flat" cmpd="sng">
              <a:solidFill>
                <a:schemeClr val="dk1">
                  <a:alpha val="100000"/>
                </a:schemeClr>
              </a:solidFill>
              <a:prstDash val="solid"/>
              <a:round/>
            </a:ln>
          </p:spPr>
        </p:sp>
        <p:sp>
          <p:nvSpPr>
            <p:cNvPr id="1049205" name="Line 50"/>
            <p:cNvSpPr/>
            <p:nvPr/>
          </p:nvSpPr>
          <p:spPr>
            <a:xfrm rot="0">
              <a:off x="353" y="3172"/>
              <a:ext cx="3356" cy="2"/>
            </a:xfrm>
            <a:prstGeom prst="line"/>
            <a:noFill/>
            <a:ln w="12700" cap="flat" cmpd="sng">
              <a:solidFill>
                <a:schemeClr val="dk1">
                  <a:alpha val="100000"/>
                </a:schemeClr>
              </a:solidFill>
              <a:prstDash val="solid"/>
              <a:round/>
            </a:ln>
          </p:spPr>
        </p:sp>
        <p:sp>
          <p:nvSpPr>
            <p:cNvPr id="1049206" name="Line 51"/>
            <p:cNvSpPr/>
            <p:nvPr/>
          </p:nvSpPr>
          <p:spPr>
            <a:xfrm rot="0">
              <a:off x="341" y="3586"/>
              <a:ext cx="3356" cy="2"/>
            </a:xfrm>
            <a:prstGeom prst="line"/>
            <a:noFill/>
            <a:ln w="12700" cap="flat" cmpd="sng">
              <a:solidFill>
                <a:schemeClr val="dk1">
                  <a:alpha val="100000"/>
                </a:schemeClr>
              </a:solidFill>
              <a:prstDash val="solid"/>
              <a:round/>
            </a:ln>
          </p:spPr>
        </p:sp>
        <p:sp>
          <p:nvSpPr>
            <p:cNvPr id="1049207" name="Line 52"/>
            <p:cNvSpPr/>
            <p:nvPr/>
          </p:nvSpPr>
          <p:spPr>
            <a:xfrm rot="0">
              <a:off x="329" y="4003"/>
              <a:ext cx="3430" cy="0"/>
            </a:xfrm>
            <a:prstGeom prst="line"/>
            <a:noFill/>
            <a:ln w="12700" cap="flat" cmpd="sng">
              <a:solidFill>
                <a:schemeClr val="dk1">
                  <a:alpha val="100000"/>
                </a:schemeClr>
              </a:solidFill>
              <a:prstDash val="solid"/>
              <a:round/>
            </a:ln>
          </p:spPr>
        </p:sp>
      </p:grpSp>
      <p:sp>
        <p:nvSpPr>
          <p:cNvPr id="1049208" name="Text Box 53"/>
          <p:cNvSpPr txBox="1"/>
          <p:nvPr/>
        </p:nvSpPr>
        <p:spPr>
          <a:xfrm rot="0">
            <a:off x="476250" y="1027112"/>
            <a:ext cx="2895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en-US" sz="2400" lang="zh-CN">
                <a:latin typeface="Times New Roman" pitchFamily="18" charset="0"/>
              </a:rPr>
              <a:t> </a:t>
            </a:r>
            <a:r>
              <a:rPr altLang="zh-CN" sz="2400" lang="en-US">
                <a:latin typeface="Times New Roman" pitchFamily="18" charset="0"/>
              </a:rPr>
              <a:t>2</a:t>
            </a:r>
            <a:r>
              <a:rPr altLang="en-US" sz="2400" lang="zh-CN">
                <a:latin typeface="Times New Roman" pitchFamily="18" charset="0"/>
              </a:rPr>
              <a:t>、实例分析</a:t>
            </a:r>
          </a:p>
        </p:txBody>
      </p:sp>
      <p:pic>
        <p:nvPicPr>
          <p:cNvPr id="2097208" name="Picture 54" descr="tu6-19c"/>
          <p:cNvPicPr>
            <a:picLocks/>
          </p:cNvPicPr>
          <p:nvPr/>
        </p:nvPicPr>
        <p:blipFill>
          <a:blip xmlns:r="http://schemas.openxmlformats.org/officeDocument/2006/relationships" r:embed="rId1">
            <a:lum bright="-100000"/>
          </a:blip>
          <a:srcRect l="0" t="0" r="0" b="0"/>
          <a:stretch>
            <a:fillRect/>
          </a:stretch>
        </p:blipFill>
        <p:spPr>
          <a:xfrm rot="0">
            <a:off x="5292725" y="1052512"/>
            <a:ext cx="3698875" cy="2030412"/>
          </a:xfrm>
          <a:prstGeom prst="rect"/>
          <a:noFill/>
          <a:ln>
            <a:noFill/>
          </a:ln>
        </p:spPr>
      </p:pic>
      <p:sp>
        <p:nvSpPr>
          <p:cNvPr id="104920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1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67</a:t>
            </a:fld>
            <a:endParaRPr altLang="en-US" sz="1400" lang="zh-CN">
              <a:solidFill>
                <a:srgbClr val="656565"/>
              </a:solidFill>
            </a:endParaRPr>
          </a:p>
        </p:txBody>
      </p:sp>
      <p:sp>
        <p:nvSpPr>
          <p:cNvPr id="104921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158"/>
                                        </p:tgtEl>
                                        <p:attrNameLst>
                                          <p:attrName>style.visibility</p:attrName>
                                        </p:attrNameLst>
                                      </p:cBhvr>
                                      <p:to>
                                        <p:strVal val="visible"/>
                                      </p:to>
                                    </p:set>
                                    <p:animEffect transition="in" filter="blinds(horizontal)">
                                      <p:cBhvr>
                                        <p:cTn dur="500" id="7"/>
                                        <p:tgtEl>
                                          <p:spTgt spid="1049158"/>
                                        </p:tgtEl>
                                      </p:cBhvr>
                                    </p:animEffect>
                                  </p:childTnLst>
                                </p:cTn>
                              </p:par>
                            </p:childTnLst>
                          </p:cTn>
                        </p:par>
                        <p:par>
                          <p:cTn fill="hold" id="8" nodeType="afterGroup">
                            <p:stCondLst>
                              <p:cond delay="500"/>
                            </p:stCondLst>
                            <p:childTnLst>
                              <p:par>
                                <p:cTn fill="hold" id="9" nodeType="afterEffect" presetClass="entr" presetID="2" presetSubtype="2">
                                  <p:stCondLst>
                                    <p:cond delay="0"/>
                                  </p:stCondLst>
                                  <p:childTnLst>
                                    <p:set>
                                      <p:cBhvr>
                                        <p:cTn dur="1" fill="hold" id="11">
                                          <p:stCondLst>
                                            <p:cond delay="0"/>
                                          </p:stCondLst>
                                        </p:cTn>
                                        <p:tgtEl>
                                          <p:spTgt spid="2097208"/>
                                        </p:tgtEl>
                                        <p:attrNameLst>
                                          <p:attrName>style.visibility</p:attrName>
                                        </p:attrNameLst>
                                      </p:cBhvr>
                                      <p:to>
                                        <p:strVal val="visible"/>
                                      </p:to>
                                    </p:set>
                                    <p:anim calcmode="lin" valueType="num">
                                      <p:cBhvr additive="base">
                                        <p:cTn dur="500" fill="hold" id="12"/>
                                        <p:tgtEl>
                                          <p:spTgt spid="2097208"/>
                                        </p:tgtEl>
                                        <p:attrNameLst>
                                          <p:attrName>ppt_x</p:attrName>
                                        </p:attrNameLst>
                                      </p:cBhvr>
                                      <p:tavLst>
                                        <p:tav tm="0">
                                          <p:val>
                                            <p:strVal val="1+#ppt_w/2"/>
                                          </p:val>
                                        </p:tav>
                                        <p:tav tm="100000">
                                          <p:val>
                                            <p:strVal val="#ppt_x"/>
                                          </p:val>
                                        </p:tav>
                                      </p:tavLst>
                                    </p:anim>
                                    <p:anim calcmode="lin" valueType="num">
                                      <p:cBhvr additive="base">
                                        <p:cTn dur="500" fill="hold" id="13"/>
                                        <p:tgtEl>
                                          <p:spTgt spid="2097208"/>
                                        </p:tgtEl>
                                        <p:attrNameLst>
                                          <p:attrName>ppt_y</p:attrName>
                                        </p:attrNameLst>
                                      </p:cBhvr>
                                      <p:tavLst>
                                        <p:tav tm="0">
                                          <p:val>
                                            <p:strVal val="#ppt_y"/>
                                          </p:val>
                                        </p:tav>
                                        <p:tav tm="100000">
                                          <p:val>
                                            <p:strVal val="#ppt_y"/>
                                          </p:val>
                                        </p:tav>
                                      </p:tavLst>
                                    </p:anim>
                                  </p:childTnLst>
                                  <p:subTnLst>
                                    <p:audio>
                                      <p:cMediaNode mute="0" vol="50000">
                                        <p:cTn display="0" id="10" masterRel="sameClick" presetSubtype="1">
                                          <p:stCondLst>
                                            <p:cond evt="begin" delay="0">
                                              <p:tn val="9"/>
                                            </p:cond>
                                          </p:stCondLst>
                                          <p:endCondLst>
                                            <p:cond evt="onStopAudio" delay="0">
                                              <p:tgtEl>
                                                <p:sldTgt/>
                                              </p:tgtEl>
                                            </p:cond>
                                          </p:endCondLst>
                                        </p:cTn>
                                        <p:tgtEl>
                                          <p:sndTgt r:embed="rId2"/>
                                        </p:tgtEl>
                                      </p:cMediaNode>
                                    </p:audio>
                                  </p:subTnLst>
                                </p:cTn>
                              </p:par>
                            </p:childTnLst>
                          </p:cTn>
                        </p:par>
                      </p:childTnLst>
                    </p:cTn>
                  </p:par>
                  <p:par>
                    <p:cTn fill="hold" id="14" nodeType="clickPar">
                      <p:stCondLst>
                        <p:cond delay="indefinite"/>
                      </p:stCondLst>
                      <p:childTnLst>
                        <p:par>
                          <p:cTn fill="hold" id="15" nodeType="withGroup">
                            <p:stCondLst>
                              <p:cond delay="0"/>
                            </p:stCondLst>
                            <p:childTnLst>
                              <p:par>
                                <p:cTn fill="hold" id="16" nodeType="clickEffect" presetClass="entr" presetID="2" presetSubtype="4">
                                  <p:stCondLst>
                                    <p:cond delay="0"/>
                                  </p:stCondLst>
                                  <p:childTnLst>
                                    <p:set>
                                      <p:cBhvr>
                                        <p:cTn dur="1" fill="hold" id="17">
                                          <p:stCondLst>
                                            <p:cond delay="0"/>
                                          </p:stCondLst>
                                        </p:cTn>
                                        <p:tgtEl>
                                          <p:spTgt spid="202"/>
                                        </p:tgtEl>
                                        <p:attrNameLst>
                                          <p:attrName>style.visibility</p:attrName>
                                        </p:attrNameLst>
                                      </p:cBhvr>
                                      <p:to>
                                        <p:strVal val="visible"/>
                                      </p:to>
                                    </p:set>
                                    <p:anim calcmode="lin" valueType="num">
                                      <p:cBhvr additive="base">
                                        <p:cTn dur="500" fill="hold" id="18"/>
                                        <p:tgtEl>
                                          <p:spTgt spid="202"/>
                                        </p:tgtEl>
                                        <p:attrNameLst>
                                          <p:attrName>ppt_x</p:attrName>
                                        </p:attrNameLst>
                                      </p:cBhvr>
                                      <p:tavLst>
                                        <p:tav tm="0">
                                          <p:val>
                                            <p:strVal val="#ppt_x"/>
                                          </p:val>
                                        </p:tav>
                                        <p:tav tm="100000">
                                          <p:val>
                                            <p:strVal val="#ppt_x"/>
                                          </p:val>
                                        </p:tav>
                                      </p:tavLst>
                                    </p:anim>
                                    <p:anim calcmode="lin" valueType="num">
                                      <p:cBhvr additive="base">
                                        <p:cTn dur="500" fill="hold" id="19"/>
                                        <p:tgtEl>
                                          <p:spTgt spid="202"/>
                                        </p:tgtEl>
                                        <p:attrNameLst>
                                          <p:attrName>ppt_y</p:attrName>
                                        </p:attrNameLst>
                                      </p:cBhvr>
                                      <p:tavLst>
                                        <p:tav tm="0">
                                          <p:val>
                                            <p:strVal val="1+#ppt_h/2"/>
                                          </p:val>
                                        </p:tav>
                                        <p:tav tm="100000">
                                          <p:val>
                                            <p:strVal val="#ppt_y"/>
                                          </p:val>
                                        </p:tav>
                                      </p:tavLst>
                                    </p:anim>
                                  </p:childTnLst>
                                </p:cTn>
                              </p:par>
                            </p:childTnLst>
                          </p:cTn>
                        </p:par>
                      </p:childTnLst>
                    </p:cTn>
                  </p:par>
                  <p:par>
                    <p:cTn fill="hold" id="20" nodeType="clickPar">
                      <p:stCondLst>
                        <p:cond delay="indefinite"/>
                      </p:stCondLst>
                      <p:childTnLst>
                        <p:par>
                          <p:cTn fill="hold" id="21" nodeType="withGroup">
                            <p:stCondLst>
                              <p:cond delay="0"/>
                            </p:stCondLst>
                            <p:childTnLst>
                              <p:par>
                                <p:cTn fill="hold" grpId="0" id="22" nodeType="clickEffect" presetClass="entr" presetID="3" presetSubtype="5">
                                  <p:stCondLst>
                                    <p:cond delay="0"/>
                                  </p:stCondLst>
                                  <p:childTnLst>
                                    <p:set>
                                      <p:cBhvr>
                                        <p:cTn dur="1" fill="hold" id="24">
                                          <p:stCondLst>
                                            <p:cond delay="0"/>
                                          </p:stCondLst>
                                        </p:cTn>
                                        <p:tgtEl>
                                          <p:spTgt spid="1049159"/>
                                        </p:tgtEl>
                                        <p:attrNameLst>
                                          <p:attrName>style.visibility</p:attrName>
                                        </p:attrNameLst>
                                      </p:cBhvr>
                                      <p:to>
                                        <p:strVal val="visible"/>
                                      </p:to>
                                    </p:set>
                                    <p:animEffect transition="in" filter="blinds(vertical)">
                                      <p:cBhvr>
                                        <p:cTn dur="500" id="25"/>
                                        <p:tgtEl>
                                          <p:spTgt spid="1049159"/>
                                        </p:tgtEl>
                                      </p:cBhvr>
                                    </p:animEffect>
                                  </p:childTnLst>
                                  <p:subTnLst>
                                    <p:audio>
                                      <p:cMediaNode mute="0" vol="50000">
                                        <p:cTn display="0" id="23" masterRel="sameClick" presetSubtype="1">
                                          <p:stCondLst>
                                            <p:cond evt="begin" delay="0">
                                              <p:tn val="21"/>
                                            </p:cond>
                                          </p:stCondLst>
                                          <p:endCondLst>
                                            <p:cond evt="onStopAudio" delay="0">
                                              <p:tgtEl>
                                                <p:sldTgt/>
                                              </p:tgtEl>
                                            </p:cond>
                                          </p:endCondLst>
                                        </p:cTn>
                                        <p:tgtEl>
                                          <p:sndTgt r:embed="rId3"/>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58" grpId="0" uiExpand="0" build="whole"/>
      <p:bldP spid="1049159" grpId="0" uiExpand="0" build="whole"/>
    </p:bldLst>
  </p:timing>
</p:sld>
</file>

<file path=ppt/slides/slide68.xml><?xml version="1.0" encoding="utf-8"?>
<p:sld xmlns:a="http://schemas.openxmlformats.org/drawingml/2006/main" xmlns:r="http://schemas.openxmlformats.org/officeDocument/2006/relationships" xmlns:p="http://schemas.openxmlformats.org/presentationml/2006/main" show="1" showMasterSp="1">
  <p:cSld>
    <p:spTree>
      <p:nvGrpSpPr>
        <p:cNvPr id="203" name=""/>
        <p:cNvGrpSpPr/>
        <p:nvPr/>
      </p:nvGrpSpPr>
      <p:grpSpPr>
        <a:xfrm rot="0">
          <a:off x="0" y="0"/>
          <a:ext cx="0" cy="0"/>
          <a:chOff x="0" y="0"/>
          <a:chExt cx="0" cy="0"/>
        </a:xfrm>
      </p:grpSpPr>
      <p:sp>
        <p:nvSpPr>
          <p:cNvPr id="1049212" name="Text Box 2"/>
          <p:cNvSpPr txBox="1"/>
          <p:nvPr/>
        </p:nvSpPr>
        <p:spPr>
          <a:xfrm rot="0">
            <a:off x="611187" y="4098925"/>
            <a:ext cx="8012112" cy="222504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b="1" sz="2400" lang="zh-CN">
                <a:latin typeface="宋体" pitchFamily="2" charset="-122"/>
              </a:rPr>
              <a:t>　　</a:t>
            </a:r>
            <a:r>
              <a:rPr altLang="zh-CN" sz="2400" lang="en-US">
                <a:latin typeface="宋体" pitchFamily="2" charset="-122"/>
              </a:rPr>
              <a:t>当电路处于稳定总态(00,00),</a:t>
            </a:r>
            <a:r>
              <a:rPr altLang="en-US" sz="2400" lang="zh-CN">
                <a:latin typeface="宋体" pitchFamily="2" charset="-122"/>
              </a:rPr>
              <a:t>输入</a:t>
            </a:r>
            <a:r>
              <a:rPr altLang="zh-CN" sz="2400" lang="en-US">
                <a:latin typeface="宋体" pitchFamily="2" charset="-122"/>
              </a:rPr>
              <a:t>x</a:t>
            </a:r>
            <a:r>
              <a:rPr altLang="zh-CN" baseline="-25000" sz="2400" lang="en-US">
                <a:latin typeface="宋体" pitchFamily="2" charset="-122"/>
              </a:rPr>
              <a:t>2</a:t>
            </a:r>
            <a:r>
              <a:rPr altLang="zh-CN" sz="2400" lang="en-US">
                <a:latin typeface="宋体" pitchFamily="2" charset="-122"/>
              </a:rPr>
              <a:t>x</a:t>
            </a:r>
            <a:r>
              <a:rPr altLang="zh-CN" baseline="-25000" sz="2400" lang="en-US">
                <a:latin typeface="宋体" pitchFamily="2" charset="-122"/>
              </a:rPr>
              <a:t>1</a:t>
            </a:r>
            <a:r>
              <a:rPr altLang="en-US" sz="2400" lang="zh-CN">
                <a:latin typeface="宋体" pitchFamily="2" charset="-122"/>
              </a:rPr>
              <a:t>由</a:t>
            </a:r>
            <a:r>
              <a:rPr altLang="zh-CN" sz="2400" lang="en-US">
                <a:latin typeface="宋体" pitchFamily="2" charset="-122"/>
              </a:rPr>
              <a:t>00→10</a:t>
            </a:r>
            <a:r>
              <a:rPr altLang="en-US" sz="2400" lang="zh-CN">
                <a:latin typeface="宋体" pitchFamily="2" charset="-122"/>
              </a:rPr>
              <a:t>时，引起激励状态</a:t>
            </a:r>
            <a:r>
              <a:rPr altLang="zh-CN" sz="2400" lang="en-US">
                <a:latin typeface="宋体" pitchFamily="2" charset="-122"/>
              </a:rPr>
              <a:t>Y</a:t>
            </a:r>
            <a:r>
              <a:rPr altLang="zh-CN" baseline="-25000" sz="2400" lang="en-US">
                <a:latin typeface="宋体" pitchFamily="2" charset="-122"/>
              </a:rPr>
              <a:t>2</a:t>
            </a:r>
            <a:r>
              <a:rPr altLang="zh-CN" sz="2400" lang="en-US">
                <a:latin typeface="宋体" pitchFamily="2" charset="-122"/>
              </a:rPr>
              <a:t>Y</a:t>
            </a:r>
            <a:r>
              <a:rPr altLang="zh-CN" baseline="-25000" sz="2400" lang="en-US">
                <a:latin typeface="宋体" pitchFamily="2" charset="-122"/>
              </a:rPr>
              <a:t>1</a:t>
            </a:r>
            <a:r>
              <a:rPr altLang="en-US" sz="2400" lang="zh-CN">
                <a:latin typeface="宋体" pitchFamily="2" charset="-122"/>
              </a:rPr>
              <a:t>从</a:t>
            </a:r>
            <a:r>
              <a:rPr altLang="zh-CN" sz="2400" lang="en-US">
                <a:latin typeface="宋体" pitchFamily="2" charset="-122"/>
              </a:rPr>
              <a:t>00→11</a:t>
            </a:r>
            <a:r>
              <a:rPr altLang="en-US" sz="2400" lang="zh-CN">
                <a:latin typeface="宋体" pitchFamily="2" charset="-122"/>
              </a:rPr>
              <a:t>；当电路处于稳定总态</a:t>
            </a:r>
            <a:r>
              <a:rPr altLang="zh-CN" sz="2400" lang="en-US">
                <a:latin typeface="宋体" pitchFamily="2" charset="-122"/>
              </a:rPr>
              <a:t>(10</a:t>
            </a:r>
            <a:r>
              <a:rPr altLang="en-US" sz="2400" lang="zh-CN">
                <a:latin typeface="宋体" pitchFamily="2" charset="-122"/>
              </a:rPr>
              <a:t>，</a:t>
            </a:r>
            <a:r>
              <a:rPr altLang="zh-CN" sz="2400" lang="en-US">
                <a:latin typeface="宋体" pitchFamily="2" charset="-122"/>
              </a:rPr>
              <a:t>11)</a:t>
            </a:r>
            <a:r>
              <a:rPr altLang="en-US" sz="2400" lang="zh-CN">
                <a:latin typeface="宋体" pitchFamily="2" charset="-122"/>
              </a:rPr>
              <a:t>、输入</a:t>
            </a:r>
            <a:r>
              <a:rPr altLang="zh-CN" sz="2400" lang="en-US">
                <a:latin typeface="宋体" pitchFamily="2" charset="-122"/>
              </a:rPr>
              <a:t>x</a:t>
            </a:r>
            <a:r>
              <a:rPr altLang="zh-CN" baseline="-25000" sz="2400" lang="en-US">
                <a:latin typeface="宋体" pitchFamily="2" charset="-122"/>
              </a:rPr>
              <a:t>2</a:t>
            </a:r>
            <a:r>
              <a:rPr altLang="zh-CN" sz="2400" lang="en-US">
                <a:latin typeface="宋体" pitchFamily="2" charset="-122"/>
              </a:rPr>
              <a:t>x</a:t>
            </a:r>
            <a:r>
              <a:rPr altLang="zh-CN" baseline="-25000" sz="2400" lang="en-US">
                <a:latin typeface="宋体" pitchFamily="2" charset="-122"/>
              </a:rPr>
              <a:t>1</a:t>
            </a:r>
            <a:r>
              <a:rPr altLang="en-US" sz="2400" lang="zh-CN">
                <a:latin typeface="宋体" pitchFamily="2" charset="-122"/>
              </a:rPr>
              <a:t>由</a:t>
            </a:r>
            <a:r>
              <a:rPr altLang="zh-CN" sz="2400" lang="en-US">
                <a:latin typeface="宋体" pitchFamily="2" charset="-122"/>
              </a:rPr>
              <a:t>10→00</a:t>
            </a:r>
            <a:r>
              <a:rPr altLang="en-US" sz="2400" lang="zh-CN">
                <a:latin typeface="宋体" pitchFamily="2" charset="-122"/>
              </a:rPr>
              <a:t>时，激励状态</a:t>
            </a:r>
            <a:r>
              <a:rPr altLang="zh-CN" sz="2400" lang="en-US">
                <a:latin typeface="宋体" pitchFamily="2" charset="-122"/>
              </a:rPr>
              <a:t>Y</a:t>
            </a:r>
            <a:r>
              <a:rPr altLang="zh-CN" baseline="-25000" sz="2400" lang="en-US">
                <a:latin typeface="宋体" pitchFamily="2" charset="-122"/>
              </a:rPr>
              <a:t>2</a:t>
            </a:r>
            <a:r>
              <a:rPr altLang="zh-CN" sz="2400" lang="en-US">
                <a:latin typeface="宋体" pitchFamily="2" charset="-122"/>
              </a:rPr>
              <a:t>Y</a:t>
            </a:r>
            <a:r>
              <a:rPr altLang="zh-CN" baseline="-25000" sz="2400" lang="en-US">
                <a:latin typeface="宋体" pitchFamily="2" charset="-122"/>
              </a:rPr>
              <a:t>1</a:t>
            </a:r>
            <a:r>
              <a:rPr altLang="en-US" sz="2400" lang="zh-CN">
                <a:latin typeface="宋体" pitchFamily="2" charset="-122"/>
              </a:rPr>
              <a:t>从</a:t>
            </a:r>
            <a:r>
              <a:rPr altLang="zh-CN" sz="2400" lang="en-US">
                <a:latin typeface="宋体" pitchFamily="2" charset="-122"/>
              </a:rPr>
              <a:t>11→00</a:t>
            </a:r>
            <a:r>
              <a:rPr altLang="en-US" sz="2400" lang="zh-CN">
                <a:latin typeface="宋体" pitchFamily="2" charset="-122"/>
              </a:rPr>
              <a:t>。即两个状态变量均发生变化，所以，当电路中两条反馈回路的延迟时间</a:t>
            </a:r>
            <a:r>
              <a:rPr altLang="zh-CN" sz="2400" lang="en-US">
                <a:latin typeface="宋体" pitchFamily="2" charset="-122"/>
              </a:rPr>
              <a:t>Δt</a:t>
            </a:r>
            <a:r>
              <a:rPr altLang="zh-CN" baseline="-25000" sz="2400" lang="en-US">
                <a:latin typeface="宋体" pitchFamily="2" charset="-122"/>
              </a:rPr>
              <a:t>1</a:t>
            </a:r>
            <a:r>
              <a:rPr altLang="en-US" sz="2400" lang="zh-CN">
                <a:latin typeface="宋体" pitchFamily="2" charset="-122"/>
              </a:rPr>
              <a:t>和</a:t>
            </a:r>
            <a:r>
              <a:rPr altLang="zh-CN" sz="2400" lang="en-US">
                <a:latin typeface="宋体" pitchFamily="2" charset="-122"/>
              </a:rPr>
              <a:t>Δt</a:t>
            </a:r>
            <a:r>
              <a:rPr altLang="zh-CN" baseline="-25000" sz="2400" lang="en-US">
                <a:latin typeface="宋体" pitchFamily="2" charset="-122"/>
              </a:rPr>
              <a:t>2</a:t>
            </a:r>
            <a:r>
              <a:rPr altLang="en-US" sz="2400" lang="zh-CN">
                <a:latin typeface="宋体" pitchFamily="2" charset="-122"/>
              </a:rPr>
              <a:t>不相等时，电路中将产生竞争。</a:t>
            </a:r>
          </a:p>
        </p:txBody>
      </p:sp>
      <p:grpSp>
        <p:nvGrpSpPr>
          <p:cNvPr id="204" name=""/>
          <p:cNvGrpSpPr/>
          <p:nvPr/>
        </p:nvGrpSpPr>
        <p:grpSpPr>
          <a:xfrm rot="0">
            <a:off x="1466850" y="1074737"/>
            <a:ext cx="6400800" cy="3119437"/>
            <a:chOff x="912" y="576"/>
            <a:chExt cx="4032" cy="1965"/>
          </a:xfrm>
        </p:grpSpPr>
        <p:pic>
          <p:nvPicPr>
            <p:cNvPr id="2097209" name="Picture 4" descr="表6"/>
            <p:cNvPicPr>
              <a:picLocks/>
            </p:cNvPicPr>
            <p:nvPr/>
          </p:nvPicPr>
          <p:blipFill>
            <a:blip xmlns:r="http://schemas.openxmlformats.org/officeDocument/2006/relationships" r:embed="rId1">
              <a:lum bright="-100000"/>
            </a:blip>
            <a:srcRect l="0" t="0" r="0" b="0"/>
            <a:stretch>
              <a:fillRect/>
            </a:stretch>
          </p:blipFill>
          <p:spPr>
            <a:xfrm rot="0">
              <a:off x="912" y="576"/>
              <a:ext cx="4032" cy="1965"/>
            </a:xfrm>
            <a:prstGeom prst="rect"/>
            <a:noFill/>
            <a:ln>
              <a:noFill/>
            </a:ln>
          </p:spPr>
        </p:pic>
        <p:sp>
          <p:nvSpPr>
            <p:cNvPr id="1049213" name="Line 5"/>
            <p:cNvSpPr/>
            <p:nvPr/>
          </p:nvSpPr>
          <p:spPr>
            <a:xfrm rot="0">
              <a:off x="2256" y="1344"/>
              <a:ext cx="2112" cy="0"/>
            </a:xfrm>
            <a:prstGeom prst="line"/>
            <a:noFill/>
            <a:ln w="19050" cap="flat" cmpd="sng">
              <a:solidFill>
                <a:srgbClr val="FF0000">
                  <a:alpha val="100000"/>
                </a:srgbClr>
              </a:solidFill>
              <a:prstDash val="solid"/>
              <a:round/>
              <a:tailEnd type="triangle" w="med" len="med"/>
            </a:ln>
          </p:spPr>
        </p:sp>
        <p:sp>
          <p:nvSpPr>
            <p:cNvPr id="1049214" name="Line 6"/>
            <p:cNvSpPr/>
            <p:nvPr/>
          </p:nvSpPr>
          <p:spPr>
            <a:xfrm rot="0" flipH="1" flipV="1">
              <a:off x="2208" y="2064"/>
              <a:ext cx="2016" cy="0"/>
            </a:xfrm>
            <a:prstGeom prst="line"/>
            <a:noFill/>
            <a:ln w="19050" cap="flat" cmpd="sng">
              <a:solidFill>
                <a:srgbClr val="FF9900">
                  <a:alpha val="100000"/>
                </a:srgbClr>
              </a:solidFill>
              <a:prstDash val="solid"/>
              <a:round/>
              <a:tailEnd type="triangle" w="med" len="med"/>
            </a:ln>
          </p:spPr>
        </p:sp>
      </p:grpSp>
      <p:sp>
        <p:nvSpPr>
          <p:cNvPr id="104921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1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68</a:t>
            </a:fld>
            <a:endParaRPr altLang="en-US" sz="1400" lang="zh-CN">
              <a:solidFill>
                <a:srgbClr val="656565"/>
              </a:solidFill>
            </a:endParaRPr>
          </a:p>
        </p:txBody>
      </p:sp>
      <p:sp>
        <p:nvSpPr>
          <p:cNvPr id="104921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3" presetSubtype="5">
                                  <p:stCondLst>
                                    <p:cond delay="0"/>
                                  </p:stCondLst>
                                  <p:childTnLst>
                                    <p:set>
                                      <p:cBhvr>
                                        <p:cTn dur="1" fill="hold" id="6">
                                          <p:stCondLst>
                                            <p:cond delay="0"/>
                                          </p:stCondLst>
                                        </p:cTn>
                                        <p:tgtEl>
                                          <p:spTgt spid="1049212"/>
                                        </p:tgtEl>
                                        <p:attrNameLst>
                                          <p:attrName>style.visibility</p:attrName>
                                        </p:attrNameLst>
                                      </p:cBhvr>
                                      <p:to>
                                        <p:strVal val="visible"/>
                                      </p:to>
                                    </p:set>
                                    <p:animEffect transition="in" filter="blinds(vertical)">
                                      <p:cBhvr>
                                        <p:cTn dur="500" id="7"/>
                                        <p:tgtEl>
                                          <p:spTgt spid="1049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12" grpId="0" uiExpand="0" build="whole"/>
    </p:bldLst>
  </p:timing>
</p:sld>
</file>

<file path=ppt/slides/slide69.xml><?xml version="1.0" encoding="utf-8"?>
<p:sld xmlns:a="http://schemas.openxmlformats.org/drawingml/2006/main" xmlns:r="http://schemas.openxmlformats.org/officeDocument/2006/relationships" xmlns:p="http://schemas.openxmlformats.org/presentationml/2006/main" show="1" showMasterSp="1">
  <p:cSld>
    <p:spTree>
      <p:nvGrpSpPr>
        <p:cNvPr id="205" name=""/>
        <p:cNvGrpSpPr/>
        <p:nvPr/>
      </p:nvGrpSpPr>
      <p:grpSpPr>
        <a:xfrm rot="0">
          <a:off x="0" y="0"/>
          <a:ext cx="0" cy="0"/>
          <a:chOff x="0" y="0"/>
          <a:chExt cx="0" cy="0"/>
        </a:xfrm>
      </p:grpSpPr>
      <p:sp>
        <p:nvSpPr>
          <p:cNvPr id="1049218" name="Text Box 2"/>
          <p:cNvSpPr txBox="1"/>
          <p:nvPr/>
        </p:nvSpPr>
        <p:spPr>
          <a:xfrm rot="0">
            <a:off x="863600" y="4608512"/>
            <a:ext cx="7740650" cy="17983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zh-CN" sz="2400" lang="en-US">
                <a:latin typeface="Times New Roman" pitchFamily="18" charset="0"/>
              </a:rPr>
              <a:t>Δt</a:t>
            </a:r>
            <a:r>
              <a:rPr altLang="zh-CN" baseline="-25000" sz="2400" lang="en-US">
                <a:latin typeface="Times New Roman" pitchFamily="18" charset="0"/>
              </a:rPr>
              <a:t>2</a:t>
            </a:r>
            <a:r>
              <a:rPr altLang="zh-CN" sz="2400" lang="en-US">
                <a:latin typeface="Times New Roman" pitchFamily="18" charset="0"/>
              </a:rPr>
              <a:t>=Δt</a:t>
            </a:r>
            <a:r>
              <a:rPr altLang="zh-CN" baseline="-25000" sz="2400" lang="en-US">
                <a:latin typeface="Times New Roman" pitchFamily="18" charset="0"/>
              </a:rPr>
              <a:t>1</a:t>
            </a:r>
            <a:r>
              <a:rPr altLang="en-US" sz="2400" lang="zh-CN">
                <a:latin typeface="Times New Roman" pitchFamily="18" charset="0"/>
              </a:rPr>
              <a:t>：到达预定的稳定总态</a:t>
            </a:r>
            <a:r>
              <a:rPr altLang="zh-CN" sz="2400" lang="en-US">
                <a:latin typeface="Times New Roman" pitchFamily="18" charset="0"/>
              </a:rPr>
              <a:t>(10</a:t>
            </a:r>
            <a:r>
              <a:rPr altLang="en-US" sz="2400" lang="zh-CN">
                <a:latin typeface="Times New Roman" pitchFamily="18" charset="0"/>
              </a:rPr>
              <a:t>，</a:t>
            </a:r>
            <a:r>
              <a:rPr altLang="zh-CN" sz="2400" lang="en-US">
                <a:latin typeface="Times New Roman" pitchFamily="18" charset="0"/>
              </a:rPr>
              <a:t>11)</a:t>
            </a:r>
            <a:r>
              <a:rPr altLang="en-US" sz="2400" lang="zh-CN">
                <a:latin typeface="Times New Roman" pitchFamily="18" charset="0"/>
              </a:rPr>
              <a:t>。</a:t>
            </a:r>
          </a:p>
          <a:p>
            <a:pPr algn="just" eaLnBrk="1" hangingPunct="1" indent="0" lvl="0" marL="0">
              <a:lnSpc>
                <a:spcPct val="120000"/>
              </a:lnSpc>
              <a:spcBef>
                <a:spcPct val="0"/>
              </a:spcBef>
              <a:buFontTx/>
              <a:buNone/>
            </a:pPr>
            <a:r>
              <a:rPr altLang="zh-CN" sz="2400" lang="en-US">
                <a:latin typeface="Times New Roman" pitchFamily="18" charset="0"/>
              </a:rPr>
              <a:t>Δt</a:t>
            </a:r>
            <a:r>
              <a:rPr altLang="zh-CN" baseline="-25000" sz="2400" lang="en-US">
                <a:latin typeface="Times New Roman" pitchFamily="18" charset="0"/>
              </a:rPr>
              <a:t>2</a:t>
            </a:r>
            <a:r>
              <a:rPr altLang="zh-CN" sz="2400" lang="en-US">
                <a:latin typeface="Times New Roman" pitchFamily="18" charset="0"/>
              </a:rPr>
              <a:t>&lt;Δt</a:t>
            </a:r>
            <a:r>
              <a:rPr altLang="zh-CN" baseline="-25000" sz="2400" lang="en-US">
                <a:latin typeface="Times New Roman" pitchFamily="18" charset="0"/>
              </a:rPr>
              <a:t>1</a:t>
            </a:r>
            <a:r>
              <a:rPr altLang="en-US" sz="2400" lang="zh-CN">
                <a:latin typeface="Times New Roman" pitchFamily="18" charset="0"/>
              </a:rPr>
              <a:t>：电路到达了一个非期望的稳定总态</a:t>
            </a:r>
            <a:r>
              <a:rPr altLang="zh-CN" sz="2400" lang="en-US">
                <a:latin typeface="Times New Roman" pitchFamily="18" charset="0"/>
              </a:rPr>
              <a:t>(10</a:t>
            </a:r>
            <a:r>
              <a:rPr altLang="en-US" sz="2400" lang="zh-CN">
                <a:latin typeface="Times New Roman" pitchFamily="18" charset="0"/>
              </a:rPr>
              <a:t>，</a:t>
            </a:r>
            <a:r>
              <a:rPr altLang="zh-CN" sz="2400" lang="en-US">
                <a:latin typeface="Times New Roman" pitchFamily="18" charset="0"/>
              </a:rPr>
              <a:t>10) </a:t>
            </a:r>
          </a:p>
          <a:p>
            <a:pPr algn="just" eaLnBrk="1" hangingPunct="1" indent="0" lvl="0" marL="0">
              <a:lnSpc>
                <a:spcPct val="120000"/>
              </a:lnSpc>
              <a:spcBef>
                <a:spcPct val="0"/>
              </a:spcBef>
              <a:buFontTx/>
              <a:buNone/>
            </a:pPr>
            <a:r>
              <a:rPr altLang="zh-CN" sz="2400" lang="en-US">
                <a:latin typeface="Times New Roman" pitchFamily="18" charset="0"/>
              </a:rPr>
              <a:t>Δt</a:t>
            </a:r>
            <a:r>
              <a:rPr altLang="zh-CN" baseline="-25000" sz="2400" lang="en-US">
                <a:latin typeface="Times New Roman" pitchFamily="18" charset="0"/>
              </a:rPr>
              <a:t>2</a:t>
            </a:r>
            <a:r>
              <a:rPr altLang="zh-CN" sz="2400" lang="en-US">
                <a:latin typeface="Times New Roman" pitchFamily="18" charset="0"/>
              </a:rPr>
              <a:t>&gt;Δt</a:t>
            </a:r>
            <a:r>
              <a:rPr altLang="zh-CN" baseline="-25000" sz="2400" lang="en-US">
                <a:latin typeface="Times New Roman" pitchFamily="18" charset="0"/>
              </a:rPr>
              <a:t>1</a:t>
            </a:r>
            <a:r>
              <a:rPr altLang="en-US" sz="2400" lang="zh-CN">
                <a:latin typeface="Times New Roman" pitchFamily="18" charset="0"/>
              </a:rPr>
              <a:t>：电路到达了一个非期望的稳定总态</a:t>
            </a:r>
            <a:r>
              <a:rPr altLang="zh-CN" sz="2400" lang="en-US">
                <a:latin typeface="Times New Roman" pitchFamily="18" charset="0"/>
              </a:rPr>
              <a:t>(10</a:t>
            </a:r>
            <a:r>
              <a:rPr altLang="en-US" sz="2400" lang="zh-CN">
                <a:latin typeface="Times New Roman" pitchFamily="18" charset="0"/>
              </a:rPr>
              <a:t>，</a:t>
            </a:r>
            <a:r>
              <a:rPr altLang="zh-CN" sz="2400" lang="en-US">
                <a:latin typeface="Times New Roman" pitchFamily="18" charset="0"/>
              </a:rPr>
              <a:t>01)</a:t>
            </a:r>
            <a:r>
              <a:rPr altLang="en-US" sz="2400" lang="zh-CN">
                <a:latin typeface="Times New Roman" pitchFamily="18" charset="0"/>
              </a:rPr>
              <a:t>。 </a:t>
            </a:r>
          </a:p>
          <a:p>
            <a:pPr algn="just" eaLnBrk="1" hangingPunct="1" indent="0" lvl="0" marL="0">
              <a:lnSpc>
                <a:spcPct val="120000"/>
              </a:lnSpc>
              <a:spcBef>
                <a:spcPct val="0"/>
              </a:spcBef>
              <a:buFontTx/>
              <a:buNone/>
            </a:pPr>
            <a:r>
              <a:rPr altLang="en-US" sz="2400" lang="zh-CN">
                <a:solidFill>
                  <a:srgbClr val="FF0000"/>
                </a:solidFill>
                <a:latin typeface="Times New Roman" pitchFamily="18" charset="0"/>
              </a:rPr>
              <a:t>结论</a:t>
            </a:r>
            <a:r>
              <a:rPr altLang="en-US" sz="2400" lang="zh-CN">
                <a:latin typeface="Times New Roman" pitchFamily="18" charset="0"/>
              </a:rPr>
              <a:t>：本次竞争为临界竞争！</a:t>
            </a:r>
          </a:p>
        </p:txBody>
      </p:sp>
      <p:sp>
        <p:nvSpPr>
          <p:cNvPr id="1049219" name="Text Box 3"/>
          <p:cNvSpPr txBox="1"/>
          <p:nvPr/>
        </p:nvSpPr>
        <p:spPr>
          <a:xfrm rot="0">
            <a:off x="657225" y="1155700"/>
            <a:ext cx="80914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a:t>
            </a:r>
            <a:r>
              <a:rPr altLang="zh-CN" sz="2400" lang="en-US">
                <a:latin typeface="Times New Roman" pitchFamily="18" charset="0"/>
              </a:rPr>
              <a:t>1</a:t>
            </a:r>
            <a:r>
              <a:rPr altLang="en-US" sz="2400" lang="zh-CN">
                <a:latin typeface="Times New Roman" pitchFamily="18" charset="0"/>
              </a:rPr>
              <a:t>）当电路处于稳定总态</a:t>
            </a:r>
            <a:r>
              <a:rPr altLang="zh-CN" sz="2400" lang="en-US">
                <a:latin typeface="Times New Roman" pitchFamily="18" charset="0"/>
              </a:rPr>
              <a:t>(00</a:t>
            </a:r>
            <a:r>
              <a:rPr altLang="en-US" sz="2400" lang="zh-CN">
                <a:latin typeface="Times New Roman" pitchFamily="18" charset="0"/>
              </a:rPr>
              <a:t>，</a:t>
            </a:r>
            <a:r>
              <a:rPr altLang="zh-CN" sz="2400" lang="en-US">
                <a:latin typeface="Times New Roman" pitchFamily="18" charset="0"/>
              </a:rPr>
              <a:t>00)</a:t>
            </a:r>
            <a:r>
              <a:rPr altLang="en-US" sz="2400" lang="zh-CN">
                <a:latin typeface="Times New Roman" pitchFamily="18" charset="0"/>
              </a:rPr>
              <a:t>、输入</a:t>
            </a:r>
            <a:r>
              <a:rPr altLang="zh-CN" sz="2400" lang="en-US">
                <a:latin typeface="Times New Roman" pitchFamily="18" charset="0"/>
              </a:rPr>
              <a:t>x</a:t>
            </a:r>
            <a:r>
              <a:rPr altLang="zh-CN" baseline="-25000" sz="2400" lang="en-US">
                <a:latin typeface="Times New Roman" pitchFamily="18" charset="0"/>
              </a:rPr>
              <a:t>2</a:t>
            </a:r>
            <a:r>
              <a:rPr altLang="zh-CN" sz="2400" lang="en-US">
                <a:latin typeface="Times New Roman" pitchFamily="18" charset="0"/>
              </a:rPr>
              <a:t>x</a:t>
            </a:r>
            <a:r>
              <a:rPr altLang="zh-CN" baseline="-25000" sz="2400" lang="en-US">
                <a:latin typeface="Times New Roman" pitchFamily="18" charset="0"/>
              </a:rPr>
              <a:t>1</a:t>
            </a:r>
            <a:r>
              <a:rPr altLang="en-US" sz="2400" lang="zh-CN">
                <a:latin typeface="Times New Roman" pitchFamily="18" charset="0"/>
              </a:rPr>
              <a:t>由</a:t>
            </a:r>
            <a:r>
              <a:rPr altLang="zh-CN" sz="2400" lang="en-US">
                <a:latin typeface="Times New Roman" pitchFamily="18" charset="0"/>
              </a:rPr>
              <a:t>00→10</a:t>
            </a:r>
            <a:r>
              <a:rPr altLang="en-US" sz="2400" lang="zh-CN">
                <a:latin typeface="Times New Roman" pitchFamily="18" charset="0"/>
              </a:rPr>
              <a:t>时：</a:t>
            </a:r>
          </a:p>
        </p:txBody>
      </p:sp>
      <p:grpSp>
        <p:nvGrpSpPr>
          <p:cNvPr id="206" name=""/>
          <p:cNvGrpSpPr/>
          <p:nvPr/>
        </p:nvGrpSpPr>
        <p:grpSpPr>
          <a:xfrm rot="0">
            <a:off x="1422400" y="1566862"/>
            <a:ext cx="6400800" cy="3119437"/>
            <a:chOff x="912" y="864"/>
            <a:chExt cx="4032" cy="1965"/>
          </a:xfrm>
        </p:grpSpPr>
        <p:pic>
          <p:nvPicPr>
            <p:cNvPr id="2097210" name="Picture 5" descr="表6"/>
            <p:cNvPicPr>
              <a:picLocks/>
            </p:cNvPicPr>
            <p:nvPr/>
          </p:nvPicPr>
          <p:blipFill>
            <a:blip xmlns:r="http://schemas.openxmlformats.org/officeDocument/2006/relationships" r:embed="rId1">
              <a:lum bright="-100000"/>
            </a:blip>
            <a:srcRect l="0" t="0" r="0" b="0"/>
            <a:stretch>
              <a:fillRect/>
            </a:stretch>
          </p:blipFill>
          <p:spPr>
            <a:xfrm rot="0">
              <a:off x="912" y="864"/>
              <a:ext cx="4032" cy="1965"/>
            </a:xfrm>
            <a:prstGeom prst="rect"/>
            <a:noFill/>
            <a:ln>
              <a:noFill/>
            </a:ln>
          </p:spPr>
        </p:pic>
        <p:sp>
          <p:nvSpPr>
            <p:cNvPr id="1049220" name="Line 6"/>
            <p:cNvSpPr/>
            <p:nvPr/>
          </p:nvSpPr>
          <p:spPr>
            <a:xfrm rot="0" flipV="1">
              <a:off x="2272" y="1728"/>
              <a:ext cx="1968" cy="3"/>
            </a:xfrm>
            <a:prstGeom prst="line"/>
            <a:noFill/>
            <a:ln w="19050" cap="flat" cmpd="sng">
              <a:solidFill>
                <a:srgbClr val="FF0000">
                  <a:alpha val="100000"/>
                </a:srgbClr>
              </a:solidFill>
              <a:prstDash val="solid"/>
              <a:round/>
              <a:tailEnd type="triangle" w="med" len="med"/>
            </a:ln>
          </p:spPr>
        </p:sp>
      </p:grpSp>
      <p:sp>
        <p:nvSpPr>
          <p:cNvPr id="104922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2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69</a:t>
            </a:fld>
            <a:endParaRPr altLang="en-US" sz="1400" lang="zh-CN">
              <a:solidFill>
                <a:srgbClr val="656565"/>
              </a:solidFill>
            </a:endParaRPr>
          </a:p>
        </p:txBody>
      </p:sp>
      <p:sp>
        <p:nvSpPr>
          <p:cNvPr id="104922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5" presetSubtype="10">
                                  <p:stCondLst>
                                    <p:cond delay="0"/>
                                  </p:stCondLst>
                                  <p:childTnLst>
                                    <p:set>
                                      <p:cBhvr>
                                        <p:cTn dur="1" fill="hold" id="6">
                                          <p:stCondLst>
                                            <p:cond delay="0"/>
                                          </p:stCondLst>
                                        </p:cTn>
                                        <p:tgtEl>
                                          <p:spTgt spid="206"/>
                                        </p:tgtEl>
                                        <p:attrNameLst>
                                          <p:attrName>style.visibility</p:attrName>
                                        </p:attrNameLst>
                                      </p:cBhvr>
                                      <p:to>
                                        <p:strVal val="visible"/>
                                      </p:to>
                                    </p:set>
                                    <p:animEffect transition="in" filter="checkerboard(across)">
                                      <p:cBhvr>
                                        <p:cTn dur="500" id="7"/>
                                        <p:tgtEl>
                                          <p:spTgt spid="206"/>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5" presetSubtype="10">
                                  <p:stCondLst>
                                    <p:cond delay="0"/>
                                  </p:stCondLst>
                                  <p:childTnLst>
                                    <p:set>
                                      <p:cBhvr>
                                        <p:cTn dur="1" fill="hold" id="12">
                                          <p:stCondLst>
                                            <p:cond delay="0"/>
                                          </p:stCondLst>
                                        </p:cTn>
                                        <p:tgtEl>
                                          <p:spTgt spid="1049218"/>
                                        </p:tgtEl>
                                        <p:attrNameLst>
                                          <p:attrName>style.visibility</p:attrName>
                                        </p:attrNameLst>
                                      </p:cBhvr>
                                      <p:to>
                                        <p:strVal val="visible"/>
                                      </p:to>
                                    </p:set>
                                    <p:animEffect transition="in" filter="checkerboard(across)">
                                      <p:cBhvr>
                                        <p:cTn dur="500" id="13"/>
                                        <p:tgtEl>
                                          <p:spTgt spid="1049218"/>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18" grpId="0" uiExpand="0" build="whole"/>
    </p:bldLst>
  </p:timing>
</p:sld>
</file>

<file path=ppt/slides/slide7.xml><?xml version="1.0" encoding="utf-8"?>
<p:sld xmlns:a="http://schemas.openxmlformats.org/drawingml/2006/main" xmlns:r="http://schemas.openxmlformats.org/officeDocument/2006/relationships" xmlns:p="http://schemas.openxmlformats.org/presentationml/2006/main" show="1" showMasterSp="1">
  <p:cSld>
    <p:spTree>
      <p:nvGrpSpPr>
        <p:cNvPr id="127" name=""/>
        <p:cNvGrpSpPr/>
        <p:nvPr/>
      </p:nvGrpSpPr>
      <p:grpSpPr>
        <a:xfrm rot="0">
          <a:off x="0" y="0"/>
          <a:ext cx="0" cy="0"/>
          <a:chOff x="0" y="0"/>
          <a:chExt cx="0" cy="0"/>
        </a:xfrm>
      </p:grpSpPr>
      <p:sp>
        <p:nvSpPr>
          <p:cNvPr id="1048637" name="Text Box 2"/>
          <p:cNvSpPr txBox="1"/>
          <p:nvPr/>
        </p:nvSpPr>
        <p:spPr>
          <a:xfrm rot="0">
            <a:off x="806450" y="1468437"/>
            <a:ext cx="333375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2</a:t>
            </a:r>
            <a:r>
              <a:rPr altLang="en-US" sz="2400" lang="zh-CN">
                <a:latin typeface="Times New Roman" pitchFamily="18" charset="0"/>
              </a:rPr>
              <a:t>、输出信号的形式</a:t>
            </a:r>
          </a:p>
        </p:txBody>
      </p:sp>
      <p:sp>
        <p:nvSpPr>
          <p:cNvPr id="1048638" name="Text Box 3"/>
          <p:cNvSpPr txBox="1"/>
          <p:nvPr/>
        </p:nvSpPr>
        <p:spPr>
          <a:xfrm rot="0">
            <a:off x="828675" y="2187575"/>
            <a:ext cx="7488237" cy="240284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30000"/>
              </a:lnSpc>
              <a:spcBef>
                <a:spcPct val="0"/>
              </a:spcBef>
              <a:buFontTx/>
              <a:buNone/>
            </a:pPr>
            <a:r>
              <a:rPr altLang="en-US" sz="2400" lang="zh-CN">
                <a:latin typeface="Times New Roman" pitchFamily="18" charset="0"/>
              </a:rPr>
              <a:t>　　对于</a:t>
            </a:r>
            <a:r>
              <a:rPr altLang="zh-CN" sz="2400" lang="en-US">
                <a:latin typeface="Times New Roman" pitchFamily="18" charset="0"/>
              </a:rPr>
              <a:t>Mealy</a:t>
            </a:r>
            <a:r>
              <a:rPr altLang="en-US" sz="2400" lang="zh-CN">
                <a:latin typeface="Times New Roman" pitchFamily="18" charset="0"/>
              </a:rPr>
              <a:t>型脉冲异步时序逻辑电路，其输出信号通常是脉冲信号；</a:t>
            </a:r>
          </a:p>
          <a:p>
            <a:pPr algn="just" eaLnBrk="1" hangingPunct="1" indent="0" lvl="0" marL="0">
              <a:lnSpc>
                <a:spcPct val="130000"/>
              </a:lnSpc>
              <a:spcBef>
                <a:spcPct val="0"/>
              </a:spcBef>
              <a:buFontTx/>
              <a:buNone/>
            </a:pPr>
            <a:r>
              <a:rPr altLang="en-US" sz="2400" lang="zh-CN">
                <a:latin typeface="Times New Roman" pitchFamily="18" charset="0"/>
              </a:rPr>
              <a:t>        对于</a:t>
            </a:r>
            <a:r>
              <a:rPr altLang="zh-CN" sz="2400" lang="en-US">
                <a:latin typeface="Times New Roman" pitchFamily="18" charset="0"/>
              </a:rPr>
              <a:t>Moore</a:t>
            </a:r>
            <a:r>
              <a:rPr altLang="en-US" sz="2400" lang="zh-CN"/>
              <a:t>型脉冲异步时序逻辑电路，其输出是</a:t>
            </a:r>
            <a:r>
              <a:rPr altLang="en-US" sz="2400" lang="zh-CN">
                <a:latin typeface="Times New Roman" pitchFamily="18" charset="0"/>
              </a:rPr>
              <a:t>电平信号，输出电平的持续时间为两个间隔不定的</a:t>
            </a:r>
            <a:r>
              <a:rPr altLang="en-US" sz="2400" lang="zh-CN">
                <a:solidFill>
                  <a:srgbClr val="FF0000"/>
                </a:solidFill>
                <a:latin typeface="Times New Roman" pitchFamily="18" charset="0"/>
              </a:rPr>
              <a:t>输入脉冲间隔</a:t>
            </a:r>
            <a:r>
              <a:rPr altLang="en-US" sz="2400" lang="zh-CN">
                <a:latin typeface="Times New Roman" pitchFamily="18" charset="0"/>
              </a:rPr>
              <a:t>时间。</a:t>
            </a:r>
            <a:r>
              <a:rPr altLang="en-US" b="1" sz="2400" lang="zh-CN">
                <a:solidFill>
                  <a:srgbClr val="006666"/>
                </a:solidFill>
                <a:latin typeface="Times New Roman" pitchFamily="18" charset="0"/>
              </a:rPr>
              <a:t>　　</a:t>
            </a:r>
          </a:p>
        </p:txBody>
      </p:sp>
      <p:sp>
        <p:nvSpPr>
          <p:cNvPr id="104863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64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a:t>
            </a:fld>
            <a:endParaRPr altLang="en-US" sz="1400" lang="zh-CN">
              <a:solidFill>
                <a:srgbClr val="656565"/>
              </a:solidFill>
            </a:endParaRPr>
          </a:p>
        </p:txBody>
      </p:sp>
      <p:sp>
        <p:nvSpPr>
          <p:cNvPr id="104864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48638">
                                            <p:txEl>
                                              <p:charRg st="0" end="35"/>
                                            </p:txEl>
                                          </p:spTgt>
                                        </p:tgtEl>
                                        <p:attrNameLst>
                                          <p:attrName>style.visibility</p:attrName>
                                        </p:attrNameLst>
                                      </p:cBhvr>
                                      <p:to>
                                        <p:strVal val="visible"/>
                                      </p:to>
                                    </p:set>
                                    <p:anim calcmode="lin" valueType="num">
                                      <p:cBhvr additive="base">
                                        <p:cTn dur="500" fill="hold" id="7"/>
                                        <p:tgtEl>
                                          <p:spTgt spid="1048638">
                                            <p:txEl>
                                              <p:charRg st="0" end="35"/>
                                            </p:txEl>
                                          </p:spTgt>
                                        </p:tgtEl>
                                        <p:attrNameLst>
                                          <p:attrName>ppt_x</p:attrName>
                                        </p:attrNameLst>
                                      </p:cBhvr>
                                      <p:tavLst>
                                        <p:tav tm="0">
                                          <p:val>
                                            <p:strVal val="0-#ppt_w/2"/>
                                          </p:val>
                                        </p:tav>
                                        <p:tav tm="100000">
                                          <p:val>
                                            <p:strVal val="#ppt_x"/>
                                          </p:val>
                                        </p:tav>
                                      </p:tavLst>
                                    </p:anim>
                                    <p:anim calcmode="lin" valueType="num">
                                      <p:cBhvr additive="base">
                                        <p:cTn dur="500" fill="hold" id="8"/>
                                        <p:tgtEl>
                                          <p:spTgt spid="1048638">
                                            <p:txEl>
                                              <p:charRg st="0" end="35"/>
                                            </p:txEl>
                                          </p:spTgt>
                                        </p:tgtEl>
                                        <p:attrNameLst>
                                          <p:attrName>ppt_y</p:attrName>
                                        </p:attrNameLst>
                                      </p:cBhvr>
                                      <p:tavLst>
                                        <p:tav tm="0">
                                          <p:val>
                                            <p:strVal val="#ppt_y"/>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1048638">
                                            <p:txEl>
                                              <p:charRg st="35" end="100"/>
                                            </p:txEl>
                                          </p:spTgt>
                                        </p:tgtEl>
                                        <p:attrNameLst>
                                          <p:attrName>style.visibility</p:attrName>
                                        </p:attrNameLst>
                                      </p:cBhvr>
                                      <p:to>
                                        <p:strVal val="visible"/>
                                      </p:to>
                                    </p:set>
                                    <p:anim calcmode="lin" valueType="num">
                                      <p:cBhvr additive="base">
                                        <p:cTn dur="500" fill="hold" id="13"/>
                                        <p:tgtEl>
                                          <p:spTgt spid="1048638">
                                            <p:txEl>
                                              <p:charRg st="35" end="100"/>
                                            </p:txEl>
                                          </p:spTgt>
                                        </p:tgtEl>
                                        <p:attrNameLst>
                                          <p:attrName>ppt_x</p:attrName>
                                        </p:attrNameLst>
                                      </p:cBhvr>
                                      <p:tavLst>
                                        <p:tav tm="0">
                                          <p:val>
                                            <p:strVal val="0-#ppt_w/2"/>
                                          </p:val>
                                        </p:tav>
                                        <p:tav tm="100000">
                                          <p:val>
                                            <p:strVal val="#ppt_x"/>
                                          </p:val>
                                        </p:tav>
                                      </p:tavLst>
                                    </p:anim>
                                    <p:anim calcmode="lin" valueType="num">
                                      <p:cBhvr additive="base">
                                        <p:cTn dur="500" fill="hold" id="14"/>
                                        <p:tgtEl>
                                          <p:spTgt spid="1048638">
                                            <p:txEl>
                                              <p:charRg st="35" end="10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8" grpId="0" uiExpand="0" build="p" bldLvl="1"/>
    </p:bldLst>
  </p:timing>
</p:sld>
</file>

<file path=ppt/slides/slide70.xml><?xml version="1.0" encoding="utf-8"?>
<p:sld xmlns:a="http://schemas.openxmlformats.org/drawingml/2006/main" xmlns:r="http://schemas.openxmlformats.org/officeDocument/2006/relationships" xmlns:p="http://schemas.openxmlformats.org/presentationml/2006/main" show="1" showMasterSp="1">
  <p:cSld>
    <p:spTree>
      <p:nvGrpSpPr>
        <p:cNvPr id="207" name=""/>
        <p:cNvGrpSpPr/>
        <p:nvPr/>
      </p:nvGrpSpPr>
      <p:grpSpPr>
        <a:xfrm rot="0">
          <a:off x="0" y="0"/>
          <a:ext cx="0" cy="0"/>
          <a:chOff x="0" y="0"/>
          <a:chExt cx="0" cy="0"/>
        </a:xfrm>
      </p:grpSpPr>
      <p:sp>
        <p:nvSpPr>
          <p:cNvPr id="1049224" name="Text Box 2"/>
          <p:cNvSpPr txBox="1"/>
          <p:nvPr/>
        </p:nvSpPr>
        <p:spPr>
          <a:xfrm rot="0">
            <a:off x="1096962" y="4652962"/>
            <a:ext cx="7291387" cy="17983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zh-CN" sz="2400" lang="en-US">
                <a:latin typeface="Times New Roman" pitchFamily="18" charset="0"/>
              </a:rPr>
              <a:t>Δt</a:t>
            </a:r>
            <a:r>
              <a:rPr altLang="zh-CN" baseline="-25000" sz="2400" lang="en-US">
                <a:latin typeface="Times New Roman" pitchFamily="18" charset="0"/>
              </a:rPr>
              <a:t>2</a:t>
            </a:r>
            <a:r>
              <a:rPr altLang="zh-CN" sz="2400" lang="en-US">
                <a:latin typeface="Times New Roman" pitchFamily="18" charset="0"/>
              </a:rPr>
              <a:t>=Δt</a:t>
            </a:r>
            <a:r>
              <a:rPr altLang="zh-CN" baseline="-25000" sz="2400" lang="en-US">
                <a:latin typeface="Times New Roman" pitchFamily="18" charset="0"/>
              </a:rPr>
              <a:t>1</a:t>
            </a:r>
            <a:r>
              <a:rPr altLang="en-US" sz="2400" lang="zh-CN">
                <a:latin typeface="Times New Roman" pitchFamily="18" charset="0"/>
              </a:rPr>
              <a:t>：到达预定的稳定总态</a:t>
            </a:r>
            <a:r>
              <a:rPr altLang="zh-CN" sz="2400" lang="en-US">
                <a:latin typeface="Times New Roman" pitchFamily="18" charset="0"/>
              </a:rPr>
              <a:t>(00</a:t>
            </a:r>
            <a:r>
              <a:rPr altLang="en-US" sz="2400" lang="zh-CN">
                <a:latin typeface="Times New Roman" pitchFamily="18" charset="0"/>
              </a:rPr>
              <a:t>，</a:t>
            </a:r>
            <a:r>
              <a:rPr altLang="zh-CN" sz="2400" lang="en-US">
                <a:latin typeface="Times New Roman" pitchFamily="18" charset="0"/>
              </a:rPr>
              <a:t>00)</a:t>
            </a:r>
            <a:r>
              <a:rPr altLang="en-US" sz="2400" lang="zh-CN">
                <a:latin typeface="Times New Roman" pitchFamily="18" charset="0"/>
              </a:rPr>
              <a:t>； </a:t>
            </a:r>
          </a:p>
          <a:p>
            <a:pPr algn="just" eaLnBrk="1" hangingPunct="1" indent="0" lvl="0" marL="0">
              <a:lnSpc>
                <a:spcPct val="120000"/>
              </a:lnSpc>
              <a:spcBef>
                <a:spcPct val="0"/>
              </a:spcBef>
              <a:buFontTx/>
              <a:buNone/>
            </a:pPr>
            <a:r>
              <a:rPr altLang="zh-CN" sz="2400" lang="en-US">
                <a:latin typeface="Times New Roman" pitchFamily="18" charset="0"/>
              </a:rPr>
              <a:t>Δt</a:t>
            </a:r>
            <a:r>
              <a:rPr altLang="zh-CN" baseline="-25000" sz="2400" lang="en-US">
                <a:latin typeface="Times New Roman" pitchFamily="18" charset="0"/>
              </a:rPr>
              <a:t>2</a:t>
            </a:r>
            <a:r>
              <a:rPr altLang="zh-CN" sz="2400" lang="en-US">
                <a:latin typeface="Times New Roman" pitchFamily="18" charset="0"/>
              </a:rPr>
              <a:t>&lt;Δt</a:t>
            </a:r>
            <a:r>
              <a:rPr altLang="zh-CN" baseline="-25000" sz="2400" lang="en-US">
                <a:latin typeface="Times New Roman" pitchFamily="18" charset="0"/>
              </a:rPr>
              <a:t>1</a:t>
            </a:r>
            <a:r>
              <a:rPr altLang="en-US" sz="2400" lang="zh-CN">
                <a:latin typeface="Times New Roman" pitchFamily="18" charset="0"/>
              </a:rPr>
              <a:t>：到达预定的稳定总态</a:t>
            </a:r>
            <a:r>
              <a:rPr altLang="zh-CN" sz="2400" lang="en-US">
                <a:latin typeface="Times New Roman" pitchFamily="18" charset="0"/>
              </a:rPr>
              <a:t>(00</a:t>
            </a:r>
            <a:r>
              <a:rPr altLang="en-US" sz="2400" lang="zh-CN">
                <a:latin typeface="Times New Roman" pitchFamily="18" charset="0"/>
              </a:rPr>
              <a:t>，</a:t>
            </a:r>
            <a:r>
              <a:rPr altLang="zh-CN" sz="2400" lang="en-US">
                <a:latin typeface="Times New Roman" pitchFamily="18" charset="0"/>
              </a:rPr>
              <a:t>00)</a:t>
            </a:r>
            <a:r>
              <a:rPr altLang="en-US" sz="2400" lang="zh-CN">
                <a:latin typeface="Times New Roman" pitchFamily="18" charset="0"/>
              </a:rPr>
              <a:t>；</a:t>
            </a:r>
          </a:p>
          <a:p>
            <a:pPr algn="just" eaLnBrk="1" hangingPunct="1" indent="0" lvl="0" marL="0">
              <a:lnSpc>
                <a:spcPct val="120000"/>
              </a:lnSpc>
              <a:spcBef>
                <a:spcPct val="0"/>
              </a:spcBef>
              <a:buFontTx/>
              <a:buNone/>
            </a:pPr>
            <a:r>
              <a:rPr altLang="zh-CN" sz="2400" lang="en-US">
                <a:latin typeface="Times New Roman" pitchFamily="18" charset="0"/>
              </a:rPr>
              <a:t>Δt</a:t>
            </a:r>
            <a:r>
              <a:rPr altLang="zh-CN" baseline="-25000" sz="2400" lang="en-US">
                <a:latin typeface="Times New Roman" pitchFamily="18" charset="0"/>
              </a:rPr>
              <a:t>2</a:t>
            </a:r>
            <a:r>
              <a:rPr altLang="zh-CN" sz="2400" lang="en-US">
                <a:latin typeface="Times New Roman" pitchFamily="18" charset="0"/>
              </a:rPr>
              <a:t>&gt;Δt</a:t>
            </a:r>
            <a:r>
              <a:rPr altLang="zh-CN" baseline="-25000" sz="2400" lang="en-US">
                <a:latin typeface="Times New Roman" pitchFamily="18" charset="0"/>
              </a:rPr>
              <a:t>1</a:t>
            </a:r>
            <a:r>
              <a:rPr altLang="en-US" sz="2400" lang="zh-CN">
                <a:latin typeface="Times New Roman" pitchFamily="18" charset="0"/>
              </a:rPr>
              <a:t>：到达预定的稳定总态</a:t>
            </a:r>
            <a:r>
              <a:rPr altLang="zh-CN" sz="2400" lang="en-US">
                <a:latin typeface="Times New Roman" pitchFamily="18" charset="0"/>
              </a:rPr>
              <a:t>(00</a:t>
            </a:r>
            <a:r>
              <a:rPr altLang="en-US" sz="2400" lang="zh-CN">
                <a:latin typeface="Times New Roman" pitchFamily="18" charset="0"/>
              </a:rPr>
              <a:t>，</a:t>
            </a:r>
            <a:r>
              <a:rPr altLang="zh-CN" sz="2400" lang="en-US">
                <a:latin typeface="Times New Roman" pitchFamily="18" charset="0"/>
              </a:rPr>
              <a:t>00)</a:t>
            </a:r>
            <a:r>
              <a:rPr altLang="en-US" sz="2400" lang="zh-CN">
                <a:latin typeface="Times New Roman" pitchFamily="18" charset="0"/>
              </a:rPr>
              <a:t>。  </a:t>
            </a:r>
          </a:p>
          <a:p>
            <a:pPr algn="just" eaLnBrk="1" hangingPunct="1" indent="0" lvl="0" marL="0">
              <a:lnSpc>
                <a:spcPct val="120000"/>
              </a:lnSpc>
              <a:spcBef>
                <a:spcPct val="0"/>
              </a:spcBef>
              <a:buFontTx/>
              <a:buNone/>
            </a:pPr>
            <a:r>
              <a:rPr altLang="en-US" sz="2400" lang="zh-CN">
                <a:solidFill>
                  <a:srgbClr val="FF0000"/>
                </a:solidFill>
                <a:latin typeface="Times New Roman" pitchFamily="18" charset="0"/>
              </a:rPr>
              <a:t>结论</a:t>
            </a:r>
            <a:r>
              <a:rPr altLang="en-US" sz="2400" lang="zh-CN">
                <a:latin typeface="Times New Roman" pitchFamily="18" charset="0"/>
              </a:rPr>
              <a:t>：本次竞争属于非临界竞争。 </a:t>
            </a:r>
          </a:p>
        </p:txBody>
      </p:sp>
      <p:sp>
        <p:nvSpPr>
          <p:cNvPr id="1049225" name="Text Box 3"/>
          <p:cNvSpPr txBox="1"/>
          <p:nvPr/>
        </p:nvSpPr>
        <p:spPr>
          <a:xfrm rot="0">
            <a:off x="755650" y="1181100"/>
            <a:ext cx="81375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）当电路处于稳定总态</a:t>
            </a:r>
            <a:r>
              <a:rPr altLang="zh-CN" sz="2400" lang="en-US">
                <a:latin typeface="Times New Roman" pitchFamily="18" charset="0"/>
              </a:rPr>
              <a:t>(10</a:t>
            </a:r>
            <a:r>
              <a:rPr altLang="en-US" sz="2400" lang="zh-CN">
                <a:latin typeface="Times New Roman" pitchFamily="18" charset="0"/>
              </a:rPr>
              <a:t>，</a:t>
            </a:r>
            <a:r>
              <a:rPr altLang="zh-CN" sz="2400" lang="en-US">
                <a:latin typeface="Times New Roman" pitchFamily="18" charset="0"/>
              </a:rPr>
              <a:t>11)</a:t>
            </a:r>
            <a:r>
              <a:rPr altLang="en-US" sz="2400" lang="zh-CN">
                <a:latin typeface="Times New Roman" pitchFamily="18" charset="0"/>
              </a:rPr>
              <a:t>、输入</a:t>
            </a:r>
            <a:r>
              <a:rPr altLang="zh-CN" sz="2400" lang="en-US">
                <a:latin typeface="Times New Roman" pitchFamily="18" charset="0"/>
              </a:rPr>
              <a:t>x</a:t>
            </a:r>
            <a:r>
              <a:rPr altLang="zh-CN" baseline="-25000" sz="2400" lang="en-US">
                <a:latin typeface="Times New Roman" pitchFamily="18" charset="0"/>
              </a:rPr>
              <a:t>2</a:t>
            </a:r>
            <a:r>
              <a:rPr altLang="zh-CN" sz="2400" lang="en-US">
                <a:latin typeface="Times New Roman" pitchFamily="18" charset="0"/>
              </a:rPr>
              <a:t>x</a:t>
            </a:r>
            <a:r>
              <a:rPr altLang="zh-CN" baseline="-25000" sz="2400" lang="en-US">
                <a:latin typeface="Times New Roman" pitchFamily="18" charset="0"/>
              </a:rPr>
              <a:t>1</a:t>
            </a:r>
            <a:r>
              <a:rPr altLang="en-US" sz="2400" lang="zh-CN">
                <a:latin typeface="Times New Roman" pitchFamily="18" charset="0"/>
              </a:rPr>
              <a:t>由</a:t>
            </a:r>
            <a:r>
              <a:rPr altLang="zh-CN" sz="2400" lang="en-US">
                <a:latin typeface="Times New Roman" pitchFamily="18" charset="0"/>
              </a:rPr>
              <a:t>10→00</a:t>
            </a:r>
            <a:r>
              <a:rPr altLang="en-US" sz="2400" lang="zh-CN">
                <a:latin typeface="Times New Roman" pitchFamily="18" charset="0"/>
              </a:rPr>
              <a:t>时：</a:t>
            </a:r>
            <a:r>
              <a:rPr altLang="en-US" sz="2400" lang="zh-CN">
                <a:latin typeface="宋体" pitchFamily="2" charset="-122"/>
              </a:rPr>
              <a:t> </a:t>
            </a:r>
          </a:p>
        </p:txBody>
      </p:sp>
      <p:grpSp>
        <p:nvGrpSpPr>
          <p:cNvPr id="208" name=""/>
          <p:cNvGrpSpPr/>
          <p:nvPr/>
        </p:nvGrpSpPr>
        <p:grpSpPr>
          <a:xfrm rot="0">
            <a:off x="1466850" y="1638300"/>
            <a:ext cx="6400800" cy="3119437"/>
            <a:chOff x="912" y="867"/>
            <a:chExt cx="4032" cy="1965"/>
          </a:xfrm>
        </p:grpSpPr>
        <p:pic>
          <p:nvPicPr>
            <p:cNvPr id="2097211" name="Picture 5" descr="表6"/>
            <p:cNvPicPr>
              <a:picLocks/>
            </p:cNvPicPr>
            <p:nvPr/>
          </p:nvPicPr>
          <p:blipFill>
            <a:blip xmlns:r="http://schemas.openxmlformats.org/officeDocument/2006/relationships" r:embed="rId1">
              <a:lum bright="-100000"/>
            </a:blip>
            <a:srcRect l="0" t="0" r="0" b="0"/>
            <a:stretch>
              <a:fillRect/>
            </a:stretch>
          </p:blipFill>
          <p:spPr>
            <a:xfrm rot="0">
              <a:off x="912" y="867"/>
              <a:ext cx="4032" cy="1965"/>
            </a:xfrm>
            <a:prstGeom prst="rect"/>
            <a:noFill/>
            <a:ln>
              <a:noFill/>
            </a:ln>
          </p:spPr>
        </p:pic>
        <p:sp>
          <p:nvSpPr>
            <p:cNvPr id="1049226" name="Line 6"/>
            <p:cNvSpPr/>
            <p:nvPr/>
          </p:nvSpPr>
          <p:spPr>
            <a:xfrm rot="0" flipH="1" flipV="1">
              <a:off x="2208" y="2355"/>
              <a:ext cx="2016" cy="0"/>
            </a:xfrm>
            <a:prstGeom prst="line"/>
            <a:noFill/>
            <a:ln w="19050" cap="flat" cmpd="sng">
              <a:solidFill>
                <a:srgbClr val="FF3300">
                  <a:alpha val="100000"/>
                </a:srgbClr>
              </a:solidFill>
              <a:prstDash val="solid"/>
              <a:round/>
              <a:tailEnd type="triangle" w="med" len="med"/>
            </a:ln>
          </p:spPr>
        </p:sp>
      </p:grpSp>
      <p:sp>
        <p:nvSpPr>
          <p:cNvPr id="104922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2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70</a:t>
            </a:fld>
            <a:endParaRPr altLang="en-US" sz="1400" lang="zh-CN">
              <a:solidFill>
                <a:srgbClr val="656565"/>
              </a:solidFill>
            </a:endParaRPr>
          </a:p>
        </p:txBody>
      </p:sp>
      <p:sp>
        <p:nvSpPr>
          <p:cNvPr id="104922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9" presetSubtype="0">
                                  <p:stCondLst>
                                    <p:cond delay="0"/>
                                  </p:stCondLst>
                                  <p:childTnLst>
                                    <p:set>
                                      <p:cBhvr>
                                        <p:cTn dur="1" fill="hold" id="6">
                                          <p:stCondLst>
                                            <p:cond delay="0"/>
                                          </p:stCondLst>
                                        </p:cTn>
                                        <p:tgtEl>
                                          <p:spTgt spid="208"/>
                                        </p:tgtEl>
                                        <p:attrNameLst>
                                          <p:attrName>style.visibility</p:attrName>
                                        </p:attrNameLst>
                                      </p:cBhvr>
                                      <p:to>
                                        <p:strVal val="visible"/>
                                      </p:to>
                                    </p:set>
                                    <p:animEffect transition="in" filter="dissolve">
                                      <p:cBhvr>
                                        <p:cTn dur="500" id="7"/>
                                        <p:tgtEl>
                                          <p:spTgt spid="208"/>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4" presetSubtype="5">
                                  <p:stCondLst>
                                    <p:cond delay="0"/>
                                  </p:stCondLst>
                                  <p:childTnLst>
                                    <p:set>
                                      <p:cBhvr>
                                        <p:cTn dur="1" fill="hold" id="11">
                                          <p:stCondLst>
                                            <p:cond delay="0"/>
                                          </p:stCondLst>
                                        </p:cTn>
                                        <p:tgtEl>
                                          <p:spTgt spid="1049224"/>
                                        </p:tgtEl>
                                        <p:attrNameLst>
                                          <p:attrName>style.visibility</p:attrName>
                                        </p:attrNameLst>
                                      </p:cBhvr>
                                      <p:to>
                                        <p:strVal val="visible"/>
                                      </p:to>
                                    </p:set>
                                    <p:animEffect transition="in" filter="randombar(vertical)">
                                      <p:cBhvr>
                                        <p:cTn dur="500" id="12"/>
                                        <p:tgtEl>
                                          <p:spTgt spid="104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24" grpId="0" uiExpand="0" build="whole"/>
    </p:bldLst>
  </p:timing>
</p:sld>
</file>

<file path=ppt/slides/slide71.xml><?xml version="1.0" encoding="utf-8"?>
<p:sld xmlns:a="http://schemas.openxmlformats.org/drawingml/2006/main" xmlns:r="http://schemas.openxmlformats.org/officeDocument/2006/relationships" xmlns:p="http://schemas.openxmlformats.org/presentationml/2006/main" show="1" showMasterSp="1">
  <p:cSld>
    <p:spTree>
      <p:nvGrpSpPr>
        <p:cNvPr id="209" name=""/>
        <p:cNvGrpSpPr/>
        <p:nvPr/>
      </p:nvGrpSpPr>
      <p:grpSpPr>
        <a:xfrm rot="0">
          <a:off x="0" y="0"/>
          <a:ext cx="0" cy="0"/>
          <a:chOff x="0" y="0"/>
          <a:chExt cx="0" cy="0"/>
        </a:xfrm>
      </p:grpSpPr>
      <p:sp>
        <p:nvSpPr>
          <p:cNvPr id="1049230" name="Text Box 2"/>
          <p:cNvSpPr txBox="1"/>
          <p:nvPr/>
        </p:nvSpPr>
        <p:spPr>
          <a:xfrm rot="0">
            <a:off x="468312" y="1138237"/>
            <a:ext cx="8321675" cy="521208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宋体" pitchFamily="2" charset="-122"/>
              </a:rPr>
              <a:t>用流程表检查电路竞争的</a:t>
            </a:r>
            <a:r>
              <a:rPr altLang="en-US" b="1" sz="2400" lang="zh-CN">
                <a:solidFill>
                  <a:srgbClr val="FF0000"/>
                </a:solidFill>
                <a:latin typeface="宋体" pitchFamily="2" charset="-122"/>
              </a:rPr>
              <a:t>一般法则</a:t>
            </a:r>
            <a:r>
              <a:rPr altLang="zh-CN" sz="2400" lang="en-US">
                <a:latin typeface="宋体" pitchFamily="2" charset="-122"/>
              </a:rPr>
              <a:t>：</a:t>
            </a:r>
          </a:p>
          <a:p>
            <a:pPr algn="just" eaLnBrk="1" hangingPunct="1" indent="0" lvl="0" marL="0">
              <a:lnSpc>
                <a:spcPct val="120000"/>
              </a:lnSpc>
              <a:spcBef>
                <a:spcPct val="0"/>
              </a:spcBef>
              <a:buFontTx/>
              <a:buNone/>
            </a:pPr>
            <a:r>
              <a:rPr altLang="zh-CN" sz="2400" lang="en-US">
                <a:latin typeface="宋体" pitchFamily="2" charset="-122"/>
              </a:rPr>
              <a:t>　　1</a:t>
            </a:r>
            <a:r>
              <a:rPr altLang="en-US" sz="2400" lang="zh-CN">
                <a:latin typeface="宋体" pitchFamily="2" charset="-122"/>
              </a:rPr>
              <a:t>、当从某一稳态出发，输入信号发生允许的变化、引起两个或两个以上</a:t>
            </a:r>
            <a:r>
              <a:rPr altLang="en-US" sz="2400" lang="zh-CN">
                <a:solidFill>
                  <a:srgbClr val="0066FF"/>
                </a:solidFill>
                <a:latin typeface="宋体" pitchFamily="2" charset="-122"/>
              </a:rPr>
              <a:t>激励状态同时发生变化</a:t>
            </a:r>
            <a:r>
              <a:rPr altLang="zh-CN" sz="2400" lang="en-US">
                <a:latin typeface="宋体" pitchFamily="2" charset="-122"/>
              </a:rPr>
              <a:t>时，由于反馈回路之间延迟时间的不同会使电路产生竞争。</a:t>
            </a:r>
          </a:p>
          <a:p>
            <a:pPr algn="just" eaLnBrk="1" hangingPunct="1" indent="0" lvl="0" marL="0">
              <a:lnSpc>
                <a:spcPct val="120000"/>
              </a:lnSpc>
              <a:spcBef>
                <a:spcPct val="0"/>
              </a:spcBef>
              <a:buFontTx/>
              <a:buNone/>
            </a:pPr>
            <a:r>
              <a:rPr altLang="zh-CN" sz="2400" lang="en-US">
                <a:latin typeface="宋体" pitchFamily="2" charset="-122"/>
              </a:rPr>
              <a:t>　　2</a:t>
            </a:r>
            <a:r>
              <a:rPr altLang="en-US" sz="2400" lang="zh-CN">
                <a:latin typeface="宋体" pitchFamily="2" charset="-122"/>
              </a:rPr>
              <a:t>、若输入信号变化所到达的列只有</a:t>
            </a:r>
            <a:r>
              <a:rPr altLang="en-US" sz="2400" lang="zh-CN">
                <a:solidFill>
                  <a:srgbClr val="0066FF"/>
                </a:solidFill>
                <a:latin typeface="宋体" pitchFamily="2" charset="-122"/>
              </a:rPr>
              <a:t>一个稳态</a:t>
            </a:r>
            <a:r>
              <a:rPr altLang="en-US" sz="2400" lang="zh-CN">
                <a:latin typeface="宋体" pitchFamily="2" charset="-122"/>
              </a:rPr>
              <a:t>，则该竞争属于非临界竞争；若输入信号变化所到达的列有两个或</a:t>
            </a:r>
            <a:r>
              <a:rPr altLang="en-US" sz="2400" lang="zh-CN">
                <a:solidFill>
                  <a:srgbClr val="0066FF"/>
                </a:solidFill>
                <a:latin typeface="宋体" pitchFamily="2" charset="-122"/>
              </a:rPr>
              <a:t>两个以上稳态</a:t>
            </a:r>
            <a:r>
              <a:rPr altLang="zh-CN" sz="2400" lang="en-US">
                <a:latin typeface="宋体" pitchFamily="2" charset="-122"/>
              </a:rPr>
              <a:t>，则该竞争属于临界竞争。</a:t>
            </a:r>
          </a:p>
          <a:p>
            <a:pPr algn="just" eaLnBrk="1" hangingPunct="1" indent="0" lvl="0" marL="0">
              <a:lnSpc>
                <a:spcPct val="120000"/>
              </a:lnSpc>
              <a:spcBef>
                <a:spcPct val="0"/>
              </a:spcBef>
              <a:buFontTx/>
              <a:buNone/>
            </a:pPr>
            <a:endParaRPr altLang="en-US" sz="2400" lang="zh-CN">
              <a:latin typeface="宋体" pitchFamily="2" charset="-122"/>
            </a:endParaRPr>
          </a:p>
          <a:p>
            <a:pPr algn="just" eaLnBrk="1" hangingPunct="1" indent="0" lvl="0" marL="0">
              <a:lnSpc>
                <a:spcPct val="120000"/>
              </a:lnSpc>
              <a:spcBef>
                <a:spcPct val="0"/>
              </a:spcBef>
              <a:buFontTx/>
              <a:buNone/>
            </a:pPr>
            <a:r>
              <a:rPr altLang="en-US" sz="2400" lang="zh-CN">
                <a:latin typeface="宋体" pitchFamily="2" charset="-122"/>
              </a:rPr>
              <a:t>  　非临界竞争的存在不会影响电路的正确工作，但临界竞争的存在却将导致电路状态转换的不可预测。为了确保电平异步时序电路能可靠地实现预定功能，电路设计时必须避免发生临界竞争。</a:t>
            </a:r>
          </a:p>
        </p:txBody>
      </p:sp>
      <p:sp>
        <p:nvSpPr>
          <p:cNvPr id="104923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3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71</a:t>
            </a:fld>
            <a:endParaRPr altLang="en-US" sz="1400" lang="zh-CN">
              <a:solidFill>
                <a:srgbClr val="656565"/>
              </a:solidFill>
            </a:endParaRPr>
          </a:p>
        </p:txBody>
      </p:sp>
      <p:sp>
        <p:nvSpPr>
          <p:cNvPr id="104923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72.xml><?xml version="1.0" encoding="utf-8"?>
<p:sld xmlns:a="http://schemas.openxmlformats.org/drawingml/2006/main" xmlns:r="http://schemas.openxmlformats.org/officeDocument/2006/relationships" xmlns:p="http://schemas.openxmlformats.org/presentationml/2006/main" show="1" showMasterSp="1">
  <p:cSld>
    <p:spTree>
      <p:nvGrpSpPr>
        <p:cNvPr id="210" name=""/>
        <p:cNvGrpSpPr/>
        <p:nvPr/>
      </p:nvGrpSpPr>
      <p:grpSpPr>
        <a:xfrm rot="0">
          <a:off x="0" y="0"/>
          <a:ext cx="0" cy="0"/>
          <a:chOff x="0" y="0"/>
          <a:chExt cx="0" cy="0"/>
        </a:xfrm>
      </p:grpSpPr>
      <p:sp>
        <p:nvSpPr>
          <p:cNvPr id="104923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3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72</a:t>
            </a:fld>
            <a:endParaRPr altLang="en-US" sz="1400" lang="zh-CN">
              <a:solidFill>
                <a:srgbClr val="656565"/>
              </a:solidFill>
            </a:endParaRPr>
          </a:p>
        </p:txBody>
      </p:sp>
      <p:sp>
        <p:nvSpPr>
          <p:cNvPr id="104923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212" name="Picture 14"/>
          <p:cNvPicPr>
            <a:picLocks/>
          </p:cNvPicPr>
          <p:nvPr/>
        </p:nvPicPr>
        <p:blipFill>
          <a:blip xmlns:r="http://schemas.openxmlformats.org/officeDocument/2006/relationships" r:embed="rId1"/>
          <a:srcRect l="0" t="0" r="0" b="0"/>
          <a:stretch>
            <a:fillRect/>
          </a:stretch>
        </p:blipFill>
        <p:spPr>
          <a:xfrm rot="0">
            <a:off x="1835150" y="1519237"/>
            <a:ext cx="5616575" cy="1758950"/>
          </a:xfrm>
          <a:prstGeom prst="rect"/>
          <a:noFill/>
          <a:ln>
            <a:noFill/>
          </a:ln>
        </p:spPr>
      </p:pic>
      <p:sp>
        <p:nvSpPr>
          <p:cNvPr id="1049237" name="Rectangle 16"/>
          <p:cNvSpPr/>
          <p:nvPr/>
        </p:nvSpPr>
        <p:spPr>
          <a:xfrm rot="0">
            <a:off x="468312" y="1089025"/>
            <a:ext cx="6584950" cy="64135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1800" lang="zh-CN">
                <a:solidFill>
                  <a:srgbClr val="FF3300"/>
                </a:solidFill>
              </a:rPr>
              <a:t>小测验：</a:t>
            </a:r>
            <a:r>
              <a:rPr altLang="en-US" sz="1800" lang="zh-CN">
                <a:latin typeface="Times New Roman" pitchFamily="18" charset="0"/>
                <a:ea typeface="Times New Roman" pitchFamily="18" charset="0"/>
              </a:rPr>
              <a:t>已知某电平异步时序电路的总态图，请回答下述问题。</a:t>
            </a:r>
          </a:p>
          <a:p>
            <a:pPr indent="0" lvl="0" marL="0">
              <a:spcBef>
                <a:spcPct val="0"/>
              </a:spcBef>
              <a:buFontTx/>
              <a:buNone/>
            </a:pPr>
            <a:endParaRPr altLang="en-US" sz="1800" lang="zh-CN"/>
          </a:p>
        </p:txBody>
      </p:sp>
      <p:sp>
        <p:nvSpPr>
          <p:cNvPr id="1049238" name="Rectangle 18"/>
          <p:cNvSpPr/>
          <p:nvPr/>
        </p:nvSpPr>
        <p:spPr>
          <a:xfrm rot="0">
            <a:off x="0" y="1481137"/>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239" name="Rectangle 19"/>
          <p:cNvSpPr/>
          <p:nvPr/>
        </p:nvSpPr>
        <p:spPr>
          <a:xfrm rot="0">
            <a:off x="0" y="276701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240" name="Rectangle 20"/>
          <p:cNvSpPr/>
          <p:nvPr/>
        </p:nvSpPr>
        <p:spPr>
          <a:xfrm rot="0">
            <a:off x="468312" y="3278187"/>
            <a:ext cx="6369050" cy="366712"/>
          </a:xfrm>
          <a:prstGeom prst="rect"/>
          <a:noFill/>
          <a:ln>
            <a:noFill/>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800" lang="zh-CN">
                <a:latin typeface="宋体" pitchFamily="2" charset="-122"/>
              </a:rPr>
              <a:t>（</a:t>
            </a:r>
            <a:r>
              <a:rPr altLang="zh-CN" sz="1800" lang="en-US">
                <a:latin typeface="宋体" pitchFamily="2" charset="-122"/>
              </a:rPr>
              <a:t>1</a:t>
            </a:r>
            <a:r>
              <a:rPr altLang="en-US" sz="1800" lang="zh-CN">
                <a:latin typeface="宋体" pitchFamily="2" charset="-122"/>
              </a:rPr>
              <a:t>）请按最合理的情况完善下面的流程表：</a:t>
            </a:r>
          </a:p>
        </p:txBody>
      </p:sp>
      <p:sp>
        <p:nvSpPr>
          <p:cNvPr id="1049241" name="Rectangle 29"/>
          <p:cNvSpPr/>
          <p:nvPr/>
        </p:nvSpPr>
        <p:spPr>
          <a:xfrm rot="0">
            <a:off x="0" y="931862"/>
            <a:ext cx="663575" cy="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242" name="Rectangle 118"/>
          <p:cNvSpPr/>
          <p:nvPr/>
        </p:nvSpPr>
        <p:spPr>
          <a:xfrm rot="0">
            <a:off x="465137" y="5724525"/>
            <a:ext cx="8337550" cy="641350"/>
          </a:xfrm>
          <a:prstGeom prst="rect"/>
          <a:noFill/>
          <a:ln>
            <a:noFill/>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800" lang="zh-CN">
                <a:latin typeface="宋体" pitchFamily="2" charset="-122"/>
                <a:ea typeface="Times New Roman" pitchFamily="18" charset="0"/>
              </a:rPr>
              <a:t>（</a:t>
            </a:r>
            <a:r>
              <a:rPr altLang="zh-CN" sz="1800" lang="en-US">
                <a:latin typeface="宋体" pitchFamily="2" charset="-122"/>
                <a:ea typeface="Times New Roman" pitchFamily="18" charset="0"/>
              </a:rPr>
              <a:t>2</a:t>
            </a:r>
            <a:r>
              <a:rPr altLang="en-US" sz="1800" lang="zh-CN">
                <a:latin typeface="宋体" pitchFamily="2" charset="-122"/>
                <a:ea typeface="Times New Roman" pitchFamily="18" charset="0"/>
              </a:rPr>
              <a:t>）电路是否存在竞争，请说明在何种情况下会出现何种竞争？</a:t>
            </a:r>
          </a:p>
          <a:p>
            <a:pPr indent="0" lvl="0" marL="0">
              <a:spcBef>
                <a:spcPct val="0"/>
              </a:spcBef>
              <a:buFontTx/>
              <a:buNone/>
            </a:pPr>
            <a:r>
              <a:rPr altLang="en-US" sz="1800" lang="zh-CN">
                <a:latin typeface="宋体" pitchFamily="2" charset="-122"/>
                <a:ea typeface="Times New Roman" pitchFamily="18" charset="0"/>
              </a:rPr>
              <a:t>（</a:t>
            </a:r>
            <a:r>
              <a:rPr altLang="zh-CN" sz="1800" lang="en-US">
                <a:latin typeface="宋体" pitchFamily="2" charset="-122"/>
                <a:ea typeface="Times New Roman" pitchFamily="18" charset="0"/>
              </a:rPr>
              <a:t>3</a:t>
            </a:r>
            <a:r>
              <a:rPr altLang="en-US" sz="1800" lang="zh-CN">
                <a:latin typeface="宋体" pitchFamily="2" charset="-122"/>
                <a:ea typeface="Times New Roman" pitchFamily="18" charset="0"/>
              </a:rPr>
              <a:t>）如有</a:t>
            </a:r>
            <a:r>
              <a:rPr altLang="en-US" sz="1800" lang="zh-CN"/>
              <a:t>竞争，</a:t>
            </a:r>
            <a:r>
              <a:rPr altLang="en-US" sz="1800" lang="zh-CN">
                <a:latin typeface="宋体" pitchFamily="2" charset="-122"/>
                <a:ea typeface="Times New Roman" pitchFamily="18" charset="0"/>
              </a:rPr>
              <a:t>如何消除？</a:t>
            </a:r>
          </a:p>
        </p:txBody>
      </p:sp>
      <p:pic>
        <p:nvPicPr>
          <p:cNvPr id="2097213" name="Picture 119"/>
          <p:cNvPicPr>
            <a:picLocks/>
          </p:cNvPicPr>
          <p:nvPr/>
        </p:nvPicPr>
        <p:blipFill>
          <a:blip xmlns:r="http://schemas.openxmlformats.org/officeDocument/2006/relationships" r:embed="rId2"/>
          <a:srcRect l="0" t="0" r="0" b="0"/>
          <a:stretch>
            <a:fillRect/>
          </a:stretch>
        </p:blipFill>
        <p:spPr>
          <a:xfrm rot="0">
            <a:off x="2147887" y="3605212"/>
            <a:ext cx="4911725" cy="2138362"/>
          </a:xfrm>
          <a:prstGeom prst="rect"/>
          <a:noFill/>
          <a:ln>
            <a:noFill/>
          </a:ln>
        </p:spPr>
      </p:pic>
      <mc:AlternateContent xmlns:mc="http://schemas.openxmlformats.org/markup-compatibility/2006">
        <mc:Choice xmlns:p14="http://schemas.microsoft.com/office/powerpoint/2010/main" Requires="p14">
          <p:contentPart p14:bwMode="auto" r:id="rId3">
            <p14:nvContentPartPr>
              <p14:cNvPr id="1049582" name=""/>
              <p14:cNvContentPartPr/>
              <p14:nvPr/>
            </p14:nvContentPartPr>
            <p14:xfrm>
              <a:off x="0" y="0"/>
              <a:ext cx="0" cy="0"/>
            </p14:xfrm>
          </p:contentPart>
        </mc:Choice>
        <mc:Fallback>
          <p:sp>
            <p:nvSpPr>
              <p:cNvPr id="1049582"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4">
            <p14:nvContentPartPr>
              <p14:cNvPr id="1049583" name=""/>
              <p14:cNvContentPartPr/>
              <p14:nvPr/>
            </p14:nvContentPartPr>
            <p14:xfrm>
              <a:off x="4816113" y="4552475"/>
              <a:ext cx="127985" cy="174711"/>
            </p14:xfrm>
          </p:contentPart>
        </mc:Choice>
        <mc:Fallback>
          <p:sp>
            <p:nvSpPr>
              <p:cNvPr id="1049583" name=""/>
              <p:cNvSpPr/>
              <p:nvPr/>
            </p:nvSpPr>
            <p:spPr>
              <a:xfrm>
                <a:off x="4816113" y="4552475"/>
                <a:ext cx="127985" cy="174711"/>
              </a:xfrm>
            </p:spPr>
          </p:sp>
        </mc:Fallback>
      </mc:AlternateContent>
      <mc:AlternateContent xmlns:mc="http://schemas.openxmlformats.org/markup-compatibility/2006">
        <mc:Choice xmlns:p14="http://schemas.microsoft.com/office/powerpoint/2010/main" Requires="p14">
          <p:contentPart p14:bwMode="auto" r:id="rId5">
            <p14:nvContentPartPr>
              <p14:cNvPr id="1049584" name=""/>
              <p14:cNvContentPartPr/>
              <p14:nvPr/>
            </p14:nvContentPartPr>
            <p14:xfrm>
              <a:off x="5062082" y="4518040"/>
              <a:ext cx="52358" cy="237365"/>
            </p14:xfrm>
          </p:contentPart>
        </mc:Choice>
        <mc:Fallback>
          <p:sp>
            <p:nvSpPr>
              <p:cNvPr id="1049584" name=""/>
              <p:cNvSpPr/>
              <p:nvPr/>
            </p:nvSpPr>
            <p:spPr>
              <a:xfrm>
                <a:off x="5062082" y="4518040"/>
                <a:ext cx="52358" cy="237365"/>
              </a:xfrm>
            </p:spPr>
          </p:sp>
        </mc:Fallback>
      </mc:AlternateContent>
      <mc:AlternateContent xmlns:mc="http://schemas.openxmlformats.org/markup-compatibility/2006">
        <mc:Choice xmlns:p14="http://schemas.microsoft.com/office/powerpoint/2010/main" Requires="p14">
          <p:contentPart p14:bwMode="auto" r:id="rId6">
            <p14:nvContentPartPr>
              <p14:cNvPr id="1049585" name=""/>
              <p14:cNvContentPartPr/>
              <p14:nvPr/>
            </p14:nvContentPartPr>
            <p14:xfrm>
              <a:off x="4895714" y="4544823"/>
              <a:ext cx="15349" cy="90674"/>
            </p14:xfrm>
          </p:contentPart>
        </mc:Choice>
        <mc:Fallback>
          <p:sp>
            <p:nvSpPr>
              <p:cNvPr id="1049585" name=""/>
              <p:cNvSpPr/>
              <p:nvPr/>
            </p:nvSpPr>
            <p:spPr>
              <a:xfrm>
                <a:off x="4895714" y="4544823"/>
                <a:ext cx="15349" cy="90674"/>
              </a:xfrm>
            </p:spPr>
          </p:sp>
        </mc:Fallback>
      </mc:AlternateContent>
      <mc:AlternateContent xmlns:mc="http://schemas.openxmlformats.org/markup-compatibility/2006">
        <mc:Choice xmlns:p14="http://schemas.microsoft.com/office/powerpoint/2010/main" Requires="p14">
          <p:contentPart p14:bwMode="auto" r:id="rId7">
            <p14:nvContentPartPr>
              <p14:cNvPr id="1049586" name=""/>
              <p14:cNvContentPartPr/>
              <p14:nvPr/>
            </p14:nvContentPartPr>
            <p14:xfrm>
              <a:off x="5706678" y="4594560"/>
              <a:ext cx="2544" cy="15505"/>
            </p14:xfrm>
          </p:contentPart>
        </mc:Choice>
        <mc:Fallback>
          <p:sp>
            <p:nvSpPr>
              <p:cNvPr id="1049586" name=""/>
              <p:cNvSpPr/>
              <p:nvPr/>
            </p:nvSpPr>
            <p:spPr>
              <a:xfrm>
                <a:off x="5706678" y="4594560"/>
                <a:ext cx="2544" cy="15505"/>
              </a:xfrm>
            </p:spPr>
          </p:sp>
        </mc:Fallback>
      </mc:AlternateContent>
      <mc:AlternateContent xmlns:mc="http://schemas.openxmlformats.org/markup-compatibility/2006">
        <mc:Choice xmlns:p14="http://schemas.microsoft.com/office/powerpoint/2010/main" Requires="p14">
          <p:contentPart p14:bwMode="auto" r:id="rId8">
            <p14:nvContentPartPr>
              <p14:cNvPr id="1049588" name=""/>
              <p14:cNvContentPartPr/>
              <p14:nvPr/>
            </p14:nvContentPartPr>
            <p14:xfrm>
              <a:off x="5697324" y="4395608"/>
              <a:ext cx="80969" cy="256227"/>
            </p14:xfrm>
          </p:contentPart>
        </mc:Choice>
        <mc:Fallback>
          <p:sp>
            <p:nvSpPr>
              <p:cNvPr id="1049588" name=""/>
              <p:cNvSpPr/>
              <p:nvPr/>
            </p:nvSpPr>
            <p:spPr>
              <a:xfrm>
                <a:off x="5697324" y="4395608"/>
                <a:ext cx="80969" cy="256227"/>
              </a:xfrm>
            </p:spPr>
          </p:sp>
        </mc:Fallback>
      </mc:AlternateContent>
      <mc:AlternateContent xmlns:mc="http://schemas.openxmlformats.org/markup-compatibility/2006">
        <mc:Choice xmlns:p14="http://schemas.microsoft.com/office/powerpoint/2010/main" Requires="p14">
          <p:contentPart p14:bwMode="auto" r:id="rId9">
            <p14:nvContentPartPr>
              <p14:cNvPr id="1049590" name=""/>
              <p14:cNvContentPartPr/>
              <p14:nvPr/>
            </p14:nvContentPartPr>
            <p14:xfrm>
              <a:off x="3452960" y="4917461"/>
              <a:ext cx="52151" cy="85230"/>
            </p14:xfrm>
          </p:contentPart>
        </mc:Choice>
        <mc:Fallback>
          <p:sp>
            <p:nvSpPr>
              <p:cNvPr id="1049590" name=""/>
              <p:cNvSpPr/>
              <p:nvPr/>
            </p:nvSpPr>
            <p:spPr>
              <a:xfrm>
                <a:off x="3452960" y="4917461"/>
                <a:ext cx="52151" cy="85230"/>
              </a:xfrm>
            </p:spPr>
          </p:sp>
        </mc:Fallback>
      </mc:AlternateContent>
      <mc:AlternateContent xmlns:mc="http://schemas.openxmlformats.org/markup-compatibility/2006">
        <mc:Choice xmlns:p14="http://schemas.microsoft.com/office/powerpoint/2010/main" Requires="p14">
          <p:contentPart p14:bwMode="auto" r:id="rId10">
            <p14:nvContentPartPr>
              <p14:cNvPr id="1049591" name=""/>
              <p14:cNvContentPartPr/>
              <p14:nvPr/>
            </p14:nvContentPartPr>
            <p14:xfrm>
              <a:off x="3595627" y="4870034"/>
              <a:ext cx="95124" cy="157056"/>
            </p14:xfrm>
          </p:contentPart>
        </mc:Choice>
        <mc:Fallback>
          <p:sp>
            <p:nvSpPr>
              <p:cNvPr id="1049591" name=""/>
              <p:cNvSpPr/>
              <p:nvPr/>
            </p:nvSpPr>
            <p:spPr>
              <a:xfrm>
                <a:off x="3595627" y="4870034"/>
                <a:ext cx="95124" cy="157056"/>
              </a:xfrm>
            </p:spPr>
          </p:sp>
        </mc:Fallback>
      </mc:AlternateContent>
      <mc:AlternateContent xmlns:mc="http://schemas.openxmlformats.org/markup-compatibility/2006">
        <mc:Choice xmlns:p14="http://schemas.microsoft.com/office/powerpoint/2010/main" Requires="p14">
          <p:contentPart p14:bwMode="auto" r:id="rId11">
            <p14:nvContentPartPr>
              <p14:cNvPr id="1049595" name=""/>
              <p14:cNvContentPartPr/>
              <p14:nvPr/>
            </p14:nvContentPartPr>
            <p14:xfrm>
              <a:off x="4220349" y="4900642"/>
              <a:ext cx="34536" cy="80346"/>
            </p14:xfrm>
          </p:contentPart>
        </mc:Choice>
        <mc:Fallback>
          <p:sp>
            <p:nvSpPr>
              <p:cNvPr id="1049595" name=""/>
              <p:cNvSpPr/>
              <p:nvPr/>
            </p:nvSpPr>
            <p:spPr>
              <a:xfrm>
                <a:off x="4220349" y="4900642"/>
                <a:ext cx="34536" cy="80346"/>
              </a:xfrm>
            </p:spPr>
          </p:sp>
        </mc:Fallback>
      </mc:AlternateContent>
      <mc:AlternateContent xmlns:mc="http://schemas.openxmlformats.org/markup-compatibility/2006">
        <mc:Choice xmlns:p14="http://schemas.microsoft.com/office/powerpoint/2010/main" Requires="p14">
          <p:contentPart p14:bwMode="auto" r:id="rId12">
            <p14:nvContentPartPr>
              <p14:cNvPr id="1049596" name=""/>
              <p14:cNvContentPartPr/>
              <p14:nvPr/>
            </p14:nvContentPartPr>
            <p14:xfrm>
              <a:off x="4389748" y="4804992"/>
              <a:ext cx="37815" cy="121857"/>
            </p14:xfrm>
          </p:contentPart>
        </mc:Choice>
        <mc:Fallback>
          <p:sp>
            <p:nvSpPr>
              <p:cNvPr id="1049596" name=""/>
              <p:cNvSpPr/>
              <p:nvPr/>
            </p:nvSpPr>
            <p:spPr>
              <a:xfrm>
                <a:off x="4389748" y="4804992"/>
                <a:ext cx="37815" cy="121857"/>
              </a:xfrm>
            </p:spPr>
          </p:sp>
        </mc:Fallback>
      </mc:AlternateContent>
      <mc:AlternateContent xmlns:mc="http://schemas.openxmlformats.org/markup-compatibility/2006">
        <mc:Choice xmlns:p14="http://schemas.microsoft.com/office/powerpoint/2010/main" Requires="p14">
          <p:contentPart p14:bwMode="auto" r:id="rId13">
            <p14:nvContentPartPr>
              <p14:cNvPr id="1049597" name=""/>
              <p14:cNvContentPartPr/>
              <p14:nvPr/>
            </p14:nvContentPartPr>
            <p14:xfrm>
              <a:off x="5644821" y="4824122"/>
              <a:ext cx="87425" cy="185825"/>
            </p14:xfrm>
          </p:contentPart>
        </mc:Choice>
        <mc:Fallback>
          <p:sp>
            <p:nvSpPr>
              <p:cNvPr id="1049597" name=""/>
              <p:cNvSpPr/>
              <p:nvPr/>
            </p:nvSpPr>
            <p:spPr>
              <a:xfrm>
                <a:off x="5644821" y="4824122"/>
                <a:ext cx="87425" cy="185825"/>
              </a:xfrm>
            </p:spPr>
          </p:sp>
        </mc:Fallback>
      </mc:AlternateContent>
      <mc:AlternateContent xmlns:mc="http://schemas.openxmlformats.org/markup-compatibility/2006">
        <mc:Choice xmlns:p14="http://schemas.microsoft.com/office/powerpoint/2010/main" Requires="p14">
          <p:contentPart p14:bwMode="auto" r:id="rId14">
            <p14:nvContentPartPr>
              <p14:cNvPr id="1049598" name=""/>
              <p14:cNvContentPartPr/>
              <p14:nvPr/>
            </p14:nvContentPartPr>
            <p14:xfrm>
              <a:off x="5872570" y="4858556"/>
              <a:ext cx="105263" cy="196063"/>
            </p14:xfrm>
          </p:contentPart>
        </mc:Choice>
        <mc:Fallback>
          <p:sp>
            <p:nvSpPr>
              <p:cNvPr id="1049598" name=""/>
              <p:cNvSpPr/>
              <p:nvPr/>
            </p:nvSpPr>
            <p:spPr>
              <a:xfrm>
                <a:off x="5872570" y="4858556"/>
                <a:ext cx="105263" cy="196063"/>
              </a:xfrm>
            </p:spPr>
          </p:sp>
        </mc:Fallback>
      </mc:AlternateContent>
      <mc:AlternateContent xmlns:mc="http://schemas.openxmlformats.org/markup-compatibility/2006">
        <mc:Choice xmlns:p14="http://schemas.microsoft.com/office/powerpoint/2010/main" Requires="p14">
          <p:contentPart p14:bwMode="auto" r:id="rId15">
            <p14:nvContentPartPr>
              <p14:cNvPr id="1049599" name=""/>
              <p14:cNvContentPartPr/>
              <p14:nvPr/>
            </p14:nvContentPartPr>
            <p14:xfrm>
              <a:off x="5580345" y="5508979"/>
              <a:ext cx="78992" cy="199394"/>
            </p14:xfrm>
          </p:contentPart>
        </mc:Choice>
        <mc:Fallback>
          <p:sp>
            <p:nvSpPr>
              <p:cNvPr id="1049599" name=""/>
              <p:cNvSpPr/>
              <p:nvPr/>
            </p:nvSpPr>
            <p:spPr>
              <a:xfrm>
                <a:off x="5580345" y="5508979"/>
                <a:ext cx="78992" cy="199394"/>
              </a:xfrm>
            </p:spPr>
          </p:sp>
        </mc:Fallback>
      </mc:AlternateContent>
      <mc:AlternateContent xmlns:mc="http://schemas.openxmlformats.org/markup-compatibility/2006">
        <mc:Choice xmlns:p14="http://schemas.microsoft.com/office/powerpoint/2010/main" Requires="p14">
          <p:contentPart p14:bwMode="auto" r:id="rId16">
            <p14:nvContentPartPr>
              <p14:cNvPr id="1049600" name=""/>
              <p14:cNvContentPartPr/>
              <p14:nvPr/>
            </p14:nvContentPartPr>
            <p14:xfrm>
              <a:off x="5807955" y="5493675"/>
              <a:ext cx="70109" cy="225465"/>
            </p14:xfrm>
          </p:contentPart>
        </mc:Choice>
        <mc:Fallback>
          <p:sp>
            <p:nvSpPr>
              <p:cNvPr id="1049600" name=""/>
              <p:cNvSpPr/>
              <p:nvPr/>
            </p:nvSpPr>
            <p:spPr>
              <a:xfrm>
                <a:off x="5807955" y="5493675"/>
                <a:ext cx="70109" cy="225465"/>
              </a:xfrm>
            </p:spPr>
          </p:sp>
        </mc:Fallback>
      </mc:AlternateContent>
      <mc:AlternateContent xmlns:mc="http://schemas.openxmlformats.org/markup-compatibility/2006">
        <mc:Choice xmlns:p14="http://schemas.microsoft.com/office/powerpoint/2010/main" Requires="p14">
          <p:contentPart p14:bwMode="auto" r:id="rId17">
            <p14:nvContentPartPr>
              <p14:cNvPr id="1049602" name=""/>
              <p14:cNvContentPartPr/>
              <p14:nvPr/>
            </p14:nvContentPartPr>
            <p14:xfrm>
              <a:off x="3604038" y="5130471"/>
              <a:ext cx="108934" cy="130792"/>
            </p14:xfrm>
          </p:contentPart>
        </mc:Choice>
        <mc:Fallback>
          <p:sp>
            <p:nvSpPr>
              <p:cNvPr id="1049602" name=""/>
              <p:cNvSpPr/>
              <p:nvPr/>
            </p:nvSpPr>
            <p:spPr>
              <a:xfrm>
                <a:off x="3604038" y="5130471"/>
                <a:ext cx="108934" cy="130792"/>
              </a:xfrm>
            </p:spPr>
          </p:sp>
        </mc:Fallback>
      </mc:AlternateContent>
      <mc:AlternateContent xmlns:mc="http://schemas.openxmlformats.org/markup-compatibility/2006">
        <mc:Choice xmlns:p14="http://schemas.microsoft.com/office/powerpoint/2010/main" Requires="p14">
          <p:contentPart p14:bwMode="auto" r:id="rId18">
            <p14:nvContentPartPr>
              <p14:cNvPr id="1049603" name=""/>
              <p14:cNvContentPartPr/>
              <p14:nvPr/>
            </p14:nvContentPartPr>
            <p14:xfrm>
              <a:off x="3422234" y="5512007"/>
              <a:ext cx="80539" cy="135602"/>
            </p14:xfrm>
          </p:contentPart>
        </mc:Choice>
        <mc:Fallback>
          <p:sp>
            <p:nvSpPr>
              <p:cNvPr id="1049603" name=""/>
              <p:cNvSpPr/>
              <p:nvPr/>
            </p:nvSpPr>
            <p:spPr>
              <a:xfrm>
                <a:off x="3422234" y="5512007"/>
                <a:ext cx="80539" cy="135602"/>
              </a:xfrm>
            </p:spPr>
          </p:sp>
        </mc:Fallback>
      </mc:AlternateContent>
      <mc:AlternateContent xmlns:mc="http://schemas.openxmlformats.org/markup-compatibility/2006">
        <mc:Choice xmlns:p14="http://schemas.microsoft.com/office/powerpoint/2010/main" Requires="p14">
          <p:contentPart p14:bwMode="auto" r:id="rId19">
            <p14:nvContentPartPr>
              <p14:cNvPr id="1049604" name=""/>
              <p14:cNvContentPartPr/>
              <p14:nvPr/>
            </p14:nvContentPartPr>
            <p14:xfrm>
              <a:off x="3601851" y="5451501"/>
              <a:ext cx="85113" cy="227868"/>
            </p14:xfrm>
          </p:contentPart>
        </mc:Choice>
        <mc:Fallback>
          <p:sp>
            <p:nvSpPr>
              <p:cNvPr id="1049604" name=""/>
              <p:cNvSpPr/>
              <p:nvPr/>
            </p:nvSpPr>
            <p:spPr>
              <a:xfrm>
                <a:off x="3601851" y="5451501"/>
                <a:ext cx="85113" cy="227868"/>
              </a:xfrm>
            </p:spPr>
          </p:sp>
        </mc:Fallback>
      </mc:AlternateContent>
      <mc:AlternateContent xmlns:mc="http://schemas.openxmlformats.org/markup-compatibility/2006">
        <mc:Choice xmlns:p14="http://schemas.microsoft.com/office/powerpoint/2010/main" Requires="p14">
          <p:contentPart p14:bwMode="auto" r:id="rId20">
            <p14:nvContentPartPr>
              <p14:cNvPr id="1049605" name=""/>
              <p14:cNvContentPartPr/>
              <p14:nvPr/>
            </p14:nvContentPartPr>
            <p14:xfrm>
              <a:off x="5987719" y="4446110"/>
              <a:ext cx="99352" cy="115331"/>
            </p14:xfrm>
          </p:contentPart>
        </mc:Choice>
        <mc:Fallback>
          <p:sp>
            <p:nvSpPr>
              <p:cNvPr id="1049605" name=""/>
              <p:cNvSpPr/>
              <p:nvPr/>
            </p:nvSpPr>
            <p:spPr>
              <a:xfrm>
                <a:off x="5987719" y="4446110"/>
                <a:ext cx="99352" cy="115331"/>
              </a:xfrm>
            </p:spPr>
          </p:sp>
        </mc:Fallback>
      </mc:AlternateContent>
      <mc:AlternateContent xmlns:mc="http://schemas.openxmlformats.org/markup-compatibility/2006">
        <mc:Choice xmlns:p14="http://schemas.microsoft.com/office/powerpoint/2010/main" Requires="p14">
          <p:contentPart p14:bwMode="auto" r:id="rId21">
            <p14:nvContentPartPr>
              <p14:cNvPr id="1049606" name=""/>
              <p14:cNvContentPartPr/>
              <p14:nvPr/>
            </p14:nvContentPartPr>
            <p14:xfrm>
              <a:off x="6573835" y="4835214"/>
              <a:ext cx="12386" cy="146578"/>
            </p14:xfrm>
          </p:contentPart>
        </mc:Choice>
        <mc:Fallback>
          <p:sp>
            <p:nvSpPr>
              <p:cNvPr id="1049606" name=""/>
              <p:cNvSpPr/>
              <p:nvPr/>
            </p:nvSpPr>
            <p:spPr>
              <a:xfrm>
                <a:off x="6573835" y="4835214"/>
                <a:ext cx="12386" cy="146578"/>
              </a:xfrm>
            </p:spPr>
          </p:sp>
        </mc:Fallback>
      </mc:AlternateContent>
      <mc:AlternateContent xmlns:mc="http://schemas.openxmlformats.org/markup-compatibility/2006">
        <mc:Choice xmlns:p14="http://schemas.microsoft.com/office/powerpoint/2010/main" Requires="p14">
          <p:contentPart p14:bwMode="auto" r:id="rId22">
            <p14:nvContentPartPr>
              <p14:cNvPr id="1049607" name=""/>
              <p14:cNvContentPartPr/>
              <p14:nvPr/>
            </p14:nvContentPartPr>
            <p14:xfrm>
              <a:off x="6476892" y="4493383"/>
              <a:ext cx="146257" cy="198209"/>
            </p14:xfrm>
          </p:contentPart>
        </mc:Choice>
        <mc:Fallback>
          <p:sp>
            <p:nvSpPr>
              <p:cNvPr id="1049607" name=""/>
              <p:cNvSpPr/>
              <p:nvPr/>
            </p:nvSpPr>
            <p:spPr>
              <a:xfrm>
                <a:off x="6476892" y="4493383"/>
                <a:ext cx="146257" cy="198209"/>
              </a:xfrm>
            </p:spPr>
          </p:sp>
        </mc:Fallback>
      </mc:AlternateContent>
      <mc:AlternateContent xmlns:mc="http://schemas.openxmlformats.org/markup-compatibility/2006">
        <mc:Choice xmlns:p14="http://schemas.microsoft.com/office/powerpoint/2010/main" Requires="p14">
          <p:contentPart p14:bwMode="auto" r:id="rId23">
            <p14:nvContentPartPr>
              <p14:cNvPr id="1049608" name=""/>
              <p14:cNvContentPartPr/>
              <p14:nvPr/>
            </p14:nvContentPartPr>
            <p14:xfrm>
              <a:off x="6497096" y="5068013"/>
              <a:ext cx="139878" cy="119047"/>
            </p14:xfrm>
          </p:contentPart>
        </mc:Choice>
        <mc:Fallback>
          <p:sp>
            <p:nvSpPr>
              <p:cNvPr id="1049608" name=""/>
              <p:cNvSpPr/>
              <p:nvPr/>
            </p:nvSpPr>
            <p:spPr>
              <a:xfrm>
                <a:off x="6497096" y="5068013"/>
                <a:ext cx="139878" cy="119047"/>
              </a:xfrm>
            </p:spPr>
          </p:sp>
        </mc:Fallback>
      </mc:AlternateContent>
      <mc:AlternateContent xmlns:mc="http://schemas.openxmlformats.org/markup-compatibility/2006">
        <mc:Choice xmlns:p14="http://schemas.microsoft.com/office/powerpoint/2010/main" Requires="p14">
          <p:contentPart p14:bwMode="auto" r:id="rId24">
            <p14:nvContentPartPr>
              <p14:cNvPr id="1049609" name=""/>
              <p14:cNvContentPartPr/>
              <p14:nvPr/>
            </p14:nvContentPartPr>
            <p14:xfrm>
              <a:off x="6463428" y="5416764"/>
              <a:ext cx="98252" cy="135256"/>
            </p14:xfrm>
          </p:contentPart>
        </mc:Choice>
        <mc:Fallback>
          <p:sp>
            <p:nvSpPr>
              <p:cNvPr id="1049609" name=""/>
              <p:cNvSpPr/>
              <p:nvPr/>
            </p:nvSpPr>
            <p:spPr>
              <a:xfrm>
                <a:off x="6463428" y="5416764"/>
                <a:ext cx="98252" cy="135256"/>
              </a:xfrm>
            </p:spPr>
          </p:sp>
        </mc:Fallback>
      </mc:AlternateContent>
      <mc:AlternateContent xmlns:mc="http://schemas.openxmlformats.org/markup-compatibility/2006">
        <mc:Choice xmlns:p14="http://schemas.microsoft.com/office/powerpoint/2010/main" Requires="p14">
          <p:contentPart p14:bwMode="auto" r:id="rId25">
            <p14:nvContentPartPr>
              <p14:cNvPr id="1049610" name=""/>
              <p14:cNvContentPartPr/>
              <p14:nvPr/>
            </p14:nvContentPartPr>
            <p14:xfrm>
              <a:off x="3485681" y="5210163"/>
              <a:ext cx="0" cy="81361"/>
            </p14:xfrm>
          </p:contentPart>
        </mc:Choice>
        <mc:Fallback>
          <p:sp>
            <p:nvSpPr>
              <p:cNvPr id="1049610" name=""/>
              <p:cNvSpPr/>
              <p:nvPr/>
            </p:nvSpPr>
            <p:spPr>
              <a:xfrm>
                <a:off x="3485681" y="5210163"/>
                <a:ext cx="0" cy="81361"/>
              </a:xfrm>
            </p:spPr>
          </p:sp>
        </mc:Fallback>
      </mc:AlternateContent>
      <mc:AlternateContent xmlns:mc="http://schemas.openxmlformats.org/markup-compatibility/2006">
        <mc:Choice xmlns:p14="http://schemas.microsoft.com/office/powerpoint/2010/main" Requires="p14">
          <p:contentPart p14:bwMode="auto" r:id="rId26">
            <p14:nvContentPartPr>
              <p14:cNvPr id="1049611" name=""/>
              <p14:cNvContentPartPr/>
              <p14:nvPr/>
            </p14:nvContentPartPr>
            <p14:xfrm>
              <a:off x="3475989" y="5095383"/>
              <a:ext cx="2017" cy="142088"/>
            </p14:xfrm>
          </p:contentPart>
        </mc:Choice>
        <mc:Fallback>
          <p:sp>
            <p:nvSpPr>
              <p:cNvPr id="1049611" name=""/>
              <p:cNvSpPr/>
              <p:nvPr/>
            </p:nvSpPr>
            <p:spPr>
              <a:xfrm>
                <a:off x="3475989" y="5095383"/>
                <a:ext cx="2017" cy="142088"/>
              </a:xfrm>
            </p:spPr>
          </p:sp>
        </mc:Fallback>
      </mc:AlternateContent>
    </p:spTree>
  </p:cSld>
  <p:clrMapOvr>
    <a:masterClrMapping/>
  </p:clrMapOvr>
  <p:transition spd="fast" advClick="1"/>
</p:sld>
</file>

<file path=ppt/slides/slide73.xml><?xml version="1.0" encoding="utf-8"?>
<p:sld xmlns:a="http://schemas.openxmlformats.org/drawingml/2006/main" xmlns:r="http://schemas.openxmlformats.org/officeDocument/2006/relationships" xmlns:p="http://schemas.openxmlformats.org/presentationml/2006/main" show="1" showMasterSp="1">
  <p:cSld>
    <p:spTree>
      <p:nvGrpSpPr>
        <p:cNvPr id="211" name=""/>
        <p:cNvGrpSpPr/>
        <p:nvPr/>
      </p:nvGrpSpPr>
      <p:grpSpPr>
        <a:xfrm rot="0">
          <a:off x="0" y="0"/>
          <a:ext cx="0" cy="0"/>
          <a:chOff x="0" y="0"/>
          <a:chExt cx="0" cy="0"/>
        </a:xfrm>
      </p:grpSpPr>
      <p:sp>
        <p:nvSpPr>
          <p:cNvPr id="1049243" name="Text Box 2"/>
          <p:cNvSpPr txBox="1"/>
          <p:nvPr/>
        </p:nvSpPr>
        <p:spPr>
          <a:xfrm rot="0">
            <a:off x="747712" y="1100137"/>
            <a:ext cx="5034280" cy="44704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solidFill>
                  <a:srgbClr val="FF0000"/>
                </a:solidFill>
                <a:latin typeface="Times New Roman" pitchFamily="18" charset="0"/>
              </a:rPr>
              <a:t>*</a:t>
            </a:r>
            <a:r>
              <a:rPr altLang="en-US" sz="2400" lang="zh-CN">
                <a:latin typeface="Times New Roman" pitchFamily="18" charset="0"/>
              </a:rPr>
              <a:t>6.3.4 电平异步时序逻辑电路的设计</a:t>
            </a:r>
          </a:p>
        </p:txBody>
      </p:sp>
      <p:grpSp>
        <p:nvGrpSpPr>
          <p:cNvPr id="212" name=""/>
          <p:cNvGrpSpPr/>
          <p:nvPr/>
        </p:nvGrpSpPr>
        <p:grpSpPr>
          <a:xfrm rot="0">
            <a:off x="1016000" y="1687512"/>
            <a:ext cx="6661150" cy="4643437"/>
            <a:chOff x="295" y="1071"/>
            <a:chExt cx="5280" cy="2925"/>
          </a:xfrm>
        </p:grpSpPr>
        <p:sp>
          <p:nvSpPr>
            <p:cNvPr id="1049244" name="Text Box 4"/>
            <p:cNvSpPr txBox="1"/>
            <p:nvPr/>
          </p:nvSpPr>
          <p:spPr>
            <a:xfrm rot="0">
              <a:off x="295" y="1071"/>
              <a:ext cx="5280" cy="29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t>电平异步时序逻辑电路的设计的</a:t>
              </a:r>
              <a:r>
                <a:rPr altLang="zh-CN" sz="2400" lang="en-US">
                  <a:latin typeface="Times New Roman" pitchFamily="18" charset="0"/>
                </a:rPr>
                <a:t>一般步骤如下：</a:t>
              </a:r>
            </a:p>
            <a:p>
              <a:pPr eaLnBrk="1" hangingPunct="1" indent="0" lvl="0" marL="0">
                <a:spcBef>
                  <a:spcPct val="0"/>
                </a:spcBef>
                <a:buFontTx/>
                <a:buNone/>
              </a:pPr>
              <a:endParaRPr altLang="zh-CN" sz="2400" lang="en-US">
                <a:latin typeface="Times New Roman" pitchFamily="18" charset="0"/>
              </a:endParaRPr>
            </a:p>
            <a:p>
              <a:pPr eaLnBrk="1" hangingPunct="1" indent="0" lvl="0" marL="0">
                <a:lnSpc>
                  <a:spcPct val="120000"/>
                </a:lnSpc>
                <a:spcBef>
                  <a:spcPct val="0"/>
                </a:spcBef>
                <a:buFontTx/>
                <a:buNone/>
              </a:pPr>
              <a:r>
                <a:rPr altLang="zh-CN" sz="2400" lang="en-US">
                  <a:latin typeface="Times New Roman" pitchFamily="18" charset="0"/>
                </a:rPr>
                <a:t>　　　1. </a:t>
              </a:r>
              <a:r>
                <a:rPr altLang="en-US" sz="2400" lang="zh-CN">
                  <a:latin typeface="Times New Roman" pitchFamily="18" charset="0"/>
                </a:rPr>
                <a:t>根据设计要求，建立原始流程表；</a:t>
              </a:r>
            </a:p>
            <a:p>
              <a:pPr eaLnBrk="1" hangingPunct="1" indent="0" lvl="0" marL="0">
                <a:lnSpc>
                  <a:spcPct val="120000"/>
                </a:lnSpc>
                <a:spcBef>
                  <a:spcPct val="0"/>
                </a:spcBef>
                <a:buFontTx/>
                <a:buNone/>
              </a:pPr>
              <a:endParaRPr altLang="en-US" sz="2400" lang="zh-CN">
                <a:latin typeface="Times New Roman" pitchFamily="18" charset="0"/>
              </a:endParaRPr>
            </a:p>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2. </a:t>
              </a:r>
              <a:r>
                <a:rPr altLang="en-US" sz="2400" lang="zh-CN">
                  <a:latin typeface="Times New Roman" pitchFamily="18" charset="0"/>
                </a:rPr>
                <a:t>化简原始流程表，得到最简流程表；</a:t>
              </a:r>
            </a:p>
            <a:p>
              <a:pPr eaLnBrk="1" hangingPunct="1" indent="0" lvl="0" marL="0">
                <a:lnSpc>
                  <a:spcPct val="120000"/>
                </a:lnSpc>
                <a:spcBef>
                  <a:spcPct val="0"/>
                </a:spcBef>
                <a:buFontTx/>
                <a:buNone/>
              </a:pPr>
              <a:endParaRPr altLang="en-US" sz="2400" lang="zh-CN">
                <a:latin typeface="Times New Roman" pitchFamily="18" charset="0"/>
              </a:endParaRPr>
            </a:p>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3. </a:t>
              </a:r>
              <a:r>
                <a:rPr altLang="en-US" sz="2400" lang="zh-CN">
                  <a:latin typeface="Times New Roman" pitchFamily="18" charset="0"/>
                </a:rPr>
                <a:t>状态编码，得到二进制流程表；</a:t>
              </a:r>
            </a:p>
            <a:p>
              <a:pPr eaLnBrk="1" hangingPunct="1" indent="0" lvl="0" marL="0">
                <a:lnSpc>
                  <a:spcPct val="120000"/>
                </a:lnSpc>
                <a:spcBef>
                  <a:spcPct val="0"/>
                </a:spcBef>
                <a:buFontTx/>
                <a:buNone/>
              </a:pPr>
              <a:endParaRPr altLang="en-US" sz="2400" lang="zh-CN">
                <a:latin typeface="Times New Roman" pitchFamily="18" charset="0"/>
              </a:endParaRPr>
            </a:p>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4. </a:t>
              </a:r>
              <a:r>
                <a:rPr altLang="en-US" sz="2400" lang="zh-CN">
                  <a:latin typeface="Times New Roman" pitchFamily="18" charset="0"/>
                </a:rPr>
                <a:t>确定激励状态和输出函数表达式；</a:t>
              </a:r>
            </a:p>
            <a:p>
              <a:pPr eaLnBrk="1" hangingPunct="1" indent="0" lvl="0" marL="0">
                <a:lnSpc>
                  <a:spcPct val="120000"/>
                </a:lnSpc>
                <a:spcBef>
                  <a:spcPct val="0"/>
                </a:spcBef>
                <a:buFontTx/>
                <a:buNone/>
              </a:pPr>
              <a:endParaRPr altLang="en-US" sz="2400" lang="zh-CN">
                <a:latin typeface="Times New Roman" pitchFamily="18" charset="0"/>
              </a:endParaRPr>
            </a:p>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5. </a:t>
              </a:r>
              <a:r>
                <a:rPr altLang="en-US" sz="2400" lang="zh-CN">
                  <a:latin typeface="Times New Roman" pitchFamily="18" charset="0"/>
                </a:rPr>
                <a:t>画出逻辑电路图。        </a:t>
              </a:r>
            </a:p>
          </p:txBody>
        </p:sp>
        <p:sp>
          <p:nvSpPr>
            <p:cNvPr id="1049245" name="AutoShape 5"/>
            <p:cNvSpPr/>
            <p:nvPr/>
          </p:nvSpPr>
          <p:spPr>
            <a:xfrm rot="5446347">
              <a:off x="2108" y="1888"/>
              <a:ext cx="333" cy="240"/>
            </a:xfrm>
            <a:prstGeom prst="rightArrow">
              <a:avLst>
                <a:gd name="adj1" fmla="val 50000"/>
                <a:gd name="adj2" fmla="val 34687"/>
              </a:avLst>
            </a:prstGeom>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246" name="AutoShape 6"/>
            <p:cNvSpPr/>
            <p:nvPr/>
          </p:nvSpPr>
          <p:spPr>
            <a:xfrm rot="5446347">
              <a:off x="2108" y="2460"/>
              <a:ext cx="333" cy="240"/>
            </a:xfrm>
            <a:prstGeom prst="rightArrow">
              <a:avLst>
                <a:gd name="adj1" fmla="val 50000"/>
                <a:gd name="adj2" fmla="val 34687"/>
              </a:avLst>
            </a:prstGeom>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247" name="AutoShape 7"/>
            <p:cNvSpPr/>
            <p:nvPr/>
          </p:nvSpPr>
          <p:spPr>
            <a:xfrm rot="5446347">
              <a:off x="2095" y="3032"/>
              <a:ext cx="334" cy="240"/>
            </a:xfrm>
            <a:prstGeom prst="rightArrow">
              <a:avLst>
                <a:gd name="adj1" fmla="val 50000"/>
                <a:gd name="adj2" fmla="val 34791"/>
              </a:avLst>
            </a:prstGeom>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248" name="AutoShape 8"/>
            <p:cNvSpPr/>
            <p:nvPr/>
          </p:nvSpPr>
          <p:spPr>
            <a:xfrm rot="5446347">
              <a:off x="2120" y="3556"/>
              <a:ext cx="333" cy="240"/>
            </a:xfrm>
            <a:prstGeom prst="rightArrow">
              <a:avLst>
                <a:gd name="adj1" fmla="val 50000"/>
                <a:gd name="adj2" fmla="val 34687"/>
              </a:avLst>
            </a:prstGeom>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sp>
        <p:nvSpPr>
          <p:cNvPr id="104924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5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73</a:t>
            </a:fld>
            <a:endParaRPr altLang="en-US" sz="1400" lang="zh-CN">
              <a:solidFill>
                <a:srgbClr val="656565"/>
              </a:solidFill>
            </a:endParaRPr>
          </a:p>
        </p:txBody>
      </p:sp>
      <p:sp>
        <p:nvSpPr>
          <p:cNvPr id="104925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12"/>
                                        </p:tgtEl>
                                        <p:attrNameLst>
                                          <p:attrName>style.visibility</p:attrName>
                                        </p:attrNameLst>
                                      </p:cBhvr>
                                      <p:to>
                                        <p:strVal val="visible"/>
                                      </p:to>
                                    </p:set>
                                    <p:anim calcmode="lin" valueType="num">
                                      <p:cBhvr additive="base">
                                        <p:cTn dur="500" fill="hold" id="7"/>
                                        <p:tgtEl>
                                          <p:spTgt spid="212"/>
                                        </p:tgtEl>
                                        <p:attrNameLst>
                                          <p:attrName>ppt_x</p:attrName>
                                        </p:attrNameLst>
                                      </p:cBhvr>
                                      <p:tavLst>
                                        <p:tav tm="0">
                                          <p:val>
                                            <p:strVal val="#ppt_x"/>
                                          </p:val>
                                        </p:tav>
                                        <p:tav tm="100000">
                                          <p:val>
                                            <p:strVal val="#ppt_x"/>
                                          </p:val>
                                        </p:tav>
                                      </p:tavLst>
                                    </p:anim>
                                    <p:anim calcmode="lin" valueType="num">
                                      <p:cBhvr additive="base">
                                        <p:cTn dur="500" fill="hold" id="8"/>
                                        <p:tgtEl>
                                          <p:spTgt spid="2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1" showMasterSp="1">
  <p:cSld>
    <p:spTree>
      <p:nvGrpSpPr>
        <p:cNvPr id="213" name=""/>
        <p:cNvGrpSpPr/>
        <p:nvPr/>
      </p:nvGrpSpPr>
      <p:grpSpPr>
        <a:xfrm rot="0">
          <a:off x="0" y="0"/>
          <a:ext cx="0" cy="0"/>
          <a:chOff x="0" y="0"/>
          <a:chExt cx="0" cy="0"/>
        </a:xfrm>
      </p:grpSpPr>
      <p:sp>
        <p:nvSpPr>
          <p:cNvPr id="1049252" name="Text Box 2"/>
          <p:cNvSpPr txBox="1"/>
          <p:nvPr/>
        </p:nvSpPr>
        <p:spPr>
          <a:xfrm rot="0">
            <a:off x="712787" y="1052512"/>
            <a:ext cx="2851150"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1</a:t>
            </a:r>
            <a:r>
              <a:rPr altLang="en-US" sz="2400" lang="zh-CN">
                <a:latin typeface="Times New Roman" pitchFamily="18" charset="0"/>
              </a:rPr>
              <a:t>、建立原始流程表</a:t>
            </a:r>
            <a:r>
              <a:rPr altLang="en-US" b="1" sz="2400" lang="zh-CN">
                <a:solidFill>
                  <a:srgbClr val="25256F"/>
                </a:solidFill>
                <a:latin typeface="Times New Roman" pitchFamily="18" charset="0"/>
              </a:rPr>
              <a:t> </a:t>
            </a:r>
          </a:p>
        </p:txBody>
      </p:sp>
      <p:sp>
        <p:nvSpPr>
          <p:cNvPr id="1049253" name="Text Box 3"/>
          <p:cNvSpPr txBox="1"/>
          <p:nvPr/>
        </p:nvSpPr>
        <p:spPr>
          <a:xfrm rot="0">
            <a:off x="701675" y="1460500"/>
            <a:ext cx="7921625" cy="137160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lnSpc>
                <a:spcPct val="120000"/>
              </a:lnSpc>
            </a:pPr>
            <a:r>
              <a:rPr altLang="en-US" b="1" sz="2400" lang="zh-CN">
                <a:effectLst>
                  <a:outerShdw algn="tl" blurRad="38100" dir="2700000" dist="38100">
                    <a:srgbClr val="C0C0C0"/>
                  </a:outerShdw>
                </a:effectLst>
                <a:latin typeface="Times New Roman" pitchFamily="18" charset="0"/>
              </a:rPr>
              <a:t>　　</a:t>
            </a:r>
            <a:r>
              <a:rPr altLang="en-US" sz="2400" lang="zh-CN">
                <a:latin typeface="Times New Roman" pitchFamily="18" charset="0"/>
              </a:rPr>
              <a:t>原始流程表是对设计要求的一种最原始的抽象。建立原始流程表时通常借助时间图或原始总态图。即首先根据题意画出典型输入、输出时间图或作出原始总态图。</a:t>
            </a:r>
          </a:p>
        </p:txBody>
      </p:sp>
      <p:sp>
        <p:nvSpPr>
          <p:cNvPr id="1049254" name="Text Box 4"/>
          <p:cNvSpPr txBox="1"/>
          <p:nvPr/>
        </p:nvSpPr>
        <p:spPr>
          <a:xfrm rot="0">
            <a:off x="701675" y="2855912"/>
            <a:ext cx="7966075" cy="35052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a:t>
            </a:r>
            <a:r>
              <a:rPr altLang="zh-CN" sz="2400" lang="en-US">
                <a:latin typeface="Times New Roman" pitchFamily="18" charset="0"/>
              </a:rPr>
              <a:t>1</a:t>
            </a:r>
            <a:r>
              <a:rPr altLang="en-US" sz="2400" lang="zh-CN">
                <a:latin typeface="Times New Roman" pitchFamily="18" charset="0"/>
              </a:rPr>
              <a:t>）画出典型输入、输出时间图并设立相应状态 </a:t>
            </a:r>
          </a:p>
          <a:p>
            <a:pPr algn="just" eaLnBrk="1" hangingPunct="1" indent="0" lvl="0" marL="0">
              <a:lnSpc>
                <a:spcPct val="120000"/>
              </a:lnSpc>
              <a:spcBef>
                <a:spcPct val="0"/>
              </a:spcBef>
              <a:buFontTx/>
              <a:buNone/>
            </a:pPr>
            <a:r>
              <a:rPr altLang="en-US" sz="2400" lang="zh-CN"/>
              <a:t>       画出典型输入、输出时间</a:t>
            </a:r>
            <a:r>
              <a:rPr altLang="zh-CN" sz="2400" lang="en-US">
                <a:latin typeface="Times New Roman" pitchFamily="18" charset="0"/>
              </a:rPr>
              <a:t>图应注意3</a:t>
            </a:r>
            <a:r>
              <a:rPr altLang="en-US" sz="2400" lang="zh-CN">
                <a:latin typeface="Times New Roman" pitchFamily="18" charset="0"/>
              </a:rPr>
              <a:t>点：</a:t>
            </a:r>
          </a:p>
          <a:p>
            <a:pPr algn="just" eaLnBrk="1" hangingPunct="1" indent="0" lvl="0" marL="0">
              <a:lnSpc>
                <a:spcPct val="120000"/>
              </a:lnSpc>
              <a:spcBef>
                <a:spcPct val="0"/>
              </a:spcBef>
              <a:buFontTx/>
              <a:buNone/>
            </a:pPr>
            <a:r>
              <a:rPr altLang="en-US" sz="2400" lang="zh-CN">
                <a:solidFill>
                  <a:srgbClr val="0000FF"/>
                </a:solidFill>
                <a:latin typeface="Times New Roman" pitchFamily="18" charset="0"/>
              </a:rPr>
              <a:t>　</a:t>
            </a:r>
            <a:r>
              <a:rPr altLang="en-US" b="1" sz="2400" lang="zh-CN">
                <a:latin typeface="Times New Roman" pitchFamily="18" charset="0"/>
              </a:rPr>
              <a:t>　</a:t>
            </a:r>
            <a:r>
              <a:rPr altLang="en-US" sz="2400" lang="zh-CN">
                <a:latin typeface="Times New Roman" pitchFamily="18" charset="0"/>
                <a:sym typeface="Wingdings" pitchFamily="2" charset="2"/>
              </a:rPr>
              <a:t>符合题意，正确体现设计要求；</a:t>
            </a:r>
          </a:p>
          <a:p>
            <a:pPr algn="just" eaLnBrk="1" hangingPunct="1" indent="0" lvl="0" marL="0">
              <a:lnSpc>
                <a:spcPct val="120000"/>
              </a:lnSpc>
              <a:spcBef>
                <a:spcPct val="0"/>
              </a:spcBef>
              <a:buFontTx/>
              <a:buNone/>
            </a:pPr>
            <a:r>
              <a:rPr altLang="en-US" sz="2400" lang="zh-CN">
                <a:latin typeface="Times New Roman" pitchFamily="18" charset="0"/>
                <a:sym typeface="Wingdings" pitchFamily="2" charset="2"/>
              </a:rPr>
              <a:t>        不允许两个或两个以上输入信号同时改变；</a:t>
            </a:r>
          </a:p>
          <a:p>
            <a:pPr algn="just" eaLnBrk="1" hangingPunct="1" indent="0" lvl="0" marL="0">
              <a:lnSpc>
                <a:spcPct val="120000"/>
              </a:lnSpc>
              <a:spcBef>
                <a:spcPct val="0"/>
              </a:spcBef>
              <a:buFontTx/>
              <a:buNone/>
            </a:pPr>
            <a:r>
              <a:rPr altLang="en-US" sz="2400" lang="zh-CN">
                <a:latin typeface="Times New Roman" pitchFamily="18" charset="0"/>
                <a:sym typeface="Wingdings" pitchFamily="2" charset="2"/>
              </a:rPr>
              <a:t>        尽可能反映输入信号在各种取值下输出的情况。</a:t>
            </a:r>
          </a:p>
          <a:p>
            <a:pPr algn="just" eaLnBrk="1" hangingPunct="1" indent="0" lvl="0" marL="0">
              <a:lnSpc>
                <a:spcPct val="120000"/>
              </a:lnSpc>
              <a:spcBef>
                <a:spcPct val="0"/>
              </a:spcBef>
              <a:buFontTx/>
              <a:buNone/>
            </a:pPr>
            <a:r>
              <a:rPr altLang="en-US" sz="2400" lang="zh-CN">
                <a:latin typeface="Times New Roman" pitchFamily="18" charset="0"/>
              </a:rPr>
              <a:t>        然后按输入信号的变化进行时间划分，将每次变化作为一个新的输入，用不同时刻进行区分。应根据题意设立与各时刻输入、输出相对应的稳定状态。</a:t>
            </a:r>
          </a:p>
        </p:txBody>
      </p:sp>
      <p:sp>
        <p:nvSpPr>
          <p:cNvPr id="104925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5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74</a:t>
            </a:fld>
            <a:endParaRPr altLang="en-US" sz="1400" lang="zh-CN">
              <a:solidFill>
                <a:srgbClr val="656565"/>
              </a:solidFill>
            </a:endParaRPr>
          </a:p>
        </p:txBody>
      </p:sp>
      <p:sp>
        <p:nvSpPr>
          <p:cNvPr id="104925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4" presetSubtype="10">
                                  <p:stCondLst>
                                    <p:cond delay="0"/>
                                  </p:stCondLst>
                                  <p:childTnLst>
                                    <p:set>
                                      <p:cBhvr>
                                        <p:cTn dur="1" fill="hold" id="6">
                                          <p:stCondLst>
                                            <p:cond delay="0"/>
                                          </p:stCondLst>
                                        </p:cTn>
                                        <p:tgtEl>
                                          <p:spTgt spid="1049253"/>
                                        </p:tgtEl>
                                        <p:attrNameLst>
                                          <p:attrName>style.visibility</p:attrName>
                                        </p:attrNameLst>
                                      </p:cBhvr>
                                      <p:to>
                                        <p:strVal val="visible"/>
                                      </p:to>
                                    </p:set>
                                    <p:animEffect transition="in" filter="randombar(horizontal)">
                                      <p:cBhvr>
                                        <p:cTn dur="500" id="7"/>
                                        <p:tgtEl>
                                          <p:spTgt spid="1049253"/>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3" presetSubtype="10">
                                  <p:stCondLst>
                                    <p:cond delay="0"/>
                                  </p:stCondLst>
                                  <p:childTnLst>
                                    <p:set>
                                      <p:cBhvr>
                                        <p:cTn dur="1" fill="hold" id="12">
                                          <p:stCondLst>
                                            <p:cond delay="0"/>
                                          </p:stCondLst>
                                        </p:cTn>
                                        <p:tgtEl>
                                          <p:spTgt spid="1049254"/>
                                        </p:tgtEl>
                                        <p:attrNameLst>
                                          <p:attrName>style.visibility</p:attrName>
                                        </p:attrNameLst>
                                      </p:cBhvr>
                                      <p:to>
                                        <p:strVal val="visible"/>
                                      </p:to>
                                    </p:set>
                                    <p:animEffect transition="in" filter="blinds(horizontal)">
                                      <p:cBhvr>
                                        <p:cTn dur="500" id="13"/>
                                        <p:tgtEl>
                                          <p:spTgt spid="1049254"/>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53" grpId="0" uiExpand="0" build="whole"/>
      <p:bldP spid="1049254" grpId="0" uiExpand="0" build="whole"/>
    </p:bldLst>
  </p:timing>
</p:sld>
</file>

<file path=ppt/slides/slide75.xml><?xml version="1.0" encoding="utf-8"?>
<p:sld xmlns:a="http://schemas.openxmlformats.org/drawingml/2006/main" xmlns:r="http://schemas.openxmlformats.org/officeDocument/2006/relationships" xmlns:p="http://schemas.openxmlformats.org/presentationml/2006/main" show="1" showMasterSp="1">
  <p:cSld>
    <p:spTree>
      <p:nvGrpSpPr>
        <p:cNvPr id="214" name=""/>
        <p:cNvGrpSpPr/>
        <p:nvPr/>
      </p:nvGrpSpPr>
      <p:grpSpPr>
        <a:xfrm rot="0">
          <a:off x="0" y="0"/>
          <a:ext cx="0" cy="0"/>
          <a:chOff x="0" y="0"/>
          <a:chExt cx="0" cy="0"/>
        </a:xfrm>
      </p:grpSpPr>
      <p:sp>
        <p:nvSpPr>
          <p:cNvPr id="1049258" name="Text Box 2"/>
          <p:cNvSpPr txBox="1"/>
          <p:nvPr/>
        </p:nvSpPr>
        <p:spPr>
          <a:xfrm rot="0">
            <a:off x="601662" y="1282700"/>
            <a:ext cx="7858125"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）建立原始流程表</a:t>
            </a:r>
          </a:p>
          <a:p>
            <a:pPr algn="just" eaLnBrk="1" hangingPunct="1" indent="0" lvl="0" marL="0">
              <a:lnSpc>
                <a:spcPct val="120000"/>
              </a:lnSpc>
              <a:spcBef>
                <a:spcPct val="0"/>
              </a:spcBef>
              <a:buFontTx/>
              <a:buNone/>
            </a:pPr>
            <a:r>
              <a:rPr altLang="en-US" sz="2400" lang="zh-CN">
                <a:latin typeface="Times New Roman" pitchFamily="18" charset="0"/>
              </a:rPr>
              <a:t>　　根据时间图和所设立的状态建立原始流程表，一般分为 </a:t>
            </a:r>
            <a:r>
              <a:rPr altLang="zh-CN" sz="2400" lang="en-US">
                <a:latin typeface="Times New Roman" pitchFamily="18" charset="0"/>
              </a:rPr>
              <a:t>3 </a:t>
            </a:r>
            <a:r>
              <a:rPr altLang="en-US" sz="2400" lang="zh-CN">
                <a:latin typeface="Times New Roman" pitchFamily="18" charset="0"/>
              </a:rPr>
              <a:t>步进行。</a:t>
            </a:r>
          </a:p>
        </p:txBody>
      </p:sp>
      <p:sp>
        <p:nvSpPr>
          <p:cNvPr id="1049259" name="Text Box 3"/>
          <p:cNvSpPr txBox="1"/>
          <p:nvPr/>
        </p:nvSpPr>
        <p:spPr>
          <a:xfrm rot="0">
            <a:off x="612775" y="2790825"/>
            <a:ext cx="7920037" cy="307848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sym typeface="Wingdings" pitchFamily="2" charset="2"/>
              </a:rPr>
              <a:t>        </a:t>
            </a:r>
            <a:r>
              <a:rPr altLang="en-US" sz="2400" lang="zh-CN">
                <a:latin typeface="Times New Roman" pitchFamily="18" charset="0"/>
              </a:rPr>
              <a:t> 画出原始流程表，并填入稳定状态和相应输出</a:t>
            </a:r>
          </a:p>
          <a:p>
            <a:pPr algn="just" eaLnBrk="1" hangingPunct="1" indent="0" lvl="0" marL="0">
              <a:lnSpc>
                <a:spcPct val="120000"/>
              </a:lnSpc>
              <a:spcBef>
                <a:spcPct val="0"/>
              </a:spcBef>
              <a:buFontTx/>
              <a:buNone/>
            </a:pPr>
            <a:r>
              <a:rPr altLang="en-US" b="1" sz="2400" lang="zh-CN">
                <a:latin typeface="Times New Roman" pitchFamily="18" charset="0"/>
              </a:rPr>
              <a:t>　　</a:t>
            </a:r>
            <a:r>
              <a:rPr altLang="en-US" sz="2400" lang="zh-CN">
                <a:latin typeface="Times New Roman" pitchFamily="18" charset="0"/>
              </a:rPr>
              <a:t>由于根据时间图设立状态时，对不同的输入取值总是设立不同的状态进行区分的，这就使得原始流程表中每一行只有一个稳定状态。显然，时间图上设立了多少个状态，原始流程表便有多少行。</a:t>
            </a:r>
          </a:p>
          <a:p>
            <a:pPr algn="just" eaLnBrk="1" hangingPunct="1" indent="0" lvl="0" marL="0">
              <a:lnSpc>
                <a:spcPct val="120000"/>
              </a:lnSpc>
              <a:spcBef>
                <a:spcPct val="0"/>
              </a:spcBef>
              <a:buFontTx/>
              <a:buNone/>
            </a:pPr>
            <a:r>
              <a:rPr altLang="en-US" sz="2400" lang="zh-CN">
                <a:latin typeface="Times New Roman" pitchFamily="18" charset="0"/>
              </a:rPr>
              <a:t>        根据每个状态设立时的输入值，在表中找到该列，并在该总态中填入与二次状态相同的激励状态和相应输出。</a:t>
            </a:r>
          </a:p>
        </p:txBody>
      </p:sp>
      <p:sp>
        <p:nvSpPr>
          <p:cNvPr id="104926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6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75</a:t>
            </a:fld>
            <a:endParaRPr altLang="en-US" sz="1400" lang="zh-CN">
              <a:solidFill>
                <a:srgbClr val="656565"/>
              </a:solidFill>
            </a:endParaRPr>
          </a:p>
        </p:txBody>
      </p:sp>
      <p:sp>
        <p:nvSpPr>
          <p:cNvPr id="104926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5">
                                  <p:stCondLst>
                                    <p:cond delay="0"/>
                                  </p:stCondLst>
                                  <p:childTnLst>
                                    <p:set>
                                      <p:cBhvr>
                                        <p:cTn dur="1" fill="hold" id="6">
                                          <p:stCondLst>
                                            <p:cond delay="0"/>
                                          </p:stCondLst>
                                        </p:cTn>
                                        <p:tgtEl>
                                          <p:spTgt spid="1049259"/>
                                        </p:tgtEl>
                                        <p:attrNameLst>
                                          <p:attrName>style.visibility</p:attrName>
                                        </p:attrNameLst>
                                      </p:cBhvr>
                                      <p:to>
                                        <p:strVal val="visible"/>
                                      </p:to>
                                    </p:set>
                                    <p:animEffect transition="in" filter="blinds(vertical)">
                                      <p:cBhvr>
                                        <p:cTn dur="500" id="7"/>
                                        <p:tgtEl>
                                          <p:spTgt spid="1049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59" grpId="0" uiExpand="0" build="whole"/>
    </p:bldLst>
  </p:timing>
</p:sld>
</file>

<file path=ppt/slides/slide76.xml><?xml version="1.0" encoding="utf-8"?>
<p:sld xmlns:a="http://schemas.openxmlformats.org/drawingml/2006/main" xmlns:r="http://schemas.openxmlformats.org/officeDocument/2006/relationships" xmlns:p="http://schemas.openxmlformats.org/presentationml/2006/main" show="1" showMasterSp="1">
  <p:cSld>
    <p:spTree>
      <p:nvGrpSpPr>
        <p:cNvPr id="215" name=""/>
        <p:cNvGrpSpPr/>
        <p:nvPr/>
      </p:nvGrpSpPr>
      <p:grpSpPr>
        <a:xfrm rot="0">
          <a:off x="0" y="0"/>
          <a:ext cx="0" cy="0"/>
          <a:chOff x="0" y="0"/>
          <a:chExt cx="0" cy="0"/>
        </a:xfrm>
      </p:grpSpPr>
      <p:sp>
        <p:nvSpPr>
          <p:cNvPr id="1049263" name="Text Box 2"/>
          <p:cNvSpPr txBox="1"/>
          <p:nvPr/>
        </p:nvSpPr>
        <p:spPr>
          <a:xfrm rot="0">
            <a:off x="471487" y="1163637"/>
            <a:ext cx="8197850" cy="265176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sym typeface="Wingdings" pitchFamily="2" charset="2"/>
              </a:rPr>
              <a:t>        </a:t>
            </a:r>
            <a:r>
              <a:rPr altLang="en-US" sz="2400" lang="zh-CN">
                <a:latin typeface="Times New Roman" pitchFamily="18" charset="0"/>
              </a:rPr>
              <a:t>填入非稳定状态并指定相应的输出，完善流程表</a:t>
            </a:r>
          </a:p>
          <a:p>
            <a:pPr algn="just" eaLnBrk="1" hangingPunct="1" indent="0" lvl="0" marL="0">
              <a:lnSpc>
                <a:spcPct val="120000"/>
              </a:lnSpc>
              <a:spcBef>
                <a:spcPct val="0"/>
              </a:spcBef>
              <a:buFontTx/>
              <a:buNone/>
            </a:pPr>
            <a:r>
              <a:rPr altLang="en-US" sz="2400" lang="zh-CN">
                <a:latin typeface="Times New Roman" pitchFamily="18" charset="0"/>
              </a:rPr>
              <a:t>　　由于表中每行只有一个稳定状态，所以，在稳态下输入信号发生允许变化时，电路不可能直接进入另一个稳态。</a:t>
            </a:r>
          </a:p>
          <a:p>
            <a:pPr algn="just" eaLnBrk="1" hangingPunct="1" indent="0" lvl="0" marL="0">
              <a:lnSpc>
                <a:spcPct val="120000"/>
              </a:lnSpc>
              <a:spcBef>
                <a:spcPct val="0"/>
              </a:spcBef>
              <a:buFontTx/>
              <a:buNone/>
            </a:pPr>
            <a:r>
              <a:rPr altLang="en-US" sz="2400" lang="zh-CN">
                <a:latin typeface="Times New Roman" pitchFamily="18" charset="0"/>
              </a:rPr>
              <a:t>　　假定每次输入信号发生变化时，电路总是经过一个非稳定状态后进入另一个稳定状态，根据时间图中的状态转移关系，可在原始流程表中填入相应的非稳定状态。</a:t>
            </a:r>
          </a:p>
        </p:txBody>
      </p:sp>
      <p:sp>
        <p:nvSpPr>
          <p:cNvPr id="1049264" name="Text Box 3"/>
          <p:cNvSpPr txBox="1"/>
          <p:nvPr/>
        </p:nvSpPr>
        <p:spPr>
          <a:xfrm rot="0">
            <a:off x="468312" y="3954462"/>
            <a:ext cx="8153400" cy="222504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solidFill>
                  <a:srgbClr val="CC3300"/>
                </a:solidFill>
                <a:latin typeface="Times New Roman" pitchFamily="18" charset="0"/>
              </a:rPr>
              <a:t>　　</a:t>
            </a:r>
            <a:r>
              <a:rPr altLang="en-US" b="1" sz="2400" lang="zh-CN">
                <a:solidFill>
                  <a:srgbClr val="CC3300"/>
                </a:solidFill>
                <a:latin typeface="Times New Roman" pitchFamily="18" charset="0"/>
              </a:rPr>
              <a:t>注意：</a:t>
            </a:r>
            <a:r>
              <a:rPr altLang="en-US" sz="2400" lang="zh-CN">
                <a:latin typeface="Times New Roman" pitchFamily="18" charset="0"/>
              </a:rPr>
              <a:t>当从某一稳态出发，输入信号发生允许变化所引起的状态转移，不能用时间图中所设立的状态来表示时，则应根据题意补充新的状态，以便无遗漏地反映设计要求。为了使电路经过非稳定状态时，其输出不产生尖脉冲信号，对其输出的指定应有一个</a:t>
            </a:r>
            <a:r>
              <a:rPr altLang="en-US" sz="2400" lang="zh-CN">
                <a:solidFill>
                  <a:srgbClr val="FF3300"/>
                </a:solidFill>
                <a:latin typeface="Times New Roman" pitchFamily="18" charset="0"/>
              </a:rPr>
              <a:t>规则</a:t>
            </a:r>
            <a:r>
              <a:rPr altLang="en-US" sz="2400" lang="zh-CN">
                <a:latin typeface="Times New Roman" pitchFamily="18" charset="0"/>
              </a:rPr>
              <a:t>。  </a:t>
            </a:r>
          </a:p>
        </p:txBody>
      </p:sp>
      <p:sp>
        <p:nvSpPr>
          <p:cNvPr id="104926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6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76</a:t>
            </a:fld>
            <a:endParaRPr altLang="en-US" sz="1400" lang="zh-CN">
              <a:solidFill>
                <a:srgbClr val="656565"/>
              </a:solidFill>
            </a:endParaRPr>
          </a:p>
        </p:txBody>
      </p:sp>
      <p:sp>
        <p:nvSpPr>
          <p:cNvPr id="104926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6" presetSubtype="37">
                                  <p:stCondLst>
                                    <p:cond delay="0"/>
                                  </p:stCondLst>
                                  <p:childTnLst>
                                    <p:set>
                                      <p:cBhvr>
                                        <p:cTn dur="1" fill="hold" id="6">
                                          <p:stCondLst>
                                            <p:cond delay="0"/>
                                          </p:stCondLst>
                                        </p:cTn>
                                        <p:tgtEl>
                                          <p:spTgt spid="1049264"/>
                                        </p:tgtEl>
                                        <p:attrNameLst>
                                          <p:attrName>style.visibility</p:attrName>
                                        </p:attrNameLst>
                                      </p:cBhvr>
                                      <p:to>
                                        <p:strVal val="visible"/>
                                      </p:to>
                                    </p:set>
                                    <p:animEffect transition="in" filter="barn(outVertical)">
                                      <p:cBhvr>
                                        <p:cTn dur="500" id="7"/>
                                        <p:tgtEl>
                                          <p:spTgt spid="1049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64" grpId="0" uiExpand="0" build="whole"/>
    </p:bldLst>
  </p:timing>
</p:sld>
</file>

<file path=ppt/slides/slide77.xml><?xml version="1.0" encoding="utf-8"?>
<p:sld xmlns:a="http://schemas.openxmlformats.org/drawingml/2006/main" xmlns:r="http://schemas.openxmlformats.org/officeDocument/2006/relationships" xmlns:p="http://schemas.openxmlformats.org/presentationml/2006/main" show="1" showMasterSp="1">
  <p:cSld>
    <p:spTree>
      <p:nvGrpSpPr>
        <p:cNvPr id="216" name=""/>
        <p:cNvGrpSpPr/>
        <p:nvPr/>
      </p:nvGrpSpPr>
      <p:grpSpPr>
        <a:xfrm rot="0">
          <a:off x="0" y="0"/>
          <a:ext cx="0" cy="0"/>
          <a:chOff x="0" y="0"/>
          <a:chExt cx="0" cy="0"/>
        </a:xfrm>
      </p:grpSpPr>
      <p:sp>
        <p:nvSpPr>
          <p:cNvPr id="1049268" name="Text Box 2"/>
          <p:cNvSpPr txBox="1"/>
          <p:nvPr/>
        </p:nvSpPr>
        <p:spPr>
          <a:xfrm rot="0">
            <a:off x="584200" y="1206500"/>
            <a:ext cx="7902575" cy="222504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　　非稳定状态下输出指定规则为：</a:t>
            </a:r>
          </a:p>
          <a:p>
            <a:pPr algn="just" eaLnBrk="1" hangingPunct="1" indent="0" lvl="0" marL="0">
              <a:lnSpc>
                <a:spcPct val="120000"/>
              </a:lnSpc>
              <a:spcBef>
                <a:spcPct val="0"/>
              </a:spcBef>
              <a:buFontTx/>
              <a:buNone/>
            </a:pPr>
            <a:r>
              <a:rPr altLang="en-US" b="1" sz="2400" lang="zh-CN">
                <a:solidFill>
                  <a:schemeClr val="accent1"/>
                </a:solidFill>
                <a:latin typeface="Times New Roman" pitchFamily="18" charset="0"/>
              </a:rPr>
              <a:t>　　</a:t>
            </a:r>
            <a:r>
              <a:rPr altLang="zh-CN" sz="2400" lang="en-US">
                <a:latin typeface="Times New Roman" pitchFamily="18" charset="0"/>
              </a:rPr>
              <a:t>若转换前后两个稳定状态的输出相同，则指定非稳定状态下的输出与稳态下的输出相同；若转换前后两个稳定状态的输出不同，则可指定非稳定状态下的输出为任意值“d”</a:t>
            </a:r>
            <a:r>
              <a:rPr altLang="en-US" sz="2400" lang="zh-CN">
                <a:latin typeface="Times New Roman" pitchFamily="18" charset="0"/>
              </a:rPr>
              <a:t>。</a:t>
            </a:r>
          </a:p>
        </p:txBody>
      </p:sp>
      <p:sp>
        <p:nvSpPr>
          <p:cNvPr id="1049269" name="Text Box 3"/>
          <p:cNvSpPr txBox="1"/>
          <p:nvPr/>
        </p:nvSpPr>
        <p:spPr>
          <a:xfrm rot="0">
            <a:off x="611187" y="3816350"/>
            <a:ext cx="7974012" cy="17983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sym typeface="Wingdings" pitchFamily="2" charset="2"/>
              </a:rPr>
              <a:t>        </a:t>
            </a:r>
            <a:r>
              <a:rPr altLang="en-US" sz="2400" lang="zh-CN">
                <a:latin typeface="Times New Roman" pitchFamily="18" charset="0"/>
              </a:rPr>
              <a:t> 填入无关状态和无关输出</a:t>
            </a:r>
          </a:p>
          <a:p>
            <a:pPr algn="just" eaLnBrk="1" hangingPunct="1" indent="0" lvl="0" marL="0">
              <a:lnSpc>
                <a:spcPct val="120000"/>
              </a:lnSpc>
              <a:spcBef>
                <a:spcPct val="0"/>
              </a:spcBef>
              <a:buFontTx/>
              <a:buNone/>
            </a:pPr>
            <a:r>
              <a:rPr altLang="en-US" sz="2400" lang="zh-CN">
                <a:latin typeface="Times New Roman" pitchFamily="18" charset="0"/>
              </a:rPr>
              <a:t>　　由于不允许</a:t>
            </a:r>
            <a:r>
              <a:rPr altLang="en-US" sz="2400" lang="zh-CN">
                <a:sym typeface="Wingdings" pitchFamily="2" charset="2"/>
              </a:rPr>
              <a:t>两个或两个以上输入信号同时改变</a:t>
            </a:r>
            <a:r>
              <a:rPr altLang="zh-CN" sz="2400" lang="en-US">
                <a:latin typeface="Times New Roman" pitchFamily="18" charset="0"/>
              </a:rPr>
              <a:t>，对稳态下输入不允许到达的列，在相应处填入任意状态和任意输出，用“d”</a:t>
            </a:r>
            <a:r>
              <a:rPr altLang="en-US" sz="2400" lang="zh-CN">
                <a:latin typeface="Times New Roman" pitchFamily="18" charset="0"/>
              </a:rPr>
              <a:t>表示，即作为无关处理。</a:t>
            </a:r>
          </a:p>
        </p:txBody>
      </p:sp>
      <p:sp>
        <p:nvSpPr>
          <p:cNvPr id="104927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7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77</a:t>
            </a:fld>
            <a:endParaRPr altLang="en-US" sz="1400" lang="zh-CN">
              <a:solidFill>
                <a:srgbClr val="656565"/>
              </a:solidFill>
            </a:endParaRPr>
          </a:p>
        </p:txBody>
      </p:sp>
      <p:sp>
        <p:nvSpPr>
          <p:cNvPr id="104927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1049269"/>
                                        </p:tgtEl>
                                        <p:attrNameLst>
                                          <p:attrName>style.visibility</p:attrName>
                                        </p:attrNameLst>
                                      </p:cBhvr>
                                      <p:to>
                                        <p:strVal val="visible"/>
                                      </p:to>
                                    </p:set>
                                    <p:animEffect transition="in" filter="wipe(up)">
                                      <p:cBhvr>
                                        <p:cTn dur="500" id="7"/>
                                        <p:tgtEl>
                                          <p:spTgt spid="1049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69" grpId="0" uiExpand="0" build="whole"/>
    </p:bldLst>
  </p:timing>
</p:sld>
</file>

<file path=ppt/slides/slide78.xml><?xml version="1.0" encoding="utf-8"?>
<p:sld xmlns:a="http://schemas.openxmlformats.org/drawingml/2006/main" xmlns:r="http://schemas.openxmlformats.org/officeDocument/2006/relationships" xmlns:p="http://schemas.openxmlformats.org/presentationml/2006/main" show="1" showMasterSp="1">
  <p:cSld>
    <p:spTree>
      <p:nvGrpSpPr>
        <p:cNvPr id="217" name=""/>
        <p:cNvGrpSpPr/>
        <p:nvPr/>
      </p:nvGrpSpPr>
      <p:grpSpPr>
        <a:xfrm rot="0">
          <a:off x="0" y="0"/>
          <a:ext cx="0" cy="0"/>
          <a:chOff x="0" y="0"/>
          <a:chExt cx="0" cy="0"/>
        </a:xfrm>
      </p:grpSpPr>
      <p:sp>
        <p:nvSpPr>
          <p:cNvPr id="1049273" name="Text Box 2"/>
          <p:cNvSpPr txBox="1"/>
          <p:nvPr/>
        </p:nvSpPr>
        <p:spPr>
          <a:xfrm rot="0">
            <a:off x="522287" y="915987"/>
            <a:ext cx="8226425" cy="17983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b="1" sz="2400" lang="zh-CN">
                <a:solidFill>
                  <a:srgbClr val="CC3300"/>
                </a:solidFill>
                <a:latin typeface="Times New Roman" pitchFamily="18" charset="0"/>
              </a:rPr>
              <a:t>例</a:t>
            </a:r>
            <a:r>
              <a:rPr altLang="zh-CN" b="1" sz="2400" lang="en-US">
                <a:solidFill>
                  <a:srgbClr val="CC3300"/>
                </a:solidFill>
                <a:latin typeface="Times New Roman" pitchFamily="18" charset="0"/>
              </a:rPr>
              <a:t>6.6</a:t>
            </a:r>
            <a:r>
              <a:rPr altLang="en-US" b="1" sz="2400" lang="zh-CN">
                <a:solidFill>
                  <a:srgbClr val="CC3300"/>
                </a:solidFill>
                <a:latin typeface="Times New Roman" pitchFamily="18" charset="0"/>
              </a:rPr>
              <a:t>　</a:t>
            </a:r>
            <a:r>
              <a:rPr altLang="zh-CN" sz="2400" lang="en-US">
                <a:latin typeface="Times New Roman" pitchFamily="18" charset="0"/>
              </a:rPr>
              <a:t>某电平异步时序逻辑电路有两个输入端x</a:t>
            </a:r>
            <a:r>
              <a:rPr altLang="zh-CN" baseline="-25000" sz="2400" lang="en-US">
                <a:latin typeface="Times New Roman" pitchFamily="18" charset="0"/>
              </a:rPr>
              <a:t>1</a:t>
            </a:r>
            <a:r>
              <a:rPr altLang="en-US" sz="2400" lang="zh-CN">
                <a:latin typeface="Times New Roman" pitchFamily="18" charset="0"/>
              </a:rPr>
              <a:t>和</a:t>
            </a:r>
            <a:r>
              <a:rPr altLang="zh-CN" sz="2400" lang="en-US">
                <a:latin typeface="Times New Roman" pitchFamily="18" charset="0"/>
              </a:rPr>
              <a:t>x</a:t>
            </a:r>
            <a:r>
              <a:rPr altLang="zh-CN" baseline="-25000" sz="2400" lang="en-US">
                <a:latin typeface="Times New Roman" pitchFamily="18" charset="0"/>
              </a:rPr>
              <a:t>2</a:t>
            </a:r>
            <a:r>
              <a:rPr altLang="en-US" sz="2400" lang="zh-CN">
                <a:latin typeface="Times New Roman" pitchFamily="18" charset="0"/>
              </a:rPr>
              <a:t>，一个输出端</a:t>
            </a:r>
            <a:r>
              <a:rPr altLang="zh-CN" sz="2400" lang="en-US">
                <a:latin typeface="Times New Roman" pitchFamily="18" charset="0"/>
              </a:rPr>
              <a:t>Z</a:t>
            </a:r>
            <a:r>
              <a:rPr altLang="en-US" sz="2400" lang="zh-CN">
                <a:latin typeface="Times New Roman" pitchFamily="18" charset="0"/>
              </a:rPr>
              <a:t>。输出与输入之间的关系为：若</a:t>
            </a:r>
            <a:r>
              <a:rPr altLang="zh-CN" sz="2400" lang="en-US">
                <a:latin typeface="Times New Roman" pitchFamily="18" charset="0"/>
              </a:rPr>
              <a:t>x</a:t>
            </a:r>
            <a:r>
              <a:rPr altLang="zh-CN" baseline="-25000" sz="2400" lang="en-US">
                <a:latin typeface="Times New Roman" pitchFamily="18" charset="0"/>
              </a:rPr>
              <a:t>1</a:t>
            </a:r>
            <a:r>
              <a:rPr altLang="zh-CN" sz="2400" lang="en-US">
                <a:latin typeface="Times New Roman" pitchFamily="18" charset="0"/>
              </a:rPr>
              <a:t>x</a:t>
            </a:r>
            <a:r>
              <a:rPr altLang="zh-CN" baseline="-25000" sz="2400" lang="en-US">
                <a:latin typeface="Times New Roman" pitchFamily="18" charset="0"/>
              </a:rPr>
              <a:t>2</a:t>
            </a:r>
            <a:r>
              <a:rPr altLang="en-US" sz="2400" lang="zh-CN">
                <a:latin typeface="Times New Roman" pitchFamily="18" charset="0"/>
              </a:rPr>
              <a:t>=00，则</a:t>
            </a:r>
            <a:r>
              <a:rPr altLang="zh-CN" sz="2400" lang="en-US">
                <a:latin typeface="Times New Roman" pitchFamily="18" charset="0"/>
              </a:rPr>
              <a:t>Z=0</a:t>
            </a:r>
            <a:r>
              <a:rPr altLang="en-US" sz="2400" lang="zh-CN">
                <a:latin typeface="Times New Roman" pitchFamily="18" charset="0"/>
              </a:rPr>
              <a:t>，之后当</a:t>
            </a:r>
            <a:r>
              <a:rPr altLang="zh-CN" sz="2400" lang="en-US">
                <a:latin typeface="Times New Roman" pitchFamily="18" charset="0"/>
              </a:rPr>
              <a:t>x</a:t>
            </a:r>
            <a:r>
              <a:rPr altLang="zh-CN" baseline="-25000" sz="2400" lang="en-US">
                <a:latin typeface="Times New Roman" pitchFamily="18" charset="0"/>
              </a:rPr>
              <a:t>1</a:t>
            </a:r>
            <a:r>
              <a:rPr altLang="zh-CN" sz="2400" lang="en-US">
                <a:latin typeface="Times New Roman" pitchFamily="18" charset="0"/>
              </a:rPr>
              <a:t>x</a:t>
            </a:r>
            <a:r>
              <a:rPr altLang="zh-CN" baseline="-25000" sz="2400" lang="en-US">
                <a:latin typeface="Times New Roman" pitchFamily="18" charset="0"/>
              </a:rPr>
              <a:t>2</a:t>
            </a:r>
            <a:r>
              <a:rPr altLang="en-US" sz="2400" lang="zh-CN">
                <a:latin typeface="Times New Roman" pitchFamily="18" charset="0"/>
              </a:rPr>
              <a:t>=01或</a:t>
            </a:r>
            <a:r>
              <a:rPr altLang="zh-CN" sz="2400" lang="en-US">
                <a:latin typeface="Times New Roman" pitchFamily="18" charset="0"/>
              </a:rPr>
              <a:t>10</a:t>
            </a:r>
            <a:r>
              <a:rPr altLang="en-US" sz="2400" lang="zh-CN">
                <a:latin typeface="Times New Roman" pitchFamily="18" charset="0"/>
              </a:rPr>
              <a:t>时，</a:t>
            </a:r>
            <a:r>
              <a:rPr altLang="zh-CN" sz="2400" lang="en-US">
                <a:latin typeface="Times New Roman" pitchFamily="18" charset="0"/>
              </a:rPr>
              <a:t>Z=1</a:t>
            </a:r>
            <a:r>
              <a:rPr altLang="en-US" sz="2400" lang="zh-CN">
                <a:latin typeface="Times New Roman" pitchFamily="18" charset="0"/>
              </a:rPr>
              <a:t>；若</a:t>
            </a:r>
            <a:r>
              <a:rPr altLang="zh-CN" sz="2400" lang="en-US">
                <a:latin typeface="Times New Roman" pitchFamily="18" charset="0"/>
              </a:rPr>
              <a:t>x</a:t>
            </a:r>
            <a:r>
              <a:rPr altLang="zh-CN" baseline="-25000" sz="2400" lang="en-US">
                <a:latin typeface="Times New Roman" pitchFamily="18" charset="0"/>
              </a:rPr>
              <a:t>1</a:t>
            </a:r>
            <a:r>
              <a:rPr altLang="zh-CN" sz="2400" lang="en-US">
                <a:latin typeface="Times New Roman" pitchFamily="18" charset="0"/>
              </a:rPr>
              <a:t>x</a:t>
            </a:r>
            <a:r>
              <a:rPr altLang="zh-CN" baseline="-25000" sz="2400" lang="en-US">
                <a:latin typeface="Times New Roman" pitchFamily="18" charset="0"/>
              </a:rPr>
              <a:t>2</a:t>
            </a:r>
            <a:r>
              <a:rPr altLang="en-US" sz="2400" lang="zh-CN">
                <a:latin typeface="Times New Roman" pitchFamily="18" charset="0"/>
              </a:rPr>
              <a:t>=11，则</a:t>
            </a:r>
            <a:r>
              <a:rPr altLang="zh-CN" sz="2400" lang="en-US">
                <a:latin typeface="Times New Roman" pitchFamily="18" charset="0"/>
              </a:rPr>
              <a:t>Z=1</a:t>
            </a:r>
            <a:r>
              <a:rPr altLang="en-US" sz="2400" lang="zh-CN">
                <a:latin typeface="Times New Roman" pitchFamily="18" charset="0"/>
              </a:rPr>
              <a:t>，之后当</a:t>
            </a:r>
            <a:r>
              <a:rPr altLang="zh-CN" sz="2400" lang="en-US">
                <a:latin typeface="Times New Roman" pitchFamily="18" charset="0"/>
              </a:rPr>
              <a:t>x</a:t>
            </a:r>
            <a:r>
              <a:rPr altLang="zh-CN" baseline="-25000" sz="2400" lang="en-US">
                <a:latin typeface="Times New Roman" pitchFamily="18" charset="0"/>
              </a:rPr>
              <a:t>1</a:t>
            </a:r>
            <a:r>
              <a:rPr altLang="zh-CN" sz="2400" lang="en-US">
                <a:latin typeface="Times New Roman" pitchFamily="18" charset="0"/>
              </a:rPr>
              <a:t>x</a:t>
            </a:r>
            <a:r>
              <a:rPr altLang="zh-CN" baseline="-25000" sz="2400" lang="en-US">
                <a:latin typeface="Times New Roman" pitchFamily="18" charset="0"/>
              </a:rPr>
              <a:t>2</a:t>
            </a:r>
            <a:r>
              <a:rPr altLang="en-US" sz="2400" lang="zh-CN">
                <a:latin typeface="Times New Roman" pitchFamily="18" charset="0"/>
              </a:rPr>
              <a:t>=01或</a:t>
            </a:r>
            <a:r>
              <a:rPr altLang="zh-CN" sz="2400" lang="en-US">
                <a:latin typeface="Times New Roman" pitchFamily="18" charset="0"/>
              </a:rPr>
              <a:t>10</a:t>
            </a:r>
            <a:r>
              <a:rPr altLang="en-US" sz="2400" lang="zh-CN">
                <a:latin typeface="Times New Roman" pitchFamily="18" charset="0"/>
              </a:rPr>
              <a:t>时，</a:t>
            </a:r>
            <a:r>
              <a:rPr altLang="zh-CN" sz="2400" lang="en-US">
                <a:latin typeface="Times New Roman" pitchFamily="18" charset="0"/>
              </a:rPr>
              <a:t>Z=0</a:t>
            </a:r>
            <a:r>
              <a:rPr altLang="en-US" sz="2400" lang="zh-CN">
                <a:latin typeface="Times New Roman" pitchFamily="18" charset="0"/>
              </a:rPr>
              <a:t>。作出该电路的原始流程表。</a:t>
            </a:r>
          </a:p>
        </p:txBody>
      </p:sp>
      <p:sp>
        <p:nvSpPr>
          <p:cNvPr id="1049274" name="Text Box 3"/>
          <p:cNvSpPr txBox="1"/>
          <p:nvPr/>
        </p:nvSpPr>
        <p:spPr>
          <a:xfrm rot="0">
            <a:off x="546100" y="2670175"/>
            <a:ext cx="8202612"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b="1" sz="2400" lang="zh-CN">
                <a:solidFill>
                  <a:srgbClr val="CC3300"/>
                </a:solidFill>
              </a:rPr>
              <a:t>解　</a:t>
            </a:r>
            <a:r>
              <a:rPr altLang="en-US" sz="2400" lang="zh-CN"/>
              <a:t>借助时间图形成该电路原始流程表的过程如下。</a:t>
            </a:r>
            <a:r>
              <a:rPr altLang="en-US" sz="1800" lang="zh-CN"/>
              <a:t> </a:t>
            </a:r>
            <a:r>
              <a:rPr altLang="zh-CN" sz="2400" lang="en-US">
                <a:latin typeface="Times New Roman" pitchFamily="18" charset="0"/>
              </a:rPr>
              <a:t>　　</a:t>
            </a:r>
          </a:p>
          <a:p>
            <a:pPr algn="just" eaLnBrk="1" hangingPunct="1" indent="0" lvl="0" marL="0">
              <a:lnSpc>
                <a:spcPct val="120000"/>
              </a:lnSpc>
              <a:spcBef>
                <a:spcPct val="0"/>
              </a:spcBef>
              <a:buFontTx/>
              <a:buNone/>
            </a:pPr>
            <a:r>
              <a:rPr altLang="zh-CN" sz="2400" lang="en-US">
                <a:latin typeface="Times New Roman" pitchFamily="18" charset="0"/>
              </a:rPr>
              <a:t>       （1</a:t>
            </a:r>
            <a:r>
              <a:rPr altLang="en-US" sz="2400" lang="zh-CN">
                <a:latin typeface="Times New Roman" pitchFamily="18" charset="0"/>
              </a:rPr>
              <a:t>）画出典型输入、输出时间图并设立相应状态</a:t>
            </a:r>
          </a:p>
          <a:p>
            <a:pPr algn="just" eaLnBrk="1" hangingPunct="1" indent="0" lvl="0" marL="0">
              <a:lnSpc>
                <a:spcPct val="120000"/>
              </a:lnSpc>
              <a:spcBef>
                <a:spcPct val="0"/>
              </a:spcBef>
              <a:buFontTx/>
              <a:buNone/>
            </a:pPr>
            <a:r>
              <a:rPr altLang="en-US" sz="2400" lang="zh-CN">
                <a:latin typeface="Times New Roman" pitchFamily="18" charset="0"/>
              </a:rPr>
              <a:t>　　可画出该电路典型输入、输出时间图并设立状态如下： </a:t>
            </a:r>
          </a:p>
        </p:txBody>
      </p:sp>
      <p:pic>
        <p:nvPicPr>
          <p:cNvPr id="2097214" name="Picture 4"/>
          <p:cNvPicPr>
            <a:picLocks/>
          </p:cNvPicPr>
          <p:nvPr/>
        </p:nvPicPr>
        <p:blipFill>
          <a:blip xmlns:r="http://schemas.openxmlformats.org/officeDocument/2006/relationships" r:embed="rId1"/>
          <a:srcRect l="0" t="0" r="0" b="0"/>
          <a:stretch>
            <a:fillRect/>
          </a:stretch>
        </p:blipFill>
        <p:spPr>
          <a:xfrm rot="0">
            <a:off x="2322512" y="4005262"/>
            <a:ext cx="6345237" cy="2490787"/>
          </a:xfrm>
          <a:prstGeom prst="rect"/>
          <a:noFill/>
          <a:ln>
            <a:noFill/>
          </a:ln>
        </p:spPr>
      </p:pic>
      <p:sp>
        <p:nvSpPr>
          <p:cNvPr id="104927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7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78</a:t>
            </a:fld>
            <a:endParaRPr altLang="en-US" sz="1400" lang="zh-CN">
              <a:solidFill>
                <a:srgbClr val="656565"/>
              </a:solidFill>
            </a:endParaRPr>
          </a:p>
        </p:txBody>
      </p:sp>
      <p:sp>
        <p:nvSpPr>
          <p:cNvPr id="104927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9274"/>
                                        </p:tgtEl>
                                        <p:attrNameLst>
                                          <p:attrName>style.visibility</p:attrName>
                                        </p:attrNameLst>
                                      </p:cBhvr>
                                      <p:to>
                                        <p:strVal val="visible"/>
                                      </p:to>
                                    </p:set>
                                    <p:animEffect transition="in" filter="slide(fromBottom)">
                                      <p:cBhvr>
                                        <p:cTn dur="500" id="7"/>
                                        <p:tgtEl>
                                          <p:spTgt spid="1049274"/>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2097214"/>
                                        </p:tgtEl>
                                        <p:attrNameLst>
                                          <p:attrName>style.visibility</p:attrName>
                                        </p:attrNameLst>
                                      </p:cBhvr>
                                      <p:to>
                                        <p:strVal val="visible"/>
                                      </p:to>
                                    </p:set>
                                    <p:anim calcmode="lin" valueType="num">
                                      <p:cBhvr additive="base">
                                        <p:cTn dur="500" fill="hold" id="12"/>
                                        <p:tgtEl>
                                          <p:spTgt spid="2097214"/>
                                        </p:tgtEl>
                                        <p:attrNameLst>
                                          <p:attrName>ppt_x</p:attrName>
                                        </p:attrNameLst>
                                      </p:cBhvr>
                                      <p:tavLst>
                                        <p:tav tm="0">
                                          <p:val>
                                            <p:strVal val="#ppt_x"/>
                                          </p:val>
                                        </p:tav>
                                        <p:tav tm="100000">
                                          <p:val>
                                            <p:strVal val="#ppt_x"/>
                                          </p:val>
                                        </p:tav>
                                      </p:tavLst>
                                    </p:anim>
                                    <p:anim calcmode="lin" valueType="num">
                                      <p:cBhvr additive="base">
                                        <p:cTn dur="500" fill="hold" id="13"/>
                                        <p:tgtEl>
                                          <p:spTgt spid="20972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74" grpId="0" uiExpand="0" build="whole"/>
    </p:bldLst>
  </p:timing>
</p:sld>
</file>

<file path=ppt/slides/slide79.xml><?xml version="1.0" encoding="utf-8"?>
<p:sld xmlns:a="http://schemas.openxmlformats.org/drawingml/2006/main" xmlns:r="http://schemas.openxmlformats.org/officeDocument/2006/relationships" xmlns:p="http://schemas.openxmlformats.org/presentationml/2006/main" show="1" showMasterSp="1">
  <p:cSld>
    <p:spTree>
      <p:nvGrpSpPr>
        <p:cNvPr id="218" name=""/>
        <p:cNvGrpSpPr/>
        <p:nvPr/>
      </p:nvGrpSpPr>
      <p:grpSpPr>
        <a:xfrm rot="0">
          <a:off x="0" y="0"/>
          <a:ext cx="0" cy="0"/>
          <a:chOff x="0" y="0"/>
          <a:chExt cx="0" cy="0"/>
        </a:xfrm>
      </p:grpSpPr>
      <p:sp>
        <p:nvSpPr>
          <p:cNvPr id="1049278" name="Text Box 2"/>
          <p:cNvSpPr txBox="1"/>
          <p:nvPr/>
        </p:nvSpPr>
        <p:spPr>
          <a:xfrm rot="0">
            <a:off x="476250" y="990600"/>
            <a:ext cx="8286750" cy="4937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10000"/>
              </a:lnSpc>
              <a:spcBef>
                <a:spcPct val="0"/>
              </a:spcBef>
              <a:buFontTx/>
              <a:buNone/>
            </a:pP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）建立原始流程表　　</a:t>
            </a:r>
          </a:p>
        </p:txBody>
      </p:sp>
      <p:pic>
        <p:nvPicPr>
          <p:cNvPr id="2097215" name="Picture 3"/>
          <p:cNvPicPr>
            <a:picLocks/>
          </p:cNvPicPr>
          <p:nvPr/>
        </p:nvPicPr>
        <p:blipFill>
          <a:blip xmlns:r="http://schemas.openxmlformats.org/officeDocument/2006/relationships" r:embed="rId1"/>
          <a:srcRect l="0" t="0" r="0" b="0"/>
          <a:stretch>
            <a:fillRect/>
          </a:stretch>
        </p:blipFill>
        <p:spPr>
          <a:xfrm rot="0">
            <a:off x="296862" y="3600450"/>
            <a:ext cx="8589962" cy="2847975"/>
          </a:xfrm>
          <a:prstGeom prst="rect"/>
          <a:noFill/>
          <a:ln>
            <a:noFill/>
          </a:ln>
        </p:spPr>
      </p:pic>
      <p:pic>
        <p:nvPicPr>
          <p:cNvPr id="2097216" name="Picture 4"/>
          <p:cNvPicPr>
            <a:picLocks/>
          </p:cNvPicPr>
          <p:nvPr/>
        </p:nvPicPr>
        <p:blipFill>
          <a:blip xmlns:r="http://schemas.openxmlformats.org/officeDocument/2006/relationships" r:embed="rId2"/>
          <a:srcRect l="0" t="0" r="0" b="0"/>
          <a:stretch>
            <a:fillRect/>
          </a:stretch>
        </p:blipFill>
        <p:spPr>
          <a:xfrm rot="0">
            <a:off x="1690687" y="1382712"/>
            <a:ext cx="5761037" cy="2262187"/>
          </a:xfrm>
          <a:prstGeom prst="rect"/>
          <a:noFill/>
          <a:ln>
            <a:noFill/>
          </a:ln>
        </p:spPr>
      </p:pic>
      <p:sp>
        <p:nvSpPr>
          <p:cNvPr id="104927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8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79</a:t>
            </a:fld>
            <a:endParaRPr altLang="en-US" sz="1400" lang="zh-CN">
              <a:solidFill>
                <a:srgbClr val="656565"/>
              </a:solidFill>
            </a:endParaRPr>
          </a:p>
        </p:txBody>
      </p:sp>
      <p:sp>
        <p:nvSpPr>
          <p:cNvPr id="104928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15"/>
                                        </p:tgtEl>
                                        <p:attrNameLst>
                                          <p:attrName>style.visibility</p:attrName>
                                        </p:attrNameLst>
                                      </p:cBhvr>
                                      <p:to>
                                        <p:strVal val="visible"/>
                                      </p:to>
                                    </p:set>
                                    <p:anim calcmode="lin" valueType="num">
                                      <p:cBhvr additive="base">
                                        <p:cTn dur="500" fill="hold" id="7"/>
                                        <p:tgtEl>
                                          <p:spTgt spid="2097215"/>
                                        </p:tgtEl>
                                        <p:attrNameLst>
                                          <p:attrName>ppt_x</p:attrName>
                                        </p:attrNameLst>
                                      </p:cBhvr>
                                      <p:tavLst>
                                        <p:tav tm="0">
                                          <p:val>
                                            <p:strVal val="#ppt_x"/>
                                          </p:val>
                                        </p:tav>
                                        <p:tav tm="100000">
                                          <p:val>
                                            <p:strVal val="#ppt_x"/>
                                          </p:val>
                                        </p:tav>
                                      </p:tavLst>
                                    </p:anim>
                                    <p:anim calcmode="lin" valueType="num">
                                      <p:cBhvr additive="base">
                                        <p:cTn dur="500" fill="hold" id="8"/>
                                        <p:tgtEl>
                                          <p:spTgt spid="20972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1" showMasterSp="1">
  <p:cSld>
    <p:spTree>
      <p:nvGrpSpPr>
        <p:cNvPr id="128" name=""/>
        <p:cNvGrpSpPr/>
        <p:nvPr/>
      </p:nvGrpSpPr>
      <p:grpSpPr>
        <a:xfrm rot="0">
          <a:off x="0" y="0"/>
          <a:ext cx="0" cy="0"/>
          <a:chOff x="0" y="0"/>
          <a:chExt cx="0" cy="0"/>
        </a:xfrm>
      </p:grpSpPr>
      <p:sp>
        <p:nvSpPr>
          <p:cNvPr id="1048642" name="Text Box 2"/>
          <p:cNvSpPr txBox="1"/>
          <p:nvPr/>
        </p:nvSpPr>
        <p:spPr>
          <a:xfrm rot="0">
            <a:off x="611187" y="1100137"/>
            <a:ext cx="53498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6.2.2  </a:t>
            </a:r>
            <a:r>
              <a:rPr altLang="en-US" sz="2400" lang="zh-CN">
                <a:latin typeface="Times New Roman" pitchFamily="18" charset="0"/>
              </a:rPr>
              <a:t>脉冲异步时序逻辑电路的分析 </a:t>
            </a:r>
          </a:p>
        </p:txBody>
      </p:sp>
      <p:sp>
        <p:nvSpPr>
          <p:cNvPr id="1048643" name="Text Box 3"/>
          <p:cNvSpPr txBox="1"/>
          <p:nvPr/>
        </p:nvSpPr>
        <p:spPr>
          <a:xfrm rot="0">
            <a:off x="611187" y="1609725"/>
            <a:ext cx="7837487" cy="13716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zh-CN" sz="2400" lang="en-US">
                <a:latin typeface="Times New Roman" pitchFamily="18" charset="0"/>
              </a:rPr>
              <a:t>1. </a:t>
            </a:r>
            <a:r>
              <a:rPr altLang="en-US" sz="2400" lang="zh-CN">
                <a:latin typeface="Times New Roman" pitchFamily="18" charset="0"/>
              </a:rPr>
              <a:t>分析方法 </a:t>
            </a:r>
          </a:p>
          <a:p>
            <a:pPr algn="just" eaLnBrk="1" hangingPunct="1" indent="0" lvl="0" marL="0">
              <a:lnSpc>
                <a:spcPct val="120000"/>
              </a:lnSpc>
              <a:spcBef>
                <a:spcPct val="0"/>
              </a:spcBef>
              <a:buFontTx/>
              <a:buNone/>
            </a:pPr>
            <a:r>
              <a:rPr altLang="en-US" sz="2400" lang="zh-CN">
                <a:latin typeface="Times New Roman" pitchFamily="18" charset="0"/>
              </a:rPr>
              <a:t>　　脉冲异步时序逻辑电路的分析方法与同步时序逻辑电路大致相同。</a:t>
            </a:r>
          </a:p>
        </p:txBody>
      </p:sp>
      <p:sp>
        <p:nvSpPr>
          <p:cNvPr id="1048644" name="Text Box 4"/>
          <p:cNvSpPr txBox="1"/>
          <p:nvPr/>
        </p:nvSpPr>
        <p:spPr>
          <a:xfrm rot="0">
            <a:off x="611187" y="2906712"/>
            <a:ext cx="7921625" cy="33985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b="1" sz="2400" lang="zh-CN">
                <a:solidFill>
                  <a:srgbClr val="FF9900"/>
                </a:solidFill>
                <a:latin typeface="Times New Roman" pitchFamily="18" charset="0"/>
              </a:rPr>
              <a:t>　　</a:t>
            </a:r>
            <a:r>
              <a:rPr altLang="en-US" sz="2300" lang="zh-CN">
                <a:latin typeface="Times New Roman" pitchFamily="18" charset="0"/>
              </a:rPr>
              <a:t>注意</a:t>
            </a:r>
            <a:r>
              <a:rPr altLang="en-US" sz="2300" lang="zh-CN">
                <a:solidFill>
                  <a:srgbClr val="FF3300"/>
                </a:solidFill>
                <a:latin typeface="Times New Roman" pitchFamily="18" charset="0"/>
              </a:rPr>
              <a:t>两点</a:t>
            </a:r>
            <a:r>
              <a:rPr altLang="en-US" sz="2300" lang="zh-CN">
                <a:latin typeface="Times New Roman" pitchFamily="18" charset="0"/>
              </a:rPr>
              <a:t>：</a:t>
            </a:r>
          </a:p>
          <a:p>
            <a:pPr algn="just" eaLnBrk="1" hangingPunct="1" indent="0" lvl="0" marL="0">
              <a:lnSpc>
                <a:spcPct val="120000"/>
              </a:lnSpc>
              <a:spcBef>
                <a:spcPct val="0"/>
              </a:spcBef>
              <a:buFontTx/>
              <a:buNone/>
            </a:pPr>
            <a:r>
              <a:rPr altLang="en-US" sz="2300" lang="zh-CN">
                <a:latin typeface="Times New Roman" pitchFamily="18" charset="0"/>
              </a:rPr>
              <a:t>　　⑴当存储元件采用时钟控制触发器时，对触发器的</a:t>
            </a:r>
            <a:r>
              <a:rPr altLang="en-US" sz="2300" lang="zh-CN">
                <a:solidFill>
                  <a:srgbClr val="0066FF"/>
                </a:solidFill>
                <a:latin typeface="Times New Roman" pitchFamily="18" charset="0"/>
              </a:rPr>
              <a:t>时钟控制端</a:t>
            </a:r>
            <a:r>
              <a:rPr altLang="en-US" sz="2300" lang="zh-CN">
                <a:latin typeface="Times New Roman" pitchFamily="18" charset="0"/>
              </a:rPr>
              <a:t>应作为激励函数处理。</a:t>
            </a:r>
          </a:p>
          <a:p>
            <a:pPr algn="just" eaLnBrk="1" hangingPunct="1" indent="0" lvl="0" marL="0">
              <a:lnSpc>
                <a:spcPct val="120000"/>
              </a:lnSpc>
              <a:spcBef>
                <a:spcPct val="0"/>
              </a:spcBef>
              <a:buFontTx/>
              <a:buNone/>
            </a:pPr>
            <a:r>
              <a:rPr altLang="en-US" sz="2300" lang="zh-CN">
                <a:latin typeface="Times New Roman" pitchFamily="18" charset="0"/>
              </a:rPr>
              <a:t>　　仅当时钟端有脉冲作用时，才根据触发器的输入确定状态转移方向，否则，触发器状态不变。</a:t>
            </a:r>
          </a:p>
          <a:p>
            <a:pPr algn="just" eaLnBrk="1" hangingPunct="1" indent="0" lvl="0" marL="0">
              <a:lnSpc>
                <a:spcPct val="120000"/>
              </a:lnSpc>
              <a:spcBef>
                <a:spcPct val="0"/>
              </a:spcBef>
              <a:buFontTx/>
              <a:buNone/>
            </a:pPr>
            <a:r>
              <a:rPr altLang="en-US" sz="2300" lang="zh-CN">
                <a:latin typeface="Times New Roman" pitchFamily="18" charset="0"/>
              </a:rPr>
              <a:t>　　⑵根据对输入的约束，分析时可以</a:t>
            </a:r>
            <a:r>
              <a:rPr altLang="en-US" sz="2300" lang="zh-CN">
                <a:solidFill>
                  <a:srgbClr val="0066FF"/>
                </a:solidFill>
                <a:latin typeface="Times New Roman" pitchFamily="18" charset="0"/>
              </a:rPr>
              <a:t>排除</a:t>
            </a:r>
            <a:r>
              <a:rPr altLang="en-US" sz="2300" lang="zh-CN">
                <a:latin typeface="Times New Roman" pitchFamily="18" charset="0"/>
              </a:rPr>
              <a:t>两个或两个以上输入端同时出现脉冲以及输入端无脉冲出现情况，从而使状态图和状态表简化。</a:t>
            </a:r>
          </a:p>
        </p:txBody>
      </p:sp>
      <p:sp>
        <p:nvSpPr>
          <p:cNvPr id="104864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64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a:t>
            </a:fld>
            <a:endParaRPr altLang="en-US" sz="1400" lang="zh-CN">
              <a:solidFill>
                <a:srgbClr val="656565"/>
              </a:solidFill>
            </a:endParaRPr>
          </a:p>
        </p:txBody>
      </p:sp>
      <p:sp>
        <p:nvSpPr>
          <p:cNvPr id="104864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048643">
                                            <p:txEl>
                                              <p:charRg st="0" end="9"/>
                                            </p:txEl>
                                          </p:spTgt>
                                        </p:tgtEl>
                                        <p:attrNameLst>
                                          <p:attrName>style.visibility</p:attrName>
                                        </p:attrNameLst>
                                      </p:cBhvr>
                                      <p:to>
                                        <p:strVal val="visible"/>
                                      </p:to>
                                    </p:set>
                                    <p:animEffect transition="in" filter="wipe(left)">
                                      <p:cBhvr>
                                        <p:cTn dur="500" id="7"/>
                                        <p:tgtEl>
                                          <p:spTgt spid="1048643">
                                            <p:txEl>
                                              <p:charRg st="0" end="9"/>
                                            </p:txEl>
                                          </p:spTgt>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22" presetSubtype="8">
                                  <p:stCondLst>
                                    <p:cond delay="0"/>
                                  </p:stCondLst>
                                  <p:childTnLst>
                                    <p:set>
                                      <p:cBhvr>
                                        <p:cTn dur="1" fill="hold" id="11">
                                          <p:stCondLst>
                                            <p:cond delay="0"/>
                                          </p:stCondLst>
                                        </p:cTn>
                                        <p:tgtEl>
                                          <p:spTgt spid="1048643">
                                            <p:txEl>
                                              <p:charRg st="9" end="41"/>
                                            </p:txEl>
                                          </p:spTgt>
                                        </p:tgtEl>
                                        <p:attrNameLst>
                                          <p:attrName>style.visibility</p:attrName>
                                        </p:attrNameLst>
                                      </p:cBhvr>
                                      <p:to>
                                        <p:strVal val="visible"/>
                                      </p:to>
                                    </p:set>
                                    <p:animEffect transition="in" filter="wipe(left)">
                                      <p:cBhvr>
                                        <p:cTn dur="500" id="12"/>
                                        <p:tgtEl>
                                          <p:spTgt spid="1048643">
                                            <p:txEl>
                                              <p:charRg st="9" end="41"/>
                                            </p:txEl>
                                          </p:spTgt>
                                        </p:tgtEl>
                                      </p:cBhvr>
                                    </p:animEffect>
                                  </p:child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2" presetSubtype="4">
                                  <p:stCondLst>
                                    <p:cond delay="0"/>
                                  </p:stCondLst>
                                  <p:childTnLst>
                                    <p:set>
                                      <p:cBhvr>
                                        <p:cTn dur="1" fill="hold" id="16">
                                          <p:stCondLst>
                                            <p:cond delay="0"/>
                                          </p:stCondLst>
                                        </p:cTn>
                                        <p:tgtEl>
                                          <p:spTgt spid="1048644"/>
                                        </p:tgtEl>
                                        <p:attrNameLst>
                                          <p:attrName>style.visibility</p:attrName>
                                        </p:attrNameLst>
                                      </p:cBhvr>
                                      <p:to>
                                        <p:strVal val="visible"/>
                                      </p:to>
                                    </p:set>
                                    <p:anim calcmode="lin" valueType="num">
                                      <p:cBhvr additive="base">
                                        <p:cTn dur="500" fill="hold" id="17"/>
                                        <p:tgtEl>
                                          <p:spTgt spid="1048644"/>
                                        </p:tgtEl>
                                        <p:attrNameLst>
                                          <p:attrName>ppt_x</p:attrName>
                                        </p:attrNameLst>
                                      </p:cBhvr>
                                      <p:tavLst>
                                        <p:tav tm="0">
                                          <p:val>
                                            <p:strVal val="#ppt_x"/>
                                          </p:val>
                                        </p:tav>
                                        <p:tav tm="100000">
                                          <p:val>
                                            <p:strVal val="#ppt_x"/>
                                          </p:val>
                                        </p:tav>
                                      </p:tavLst>
                                    </p:anim>
                                    <p:anim calcmode="lin" valueType="num">
                                      <p:cBhvr additive="base">
                                        <p:cTn dur="500" fill="hold" id="18"/>
                                        <p:tgtEl>
                                          <p:spTgt spid="10486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3" grpId="0" uiExpand="0" build="p" bldLvl="1"/>
      <p:bldP spid="1048644" grpId="0" uiExpand="0" build="whole"/>
    </p:bldLst>
  </p:timing>
</p:sld>
</file>

<file path=ppt/slides/slide80.xml><?xml version="1.0" encoding="utf-8"?>
<p:sld xmlns:a="http://schemas.openxmlformats.org/drawingml/2006/main" xmlns:r="http://schemas.openxmlformats.org/officeDocument/2006/relationships" xmlns:p="http://schemas.openxmlformats.org/presentationml/2006/main" show="1" showMasterSp="1">
  <p:cSld>
    <p:spTree>
      <p:nvGrpSpPr>
        <p:cNvPr id="219" name=""/>
        <p:cNvGrpSpPr/>
        <p:nvPr/>
      </p:nvGrpSpPr>
      <p:grpSpPr>
        <a:xfrm rot="0">
          <a:off x="0" y="0"/>
          <a:ext cx="0" cy="0"/>
          <a:chOff x="0" y="0"/>
          <a:chExt cx="0" cy="0"/>
        </a:xfrm>
      </p:grpSpPr>
      <p:pic>
        <p:nvPicPr>
          <p:cNvPr id="2097217" name="Picture 2"/>
          <p:cNvPicPr>
            <a:picLocks/>
          </p:cNvPicPr>
          <p:nvPr/>
        </p:nvPicPr>
        <p:blipFill>
          <a:blip xmlns:r="http://schemas.openxmlformats.org/officeDocument/2006/relationships" r:embed="rId1"/>
          <a:srcRect l="0" t="0" r="0" b="0"/>
          <a:stretch>
            <a:fillRect/>
          </a:stretch>
        </p:blipFill>
        <p:spPr>
          <a:xfrm rot="0">
            <a:off x="600075" y="1628775"/>
            <a:ext cx="7977187" cy="3619500"/>
          </a:xfrm>
          <a:prstGeom prst="rect"/>
          <a:noFill/>
          <a:ln>
            <a:noFill/>
          </a:ln>
        </p:spPr>
      </p:pic>
      <p:sp>
        <p:nvSpPr>
          <p:cNvPr id="104928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8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80</a:t>
            </a:fld>
            <a:endParaRPr altLang="en-US" sz="1400" lang="zh-CN">
              <a:solidFill>
                <a:srgbClr val="656565"/>
              </a:solidFill>
            </a:endParaRPr>
          </a:p>
        </p:txBody>
      </p:sp>
      <p:sp>
        <p:nvSpPr>
          <p:cNvPr id="104928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81.xml><?xml version="1.0" encoding="utf-8"?>
<p:sld xmlns:a="http://schemas.openxmlformats.org/drawingml/2006/main" xmlns:r="http://schemas.openxmlformats.org/officeDocument/2006/relationships" xmlns:p="http://schemas.openxmlformats.org/presentationml/2006/main" show="1" showMasterSp="1">
  <p:cSld>
    <p:spTree>
      <p:nvGrpSpPr>
        <p:cNvPr id="220" name=""/>
        <p:cNvGrpSpPr/>
        <p:nvPr/>
      </p:nvGrpSpPr>
      <p:grpSpPr>
        <a:xfrm rot="0">
          <a:off x="0" y="0"/>
          <a:ext cx="0" cy="0"/>
          <a:chOff x="0" y="0"/>
          <a:chExt cx="0" cy="0"/>
        </a:xfrm>
      </p:grpSpPr>
      <p:sp>
        <p:nvSpPr>
          <p:cNvPr id="1049285" name="Text Box 2"/>
          <p:cNvSpPr txBox="1"/>
          <p:nvPr/>
        </p:nvSpPr>
        <p:spPr>
          <a:xfrm rot="0">
            <a:off x="684212" y="1412875"/>
            <a:ext cx="2851150"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2</a:t>
            </a:r>
            <a:r>
              <a:rPr altLang="en-US" sz="2400" lang="zh-CN">
                <a:latin typeface="Times New Roman" pitchFamily="18" charset="0"/>
              </a:rPr>
              <a:t>、化简原始流程表</a:t>
            </a:r>
            <a:r>
              <a:rPr altLang="en-US" b="1" sz="2400" lang="zh-CN">
                <a:latin typeface="Times New Roman" pitchFamily="18" charset="0"/>
              </a:rPr>
              <a:t> </a:t>
            </a:r>
          </a:p>
        </p:txBody>
      </p:sp>
      <p:sp>
        <p:nvSpPr>
          <p:cNvPr id="1049286" name="Text Box 3"/>
          <p:cNvSpPr txBox="1"/>
          <p:nvPr/>
        </p:nvSpPr>
        <p:spPr>
          <a:xfrm rot="0">
            <a:off x="657225" y="1914525"/>
            <a:ext cx="8129587" cy="17983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　　在进行电平异步时序逻辑电路设计时，流程表中的状态</a:t>
            </a:r>
          </a:p>
          <a:p>
            <a:pPr algn="just" eaLnBrk="1" hangingPunct="1" indent="0" lvl="0" marL="0">
              <a:lnSpc>
                <a:spcPct val="120000"/>
              </a:lnSpc>
              <a:spcBef>
                <a:spcPct val="0"/>
              </a:spcBef>
              <a:buFontTx/>
              <a:buNone/>
            </a:pPr>
            <a:r>
              <a:rPr altLang="en-US" sz="2400" lang="zh-CN">
                <a:latin typeface="Times New Roman" pitchFamily="18" charset="0"/>
              </a:rPr>
              <a:t>数目决定了电路中反馈回路的数目，即状态数目的多少与电</a:t>
            </a:r>
          </a:p>
          <a:p>
            <a:pPr algn="just" eaLnBrk="1" hangingPunct="1" indent="0" lvl="0" marL="0">
              <a:lnSpc>
                <a:spcPct val="120000"/>
              </a:lnSpc>
              <a:spcBef>
                <a:spcPct val="0"/>
              </a:spcBef>
              <a:buFontTx/>
              <a:buNone/>
            </a:pPr>
            <a:r>
              <a:rPr altLang="en-US" sz="2400" lang="zh-CN">
                <a:latin typeface="Times New Roman" pitchFamily="18" charset="0"/>
              </a:rPr>
              <a:t>路的复杂程度直接相关。为了获得一种经济、合理的设计方</a:t>
            </a:r>
          </a:p>
          <a:p>
            <a:pPr algn="just" eaLnBrk="1" hangingPunct="1" indent="0" lvl="0" marL="0">
              <a:lnSpc>
                <a:spcPct val="120000"/>
              </a:lnSpc>
              <a:spcBef>
                <a:spcPct val="0"/>
              </a:spcBef>
              <a:buFontTx/>
              <a:buNone/>
            </a:pPr>
            <a:r>
              <a:rPr altLang="en-US" sz="2400" lang="zh-CN">
                <a:latin typeface="Times New Roman" pitchFamily="18" charset="0"/>
              </a:rPr>
              <a:t>案，必须对原始流程表进行化简，求出最简流程表。 </a:t>
            </a:r>
          </a:p>
        </p:txBody>
      </p:sp>
      <p:sp>
        <p:nvSpPr>
          <p:cNvPr id="1049287" name="Text Box 4"/>
          <p:cNvSpPr txBox="1"/>
          <p:nvPr/>
        </p:nvSpPr>
        <p:spPr>
          <a:xfrm rot="0">
            <a:off x="669925" y="3894137"/>
            <a:ext cx="8177212" cy="13716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　　原始流程表的化简是建立在状态相容这一概念基础之上的。由于</a:t>
            </a:r>
            <a:r>
              <a:rPr altLang="en-US" sz="2400" lang="zh-CN"/>
              <a:t>原始流程表中每一行代表一个稳定状态，因而相容状态的概念被引申为</a:t>
            </a:r>
            <a:r>
              <a:rPr altLang="en-US" sz="2400" lang="zh-CN">
                <a:solidFill>
                  <a:srgbClr val="FF3300"/>
                </a:solidFill>
              </a:rPr>
              <a:t>相容行</a:t>
            </a:r>
            <a:r>
              <a:rPr altLang="en-US" sz="2400" lang="zh-CN"/>
              <a:t>的概念。</a:t>
            </a:r>
          </a:p>
        </p:txBody>
      </p:sp>
      <p:sp>
        <p:nvSpPr>
          <p:cNvPr id="104928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8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81</a:t>
            </a:fld>
            <a:endParaRPr altLang="en-US" sz="1400" lang="zh-CN">
              <a:solidFill>
                <a:srgbClr val="656565"/>
              </a:solidFill>
            </a:endParaRPr>
          </a:p>
        </p:txBody>
      </p:sp>
      <p:sp>
        <p:nvSpPr>
          <p:cNvPr id="104929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32">
                                  <p:stCondLst>
                                    <p:cond delay="0"/>
                                  </p:stCondLst>
                                  <p:childTnLst>
                                    <p:set>
                                      <p:cBhvr>
                                        <p:cTn dur="1" fill="hold" id="6">
                                          <p:stCondLst>
                                            <p:cond delay="0"/>
                                          </p:stCondLst>
                                        </p:cTn>
                                        <p:tgtEl>
                                          <p:spTgt spid="1049286"/>
                                        </p:tgtEl>
                                        <p:attrNameLst>
                                          <p:attrName>style.visibility</p:attrName>
                                        </p:attrNameLst>
                                      </p:cBhvr>
                                      <p:to>
                                        <p:strVal val="visible"/>
                                      </p:to>
                                    </p:set>
                                    <p:animEffect transition="in" filter="box(out)">
                                      <p:cBhvr>
                                        <p:cTn dur="500" id="7"/>
                                        <p:tgtEl>
                                          <p:spTgt spid="1049286"/>
                                        </p:tgtEl>
                                      </p:cBhvr>
                                    </p:animEffect>
                                  </p:childTnLst>
                                </p:cTn>
                              </p:par>
                            </p:childTnLst>
                          </p:cTn>
                        </p:par>
                        <p:par>
                          <p:cTn fill="hold" id="8" nodeType="afterGroup">
                            <p:stCondLst>
                              <p:cond delay="500"/>
                            </p:stCondLst>
                            <p:childTnLst>
                              <p:par>
                                <p:cTn fill="hold" grpId="0" id="9" nodeType="afterEffect" presetClass="entr" presetID="12" presetSubtype="4">
                                  <p:stCondLst>
                                    <p:cond delay="0"/>
                                  </p:stCondLst>
                                  <p:childTnLst>
                                    <p:set>
                                      <p:cBhvr>
                                        <p:cTn dur="1" fill="hold" id="10">
                                          <p:stCondLst>
                                            <p:cond delay="0"/>
                                          </p:stCondLst>
                                        </p:cTn>
                                        <p:tgtEl>
                                          <p:spTgt spid="1049287"/>
                                        </p:tgtEl>
                                        <p:attrNameLst>
                                          <p:attrName>style.visibility</p:attrName>
                                        </p:attrNameLst>
                                      </p:cBhvr>
                                      <p:to>
                                        <p:strVal val="visible"/>
                                      </p:to>
                                    </p:set>
                                    <p:animEffect transition="in" filter="slide(fromBottom)">
                                      <p:cBhvr>
                                        <p:cTn dur="500" id="11"/>
                                        <p:tgtEl>
                                          <p:spTgt spid="1049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86" grpId="0" uiExpand="0" build="whole"/>
      <p:bldP spid="1049287" grpId="0" uiExpand="0" build="whole"/>
    </p:bldLst>
  </p:timing>
</p:sld>
</file>

<file path=ppt/slides/slide82.xml><?xml version="1.0" encoding="utf-8"?>
<p:sld xmlns:a="http://schemas.openxmlformats.org/drawingml/2006/main" xmlns:r="http://schemas.openxmlformats.org/officeDocument/2006/relationships" xmlns:p="http://schemas.openxmlformats.org/presentationml/2006/main" show="1" showMasterSp="1">
  <p:cSld>
    <p:spTree>
      <p:nvGrpSpPr>
        <p:cNvPr id="221" name=""/>
        <p:cNvGrpSpPr/>
        <p:nvPr/>
      </p:nvGrpSpPr>
      <p:grpSpPr>
        <a:xfrm rot="0">
          <a:off x="0" y="0"/>
          <a:ext cx="0" cy="0"/>
          <a:chOff x="0" y="0"/>
          <a:chExt cx="0" cy="0"/>
        </a:xfrm>
      </p:grpSpPr>
      <p:sp>
        <p:nvSpPr>
          <p:cNvPr id="1049291" name="Text Box 2"/>
          <p:cNvSpPr txBox="1"/>
          <p:nvPr/>
        </p:nvSpPr>
        <p:spPr>
          <a:xfrm rot="0">
            <a:off x="714375" y="1344612"/>
            <a:ext cx="7907337" cy="350520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lnSpc>
                <a:spcPct val="120000"/>
              </a:lnSpc>
              <a:spcBef>
                <a:spcPct val="0"/>
              </a:spcBef>
              <a:buFontTx/>
              <a:buNone/>
            </a:pPr>
            <a:r>
              <a:rPr altLang="en-US" sz="2400" lang="zh-CN">
                <a:solidFill>
                  <a:srgbClr val="FF3300"/>
                </a:solidFill>
              </a:rPr>
              <a:t>相容行</a:t>
            </a:r>
            <a:r>
              <a:rPr altLang="en-US" sz="2400" lang="zh-CN"/>
              <a:t>：对于原始流程表中的某两行，如果每一列确定的输出相同，且确定的激励状态相同、交错、循环、相容或为各自本身，则这两行为相容行。</a:t>
            </a:r>
          </a:p>
          <a:p>
            <a:pPr indent="0" lvl="0" marL="0">
              <a:lnSpc>
                <a:spcPct val="120000"/>
              </a:lnSpc>
              <a:spcBef>
                <a:spcPct val="0"/>
              </a:spcBef>
              <a:buFontTx/>
              <a:buNone/>
            </a:pPr>
            <a:endParaRPr altLang="en-US" sz="2400" lang="zh-CN"/>
          </a:p>
          <a:p>
            <a:pPr eaLnBrk="1" hangingPunct="1" indent="0" lvl="0" marL="0">
              <a:lnSpc>
                <a:spcPct val="120000"/>
              </a:lnSpc>
              <a:spcBef>
                <a:spcPct val="0"/>
              </a:spcBef>
              <a:buFontTx/>
              <a:buNone/>
            </a:pPr>
            <a:r>
              <a:rPr altLang="en-US" sz="2400" lang="zh-CN"/>
              <a:t>　　☆在检查输出时，对于一个确定而另一个任意，或者</a:t>
            </a:r>
          </a:p>
          <a:p>
            <a:pPr indent="0" lvl="0" marL="0">
              <a:lnSpc>
                <a:spcPct val="120000"/>
              </a:lnSpc>
              <a:spcBef>
                <a:spcPct val="0"/>
              </a:spcBef>
              <a:buFontTx/>
              <a:buNone/>
            </a:pPr>
            <a:r>
              <a:rPr altLang="en-US" sz="2400" lang="zh-CN"/>
              <a:t>两个均任意的情况，作为相同情况处理。</a:t>
            </a:r>
          </a:p>
          <a:p>
            <a:pPr eaLnBrk="1" hangingPunct="1" indent="0" lvl="0" marL="0">
              <a:lnSpc>
                <a:spcPct val="120000"/>
              </a:lnSpc>
              <a:spcBef>
                <a:spcPct val="0"/>
              </a:spcBef>
              <a:buFontTx/>
              <a:buNone/>
            </a:pPr>
            <a:r>
              <a:rPr altLang="en-US" sz="2400" lang="zh-CN"/>
              <a:t>　　☆在检查激励状态时，按以下原则确定稳定状态、非稳定状态和任意状态的相容性：</a:t>
            </a:r>
          </a:p>
        </p:txBody>
      </p:sp>
      <p:sp>
        <p:nvSpPr>
          <p:cNvPr id="104929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29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82</a:t>
            </a:fld>
            <a:endParaRPr altLang="en-US" sz="1400" lang="zh-CN">
              <a:solidFill>
                <a:srgbClr val="656565"/>
              </a:solidFill>
            </a:endParaRPr>
          </a:p>
        </p:txBody>
      </p:sp>
      <p:sp>
        <p:nvSpPr>
          <p:cNvPr id="104929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83.xml><?xml version="1.0" encoding="utf-8"?>
<p:sld xmlns:a="http://schemas.openxmlformats.org/drawingml/2006/main" xmlns:r="http://schemas.openxmlformats.org/officeDocument/2006/relationships" xmlns:p="http://schemas.openxmlformats.org/presentationml/2006/main" show="1" showMasterSp="1">
  <p:cSld>
    <p:spTree>
      <p:nvGrpSpPr>
        <p:cNvPr id="222" name=""/>
        <p:cNvGrpSpPr/>
        <p:nvPr/>
      </p:nvGrpSpPr>
      <p:grpSpPr>
        <a:xfrm rot="0">
          <a:off x="0" y="0"/>
          <a:ext cx="0" cy="0"/>
          <a:chOff x="0" y="0"/>
          <a:chExt cx="0" cy="0"/>
        </a:xfrm>
      </p:grpSpPr>
      <p:grpSp>
        <p:nvGrpSpPr>
          <p:cNvPr id="223" name=""/>
          <p:cNvGrpSpPr/>
          <p:nvPr/>
        </p:nvGrpSpPr>
        <p:grpSpPr>
          <a:xfrm rot="0">
            <a:off x="296862" y="1673225"/>
            <a:ext cx="8474075" cy="3292475"/>
            <a:chOff x="117" y="1408"/>
            <a:chExt cx="5338" cy="2074"/>
          </a:xfrm>
        </p:grpSpPr>
        <p:sp>
          <p:nvSpPr>
            <p:cNvPr id="1049295" name="Text Box 3"/>
            <p:cNvSpPr txBox="1"/>
            <p:nvPr/>
          </p:nvSpPr>
          <p:spPr>
            <a:xfrm rot="0">
              <a:off x="117" y="1408"/>
              <a:ext cx="5338" cy="2074"/>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(1)</a:t>
              </a:r>
              <a:r>
                <a:rPr altLang="en-US" sz="2400" lang="zh-CN">
                  <a:latin typeface="Times New Roman" pitchFamily="18" charset="0"/>
                </a:rPr>
                <a:t>稳定状态　 和非稳定状态</a:t>
              </a:r>
              <a:r>
                <a:rPr altLang="zh-CN" sz="2400" lang="en-US">
                  <a:latin typeface="Times New Roman" pitchFamily="18" charset="0"/>
                </a:rPr>
                <a:t>i</a:t>
              </a:r>
              <a:r>
                <a:rPr altLang="en-US" sz="2400" lang="zh-CN">
                  <a:latin typeface="Times New Roman" pitchFamily="18" charset="0"/>
                </a:rPr>
                <a:t>相容； </a:t>
              </a:r>
            </a:p>
            <a:p>
              <a:pPr algn="just"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(2)</a:t>
              </a:r>
              <a:r>
                <a:rPr altLang="en-US" sz="2400" lang="zh-CN">
                  <a:latin typeface="Times New Roman" pitchFamily="18" charset="0"/>
                </a:rPr>
                <a:t>若稳定状态　 和　 相容，则稳定状态　 </a:t>
              </a:r>
              <a:r>
                <a:rPr altLang="en-US" sz="2300" lang="zh-CN">
                  <a:latin typeface="Times New Roman" pitchFamily="18" charset="0"/>
                </a:rPr>
                <a:t>和非稳定状</a:t>
              </a:r>
            </a:p>
            <a:p>
              <a:pPr algn="just" eaLnBrk="1" hangingPunct="1" indent="0" lvl="0" marL="0">
                <a:spcBef>
                  <a:spcPct val="0"/>
                </a:spcBef>
                <a:buFontTx/>
                <a:buNone/>
              </a:pPr>
              <a:r>
                <a:rPr altLang="zh-CN" sz="2400" lang="en-US">
                  <a:latin typeface="Times New Roman" pitchFamily="18" charset="0"/>
                </a:rPr>
                <a:t>　　　 态j</a:t>
              </a:r>
              <a:r>
                <a:rPr altLang="en-US" sz="2400" lang="zh-CN">
                  <a:latin typeface="Times New Roman" pitchFamily="18" charset="0"/>
                </a:rPr>
                <a:t>相容；</a:t>
              </a:r>
            </a:p>
            <a:p>
              <a:pPr algn="just"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(3)</a:t>
              </a:r>
              <a:r>
                <a:rPr altLang="en-US" sz="2400" lang="zh-CN">
                  <a:latin typeface="Times New Roman" pitchFamily="18" charset="0"/>
                </a:rPr>
                <a:t>若稳定状态　 和　 相容，则非稳定状态 </a:t>
              </a:r>
              <a:r>
                <a:rPr altLang="zh-CN" sz="2400" lang="en-US">
                  <a:latin typeface="Times New Roman" pitchFamily="18" charset="0"/>
                </a:rPr>
                <a:t>i</a:t>
              </a:r>
              <a:r>
                <a:rPr altLang="en-US" sz="2400" lang="zh-CN">
                  <a:latin typeface="Times New Roman" pitchFamily="18" charset="0"/>
                </a:rPr>
                <a:t>和</a:t>
              </a:r>
              <a:r>
                <a:rPr altLang="zh-CN" sz="2400" lang="en-US">
                  <a:latin typeface="Times New Roman" pitchFamily="18" charset="0"/>
                </a:rPr>
                <a:t>j</a:t>
              </a:r>
              <a:r>
                <a:rPr altLang="en-US" sz="2400" lang="zh-CN">
                  <a:latin typeface="Times New Roman" pitchFamily="18" charset="0"/>
                </a:rPr>
                <a:t>相容；</a:t>
              </a:r>
            </a:p>
            <a:p>
              <a:pPr algn="just"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(4)</a:t>
              </a:r>
              <a:r>
                <a:rPr altLang="en-US" sz="2400" lang="zh-CN">
                  <a:latin typeface="Times New Roman" pitchFamily="18" charset="0"/>
                </a:rPr>
                <a:t>稳定状态　　和非稳定状态</a:t>
              </a:r>
              <a:r>
                <a:rPr altLang="zh-CN" sz="2400" lang="en-US">
                  <a:latin typeface="Times New Roman" pitchFamily="18" charset="0"/>
                </a:rPr>
                <a:t>i</a:t>
              </a:r>
              <a:r>
                <a:rPr altLang="en-US" sz="2400" lang="zh-CN">
                  <a:latin typeface="Times New Roman" pitchFamily="18" charset="0"/>
                </a:rPr>
                <a:t>均与任意状态“</a:t>
              </a:r>
              <a:r>
                <a:rPr altLang="zh-CN" sz="2400" lang="en-US">
                  <a:latin typeface="Times New Roman" pitchFamily="18" charset="0"/>
                </a:rPr>
                <a:t>d”</a:t>
              </a:r>
              <a:r>
                <a:rPr altLang="en-US" sz="2400" lang="zh-CN">
                  <a:latin typeface="Times New Roman" pitchFamily="18" charset="0"/>
                </a:rPr>
                <a:t>相容，</a:t>
              </a:r>
            </a:p>
            <a:p>
              <a:pPr algn="just" eaLnBrk="1" hangingPunct="1" indent="0" lvl="0" marL="0">
                <a:spcBef>
                  <a:spcPct val="0"/>
                </a:spcBef>
                <a:buFontTx/>
                <a:buNone/>
              </a:pPr>
              <a:r>
                <a:rPr altLang="en-US" sz="2400" lang="zh-CN">
                  <a:latin typeface="Times New Roman" pitchFamily="18" charset="0"/>
                </a:rPr>
                <a:t>　　　 任意状态“</a:t>
              </a:r>
              <a:r>
                <a:rPr altLang="zh-CN" sz="2400" lang="en-US">
                  <a:latin typeface="Times New Roman" pitchFamily="18" charset="0"/>
                </a:rPr>
                <a:t>d”</a:t>
              </a:r>
              <a:r>
                <a:rPr altLang="en-US" sz="2400" lang="zh-CN">
                  <a:latin typeface="Times New Roman" pitchFamily="18" charset="0"/>
                </a:rPr>
                <a:t>与任意状态“</a:t>
              </a:r>
              <a:r>
                <a:rPr altLang="zh-CN" sz="2400" lang="en-US">
                  <a:latin typeface="Times New Roman" pitchFamily="18" charset="0"/>
                </a:rPr>
                <a:t>d”</a:t>
              </a:r>
              <a:r>
                <a:rPr altLang="en-US" sz="2400" lang="zh-CN">
                  <a:latin typeface="Times New Roman" pitchFamily="18" charset="0"/>
                </a:rPr>
                <a:t>相容。</a:t>
              </a:r>
            </a:p>
          </p:txBody>
        </p:sp>
        <p:sp>
          <p:nvSpPr>
            <p:cNvPr id="1049296" name="Oval 4"/>
            <p:cNvSpPr/>
            <p:nvPr/>
          </p:nvSpPr>
          <p:spPr>
            <a:xfrm rot="0">
              <a:off x="1549" y="1421"/>
              <a:ext cx="240" cy="240"/>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000" lang="en-US">
                  <a:latin typeface="Times New Roman" pitchFamily="18" charset="0"/>
                </a:rPr>
                <a:t>i</a:t>
              </a:r>
            </a:p>
          </p:txBody>
        </p:sp>
        <p:sp>
          <p:nvSpPr>
            <p:cNvPr id="1049297" name="Oval 5"/>
            <p:cNvSpPr/>
            <p:nvPr/>
          </p:nvSpPr>
          <p:spPr>
            <a:xfrm rot="0">
              <a:off x="1765" y="1888"/>
              <a:ext cx="240" cy="240"/>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400" lang="en-US">
                  <a:latin typeface="Times New Roman" pitchFamily="18" charset="0"/>
                </a:rPr>
                <a:t>i</a:t>
              </a:r>
            </a:p>
          </p:txBody>
        </p:sp>
        <p:sp>
          <p:nvSpPr>
            <p:cNvPr id="1049298" name="Oval 6"/>
            <p:cNvSpPr/>
            <p:nvPr/>
          </p:nvSpPr>
          <p:spPr>
            <a:xfrm rot="0">
              <a:off x="2205" y="1888"/>
              <a:ext cx="240" cy="240"/>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400" lang="en-US">
                  <a:latin typeface="Times New Roman" pitchFamily="18" charset="0"/>
                </a:rPr>
                <a:t>j</a:t>
              </a:r>
            </a:p>
          </p:txBody>
        </p:sp>
        <p:sp>
          <p:nvSpPr>
            <p:cNvPr id="1049299" name="Oval 7"/>
            <p:cNvSpPr/>
            <p:nvPr/>
          </p:nvSpPr>
          <p:spPr>
            <a:xfrm rot="0">
              <a:off x="3949" y="1888"/>
              <a:ext cx="240" cy="240"/>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400" lang="en-US">
                  <a:latin typeface="Times New Roman" pitchFamily="18" charset="0"/>
                </a:rPr>
                <a:t>i</a:t>
              </a:r>
            </a:p>
          </p:txBody>
        </p:sp>
        <p:sp>
          <p:nvSpPr>
            <p:cNvPr id="1049300" name="Oval 8"/>
            <p:cNvSpPr/>
            <p:nvPr/>
          </p:nvSpPr>
          <p:spPr>
            <a:xfrm rot="0">
              <a:off x="1733" y="2544"/>
              <a:ext cx="240" cy="240"/>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400" lang="en-US">
                  <a:latin typeface="Times New Roman" pitchFamily="18" charset="0"/>
                </a:rPr>
                <a:t>i</a:t>
              </a:r>
            </a:p>
          </p:txBody>
        </p:sp>
        <p:sp>
          <p:nvSpPr>
            <p:cNvPr id="1049301" name="Oval 9"/>
            <p:cNvSpPr/>
            <p:nvPr/>
          </p:nvSpPr>
          <p:spPr>
            <a:xfrm rot="0">
              <a:off x="2208" y="2544"/>
              <a:ext cx="240" cy="240"/>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400" lang="en-US">
                  <a:latin typeface="Times New Roman" pitchFamily="18" charset="0"/>
                </a:rPr>
                <a:t>j</a:t>
              </a:r>
            </a:p>
          </p:txBody>
        </p:sp>
        <p:sp>
          <p:nvSpPr>
            <p:cNvPr id="1049302" name="Oval 10"/>
            <p:cNvSpPr/>
            <p:nvPr/>
          </p:nvSpPr>
          <p:spPr>
            <a:xfrm rot="0">
              <a:off x="1634" y="3041"/>
              <a:ext cx="240" cy="240"/>
            </a:xfrm>
            <a:prstGeom prst="ellipse"/>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ctr" eaLnBrk="1" hangingPunct="1" indent="0" lvl="0" marL="0">
                <a:spcBef>
                  <a:spcPct val="0"/>
                </a:spcBef>
                <a:buFontTx/>
                <a:buNone/>
              </a:pPr>
              <a:r>
                <a:rPr altLang="zh-CN" sz="2400" lang="en-US">
                  <a:latin typeface="Times New Roman" pitchFamily="18" charset="0"/>
                </a:rPr>
                <a:t>i</a:t>
              </a:r>
            </a:p>
          </p:txBody>
        </p:sp>
      </p:grpSp>
      <p:sp>
        <p:nvSpPr>
          <p:cNvPr id="104930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30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83</a:t>
            </a:fld>
            <a:endParaRPr altLang="en-US" sz="1400" lang="zh-CN">
              <a:solidFill>
                <a:srgbClr val="656565"/>
              </a:solidFill>
            </a:endParaRPr>
          </a:p>
        </p:txBody>
      </p:sp>
      <p:sp>
        <p:nvSpPr>
          <p:cNvPr id="104930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sld>
</file>

<file path=ppt/slides/slide84.xml><?xml version="1.0" encoding="utf-8"?>
<p:sld xmlns:a="http://schemas.openxmlformats.org/drawingml/2006/main" xmlns:r="http://schemas.openxmlformats.org/officeDocument/2006/relationships" xmlns:p="http://schemas.openxmlformats.org/presentationml/2006/main" show="1" showMasterSp="1">
  <p:cSld>
    <p:spTree>
      <p:nvGrpSpPr>
        <p:cNvPr id="224" name=""/>
        <p:cNvGrpSpPr/>
        <p:nvPr/>
      </p:nvGrpSpPr>
      <p:grpSpPr>
        <a:xfrm rot="0">
          <a:off x="0" y="0"/>
          <a:ext cx="0" cy="0"/>
          <a:chOff x="0" y="0"/>
          <a:chExt cx="0" cy="0"/>
        </a:xfrm>
      </p:grpSpPr>
      <p:sp>
        <p:nvSpPr>
          <p:cNvPr id="1049306" name="Text Box 2"/>
          <p:cNvSpPr txBox="1"/>
          <p:nvPr/>
        </p:nvSpPr>
        <p:spPr>
          <a:xfrm rot="0">
            <a:off x="533400" y="947737"/>
            <a:ext cx="8043862"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化简方法与一般步骤：</a:t>
            </a:r>
          </a:p>
          <a:p>
            <a:pPr algn="just" eaLnBrk="1" hangingPunct="1" indent="0" lvl="0" marL="0">
              <a:lnSpc>
                <a:spcPct val="120000"/>
              </a:lnSpc>
              <a:spcBef>
                <a:spcPct val="0"/>
              </a:spcBef>
              <a:buFontTx/>
              <a:buNone/>
            </a:pPr>
            <a:r>
              <a:rPr altLang="en-US" sz="2400" lang="zh-CN">
                <a:latin typeface="Times New Roman" pitchFamily="18" charset="0"/>
              </a:rPr>
              <a:t>   　化简原始流程表与化简不完全确定状态表的过程类似。</a:t>
            </a:r>
          </a:p>
        </p:txBody>
      </p:sp>
      <p:sp>
        <p:nvSpPr>
          <p:cNvPr id="1049307" name="Text Box 3"/>
          <p:cNvSpPr txBox="1"/>
          <p:nvPr/>
        </p:nvSpPr>
        <p:spPr>
          <a:xfrm rot="0">
            <a:off x="701675" y="4608512"/>
            <a:ext cx="8056562" cy="179832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b="1" sz="2400" lang="zh-CN">
                <a:solidFill>
                  <a:srgbClr val="CC3300"/>
                </a:solidFill>
                <a:latin typeface="Times New Roman" pitchFamily="18" charset="0"/>
              </a:rPr>
              <a:t>注意：</a:t>
            </a:r>
            <a:r>
              <a:rPr altLang="zh-CN" sz="2400" lang="en-US">
                <a:latin typeface="Times New Roman" pitchFamily="18" charset="0"/>
              </a:rPr>
              <a:t>对各相容行类中的相容行进行合并时，当输出存在确定值和任意值“d” </a:t>
            </a:r>
            <a:r>
              <a:rPr altLang="en-US" sz="2400" lang="zh-CN">
                <a:latin typeface="Times New Roman" pitchFamily="18" charset="0"/>
              </a:rPr>
              <a:t>时，合并后取确定值；当激励状态存在稳定状态和非稳定状态时，合并时取稳定状态；当激励状态存在确定状态和任意状态“</a:t>
            </a:r>
            <a:r>
              <a:rPr altLang="zh-CN" sz="2400" lang="en-US">
                <a:latin typeface="Times New Roman" pitchFamily="18" charset="0"/>
              </a:rPr>
              <a:t>d”</a:t>
            </a:r>
            <a:r>
              <a:rPr altLang="en-US" sz="2400" lang="zh-CN">
                <a:latin typeface="Times New Roman" pitchFamily="18" charset="0"/>
              </a:rPr>
              <a:t>时，合并时取确定状态。</a:t>
            </a:r>
            <a:r>
              <a:rPr altLang="en-US" sz="2000" lang="zh-CN">
                <a:latin typeface="Times New Roman" pitchFamily="18" charset="0"/>
              </a:rPr>
              <a:t> </a:t>
            </a:r>
          </a:p>
        </p:txBody>
      </p:sp>
      <p:grpSp>
        <p:nvGrpSpPr>
          <p:cNvPr id="225" name=""/>
          <p:cNvGrpSpPr/>
          <p:nvPr/>
        </p:nvGrpSpPr>
        <p:grpSpPr>
          <a:xfrm rot="0">
            <a:off x="611187" y="1639887"/>
            <a:ext cx="8245475" cy="2936875"/>
            <a:chOff x="432" y="1056"/>
            <a:chExt cx="5194" cy="1850"/>
          </a:xfrm>
        </p:grpSpPr>
        <p:sp>
          <p:nvSpPr>
            <p:cNvPr id="1049308" name="Text Box 5"/>
            <p:cNvSpPr txBox="1"/>
            <p:nvPr/>
          </p:nvSpPr>
          <p:spPr>
            <a:xfrm rot="0">
              <a:off x="432" y="1056"/>
              <a:ext cx="5194" cy="18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　　</a:t>
              </a:r>
            </a:p>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1</a:t>
              </a:r>
              <a:r>
                <a:rPr altLang="en-US" sz="2400" lang="zh-CN">
                  <a:latin typeface="Times New Roman" pitchFamily="18" charset="0"/>
                </a:rPr>
                <a:t>）作隐含表，找出相容行对；</a:t>
              </a:r>
            </a:p>
            <a:p>
              <a:pPr algn="just"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2</a:t>
              </a:r>
              <a:r>
                <a:rPr altLang="en-US" sz="2400" lang="zh-CN">
                  <a:latin typeface="Times New Roman" pitchFamily="18" charset="0"/>
                </a:rPr>
                <a:t>）作合并图，求出最大相容行类；</a:t>
              </a:r>
            </a:p>
            <a:p>
              <a:pPr algn="just"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3</a:t>
              </a:r>
              <a:r>
                <a:rPr altLang="en-US" sz="2400" lang="zh-CN">
                  <a:latin typeface="Times New Roman" pitchFamily="18" charset="0"/>
                </a:rPr>
                <a:t>）从相容行类中选择一个最小闭覆盖；</a:t>
              </a:r>
            </a:p>
            <a:p>
              <a:pPr algn="just" eaLnBrk="1" hangingPunct="1" indent="0" lvl="0" marL="0">
                <a:spcBef>
                  <a:spcPct val="0"/>
                </a:spcBef>
                <a:buFontTx/>
                <a:buNone/>
              </a:pPr>
              <a:r>
                <a:rPr altLang="en-US" sz="2400" lang="zh-CN">
                  <a:latin typeface="Times New Roman" pitchFamily="18" charset="0"/>
                </a:rPr>
                <a:t>   </a:t>
              </a:r>
            </a:p>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4</a:t>
              </a:r>
              <a:r>
                <a:rPr altLang="en-US" sz="2400" lang="zh-CN">
                  <a:latin typeface="Times New Roman" pitchFamily="18" charset="0"/>
                </a:rPr>
                <a:t>）状态行合并，作出最简流程表。</a:t>
              </a:r>
              <a:r>
                <a:rPr altLang="en-US" sz="2400" lang="zh-CN">
                  <a:solidFill>
                    <a:srgbClr val="006666"/>
                  </a:solidFill>
                  <a:latin typeface="Times New Roman" pitchFamily="18" charset="0"/>
                </a:rPr>
                <a:t>       </a:t>
              </a:r>
            </a:p>
          </p:txBody>
        </p:sp>
        <p:grpSp>
          <p:nvGrpSpPr>
            <p:cNvPr id="226" name=""/>
            <p:cNvGrpSpPr/>
            <p:nvPr/>
          </p:nvGrpSpPr>
          <p:grpSpPr>
            <a:xfrm rot="0">
              <a:off x="2112" y="1536"/>
              <a:ext cx="48" cy="1200"/>
              <a:chOff x="2112" y="1536"/>
              <a:chExt cx="48" cy="1200"/>
            </a:xfrm>
          </p:grpSpPr>
          <p:sp>
            <p:nvSpPr>
              <p:cNvPr id="1049309" name="AutoShape 7"/>
              <p:cNvSpPr/>
              <p:nvPr/>
            </p:nvSpPr>
            <p:spPr>
              <a:xfrm rot="0">
                <a:off x="2112" y="1536"/>
                <a:ext cx="48" cy="240"/>
              </a:xfrm>
              <a:prstGeom prst="downArrow">
                <a:avLst>
                  <a:gd name="adj1" fmla="val 50000"/>
                  <a:gd name="adj2" fmla="val 125000"/>
                </a:avLst>
              </a:prstGeom>
              <a:solidFill>
                <a:schemeClr val="accent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10" name="AutoShape 8"/>
              <p:cNvSpPr/>
              <p:nvPr/>
            </p:nvSpPr>
            <p:spPr>
              <a:xfrm rot="0">
                <a:off x="2112" y="1968"/>
                <a:ext cx="48" cy="240"/>
              </a:xfrm>
              <a:prstGeom prst="downArrow">
                <a:avLst>
                  <a:gd name="adj1" fmla="val 50000"/>
                  <a:gd name="adj2" fmla="val 125000"/>
                </a:avLst>
              </a:prstGeom>
              <a:solidFill>
                <a:schemeClr val="accent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11" name="AutoShape 9"/>
              <p:cNvSpPr/>
              <p:nvPr/>
            </p:nvSpPr>
            <p:spPr>
              <a:xfrm rot="0">
                <a:off x="2112" y="2496"/>
                <a:ext cx="48" cy="240"/>
              </a:xfrm>
              <a:prstGeom prst="downArrow">
                <a:avLst>
                  <a:gd name="adj1" fmla="val 50000"/>
                  <a:gd name="adj2" fmla="val 125000"/>
                </a:avLst>
              </a:prstGeom>
              <a:solidFill>
                <a:schemeClr val="accent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grpSp>
      <p:sp>
        <p:nvSpPr>
          <p:cNvPr id="104931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31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84</a:t>
            </a:fld>
            <a:endParaRPr altLang="en-US" sz="1400" lang="zh-CN">
              <a:solidFill>
                <a:srgbClr val="656565"/>
              </a:solidFill>
            </a:endParaRPr>
          </a:p>
        </p:txBody>
      </p:sp>
      <p:sp>
        <p:nvSpPr>
          <p:cNvPr id="104931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1" presetSubtype="0">
                                  <p:stCondLst>
                                    <p:cond delay="0"/>
                                  </p:stCondLst>
                                  <p:childTnLst>
                                    <p:set>
                                      <p:cBhvr>
                                        <p:cTn dur="1" fill="hold" id="6">
                                          <p:stCondLst>
                                            <p:cond delay="499"/>
                                          </p:stCondLst>
                                        </p:cTn>
                                        <p:tgtEl>
                                          <p:spTgt spid="225"/>
                                        </p:tgtEl>
                                        <p:attrNameLst>
                                          <p:attrName>style.visibility</p:attrName>
                                        </p:attrNameLst>
                                      </p:cBhvr>
                                      <p:to>
                                        <p:strVal val="visible"/>
                                      </p:to>
                                    </p:set>
                                  </p:childTnLst>
                                </p:cTn>
                              </p:par>
                            </p:childTnLst>
                          </p:cTn>
                        </p:par>
                        <p:par>
                          <p:cTn fill="hold" id="7" nodeType="afterGroup">
                            <p:stCondLst>
                              <p:cond delay="500"/>
                            </p:stCondLst>
                            <p:childTnLst>
                              <p:par>
                                <p:cTn fill="hold" grpId="0" id="8" nodeType="afterEffect" presetClass="entr" presetID="4" presetSubtype="32">
                                  <p:stCondLst>
                                    <p:cond delay="0"/>
                                  </p:stCondLst>
                                  <p:childTnLst>
                                    <p:set>
                                      <p:cBhvr>
                                        <p:cTn dur="1" fill="hold" id="9">
                                          <p:stCondLst>
                                            <p:cond delay="0"/>
                                          </p:stCondLst>
                                        </p:cTn>
                                        <p:tgtEl>
                                          <p:spTgt spid="1049307"/>
                                        </p:tgtEl>
                                        <p:attrNameLst>
                                          <p:attrName>style.visibility</p:attrName>
                                        </p:attrNameLst>
                                      </p:cBhvr>
                                      <p:to>
                                        <p:strVal val="visible"/>
                                      </p:to>
                                    </p:set>
                                    <p:animEffect transition="in" filter="box(out)">
                                      <p:cBhvr>
                                        <p:cTn dur="500" id="10"/>
                                        <p:tgtEl>
                                          <p:spTgt spid="1049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07" grpId="0" uiExpand="0" build="whole"/>
    </p:bldLst>
  </p:timing>
</p:sld>
</file>

<file path=ppt/slides/slide85.xml><?xml version="1.0" encoding="utf-8"?>
<p:sld xmlns:a="http://schemas.openxmlformats.org/drawingml/2006/main" xmlns:r="http://schemas.openxmlformats.org/officeDocument/2006/relationships" xmlns:p="http://schemas.openxmlformats.org/presentationml/2006/main" show="1" showMasterSp="1">
  <p:cSld>
    <p:spTree>
      <p:nvGrpSpPr>
        <p:cNvPr id="227" name=""/>
        <p:cNvGrpSpPr/>
        <p:nvPr/>
      </p:nvGrpSpPr>
      <p:grpSpPr>
        <a:xfrm rot="0">
          <a:off x="0" y="0"/>
          <a:ext cx="0" cy="0"/>
          <a:chOff x="0" y="0"/>
          <a:chExt cx="0" cy="0"/>
        </a:xfrm>
      </p:grpSpPr>
      <p:sp>
        <p:nvSpPr>
          <p:cNvPr id="1049315" name="Text Box 2"/>
          <p:cNvSpPr txBox="1"/>
          <p:nvPr/>
        </p:nvSpPr>
        <p:spPr>
          <a:xfrm rot="0">
            <a:off x="746125" y="1255712"/>
            <a:ext cx="4343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b="1" sz="2400" lang="zh-CN">
                <a:solidFill>
                  <a:srgbClr val="CC3300"/>
                </a:solidFill>
                <a:latin typeface="Times New Roman" pitchFamily="18" charset="0"/>
              </a:rPr>
              <a:t>例</a:t>
            </a:r>
            <a:r>
              <a:rPr altLang="zh-CN" b="1" sz="2400" lang="en-US">
                <a:solidFill>
                  <a:srgbClr val="CC3300"/>
                </a:solidFill>
                <a:latin typeface="Times New Roman" pitchFamily="18" charset="0"/>
              </a:rPr>
              <a:t>6.7</a:t>
            </a:r>
            <a:r>
              <a:rPr altLang="en-US" b="1" sz="2400" lang="zh-CN">
                <a:solidFill>
                  <a:srgbClr val="CC3300"/>
                </a:solidFill>
                <a:latin typeface="Times New Roman" pitchFamily="18" charset="0"/>
              </a:rPr>
              <a:t>　</a:t>
            </a:r>
            <a:r>
              <a:rPr altLang="en-US" b="1" sz="2400" lang="zh-CN">
                <a:latin typeface="Times New Roman" pitchFamily="18" charset="0"/>
              </a:rPr>
              <a:t>化简如下原始流程表。</a:t>
            </a:r>
          </a:p>
        </p:txBody>
      </p:sp>
      <p:pic>
        <p:nvPicPr>
          <p:cNvPr id="2097218" name="Picture 3" descr="表6"/>
          <p:cNvPicPr>
            <a:picLocks/>
          </p:cNvPicPr>
          <p:nvPr/>
        </p:nvPicPr>
        <p:blipFill>
          <a:blip xmlns:r="http://schemas.openxmlformats.org/officeDocument/2006/relationships" r:embed="rId1">
            <a:lum bright="-100000"/>
          </a:blip>
          <a:srcRect l="0" t="0" r="0" b="0"/>
          <a:stretch>
            <a:fillRect/>
          </a:stretch>
        </p:blipFill>
        <p:spPr>
          <a:xfrm rot="0">
            <a:off x="1143000" y="2162175"/>
            <a:ext cx="6553200" cy="3859212"/>
          </a:xfrm>
          <a:prstGeom prst="rect"/>
          <a:noFill/>
          <a:ln>
            <a:noFill/>
          </a:ln>
        </p:spPr>
      </p:pic>
      <p:sp>
        <p:nvSpPr>
          <p:cNvPr id="104931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31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85</a:t>
            </a:fld>
            <a:endParaRPr altLang="en-US" sz="1400" lang="zh-CN">
              <a:solidFill>
                <a:srgbClr val="656565"/>
              </a:solidFill>
            </a:endParaRPr>
          </a:p>
        </p:txBody>
      </p:sp>
      <p:sp>
        <p:nvSpPr>
          <p:cNvPr id="104931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15" presetSubtype="0">
                                  <p:stCondLst>
                                    <p:cond delay="0"/>
                                  </p:stCondLst>
                                  <p:childTnLst>
                                    <p:set>
                                      <p:cBhvr>
                                        <p:cTn dur="1" fill="hold" id="7">
                                          <p:stCondLst>
                                            <p:cond delay="0"/>
                                          </p:stCondLst>
                                        </p:cTn>
                                        <p:tgtEl>
                                          <p:spTgt spid="2097218"/>
                                        </p:tgtEl>
                                        <p:attrNameLst>
                                          <p:attrName>style.visibility</p:attrName>
                                        </p:attrNameLst>
                                      </p:cBhvr>
                                      <p:to>
                                        <p:strVal val="visible"/>
                                      </p:to>
                                    </p:set>
                                    <p:anim calcmode="lin" valueType="num">
                                      <p:cBhvr>
                                        <p:cTn dur="1000" fill="hold" id="8"/>
                                        <p:tgtEl>
                                          <p:spTgt spid="2097218"/>
                                        </p:tgtEl>
                                        <p:attrNameLst>
                                          <p:attrName>ppt_w</p:attrName>
                                        </p:attrNameLst>
                                      </p:cBhvr>
                                      <p:tavLst>
                                        <p:tav tm="0">
                                          <p:val>
                                            <p:fltVal val="0.0"/>
                                          </p:val>
                                        </p:tav>
                                        <p:tav tm="100000">
                                          <p:val>
                                            <p:strVal val="#ppt_w"/>
                                          </p:val>
                                        </p:tav>
                                      </p:tavLst>
                                    </p:anim>
                                    <p:anim calcmode="lin" valueType="num">
                                      <p:cBhvr>
                                        <p:cTn dur="1000" fill="hold" id="9"/>
                                        <p:tgtEl>
                                          <p:spTgt spid="2097218"/>
                                        </p:tgtEl>
                                        <p:attrNameLst>
                                          <p:attrName>ppt_h</p:attrName>
                                        </p:attrNameLst>
                                      </p:cBhvr>
                                      <p:tavLst>
                                        <p:tav tm="0">
                                          <p:val>
                                            <p:fltVal val="0.0"/>
                                          </p:val>
                                        </p:tav>
                                        <p:tav tm="100000">
                                          <p:val>
                                            <p:strVal val="#ppt_h"/>
                                          </p:val>
                                        </p:tav>
                                      </p:tavLst>
                                    </p:anim>
                                    <p:anim calcmode="lin" valueType="num">
                                      <p:cBhvr>
                                        <p:cTn dur="1000" fill="hold" id="10"/>
                                        <p:tgtEl>
                                          <p:spTgt spid="2097218"/>
                                        </p:tgtEl>
                                        <p:attrNameLst>
                                          <p:attrName>ppt_x</p:attrName>
                                        </p:attrNameLst>
                                      </p:cBhvr>
                                      <p:tavLst>
                                        <p:tav fmla="#ppt_x+(cos(-2*pi*(1-$))*-#ppt_x-sin(-2*pi*(1-$))*(1-#ppt_y))*(1-$)" tm="0">
                                          <p:val>
                                            <p:fltVal val="0.0"/>
                                          </p:val>
                                        </p:tav>
                                        <p:tav tm="100000">
                                          <p:val>
                                            <p:fltVal val="1.0"/>
                                          </p:val>
                                        </p:tav>
                                      </p:tavLst>
                                    </p:anim>
                                    <p:anim calcmode="lin" valueType="num">
                                      <p:cBhvr>
                                        <p:cTn dur="1000" fill="hold" id="11"/>
                                        <p:tgtEl>
                                          <p:spTgt spid="2097218"/>
                                        </p:tgtEl>
                                        <p:attrNameLst>
                                          <p:attrName>ppt_y</p:attrName>
                                        </p:attrNameLst>
                                      </p:cBhvr>
                                      <p:tavLst>
                                        <p:tav fmla="#ppt_y+(sin(-2*pi*(1-$))*-#ppt_x+cos(-2*pi*(1-$))*(1-#ppt_y))*(1-$)" tm="0">
                                          <p:val>
                                            <p:fltVal val="0.0"/>
                                          </p:val>
                                        </p:tav>
                                        <p:tav tm="100000">
                                          <p:val>
                                            <p:fltVal val="1.0"/>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1" showMasterSp="1">
  <p:cSld>
    <p:spTree>
      <p:nvGrpSpPr>
        <p:cNvPr id="228" name=""/>
        <p:cNvGrpSpPr/>
        <p:nvPr/>
      </p:nvGrpSpPr>
      <p:grpSpPr>
        <a:xfrm rot="0">
          <a:off x="0" y="0"/>
          <a:ext cx="0" cy="0"/>
          <a:chOff x="0" y="0"/>
          <a:chExt cx="0" cy="0"/>
        </a:xfrm>
      </p:grpSpPr>
      <p:sp>
        <p:nvSpPr>
          <p:cNvPr id="1049319" name="Text Box 2"/>
          <p:cNvSpPr txBox="1"/>
          <p:nvPr/>
        </p:nvSpPr>
        <p:spPr>
          <a:xfrm rot="0">
            <a:off x="365125" y="928687"/>
            <a:ext cx="84740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b="1" sz="2400" lang="zh-CN">
                <a:solidFill>
                  <a:srgbClr val="CC3300"/>
                </a:solidFill>
                <a:latin typeface="Times New Roman" pitchFamily="18" charset="0"/>
              </a:rPr>
              <a:t>　解　</a:t>
            </a:r>
            <a:r>
              <a:rPr altLang="en-US" sz="2400" lang="zh-CN">
                <a:latin typeface="Times New Roman" pitchFamily="18" charset="0"/>
              </a:rPr>
              <a:t>根据化简原始流程表的方法和步骤，化简过程如下：</a:t>
            </a:r>
          </a:p>
        </p:txBody>
      </p:sp>
      <p:sp>
        <p:nvSpPr>
          <p:cNvPr id="1049320" name="Text Box 3"/>
          <p:cNvSpPr txBox="1"/>
          <p:nvPr/>
        </p:nvSpPr>
        <p:spPr>
          <a:xfrm rot="0">
            <a:off x="566737" y="1389062"/>
            <a:ext cx="7356475"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solidFill>
                  <a:srgbClr val="0000FF"/>
                </a:solidFill>
                <a:latin typeface="Times New Roman" pitchFamily="18" charset="0"/>
              </a:rPr>
              <a:t>（</a:t>
            </a:r>
            <a:r>
              <a:rPr altLang="zh-CN" sz="2400" lang="en-US">
                <a:solidFill>
                  <a:srgbClr val="0000FF"/>
                </a:solidFill>
                <a:latin typeface="Times New Roman" pitchFamily="18" charset="0"/>
              </a:rPr>
              <a:t>1</a:t>
            </a:r>
            <a:r>
              <a:rPr altLang="en-US" sz="2400" lang="zh-CN">
                <a:solidFill>
                  <a:srgbClr val="0000FF"/>
                </a:solidFill>
                <a:latin typeface="Times New Roman" pitchFamily="18" charset="0"/>
              </a:rPr>
              <a:t>）作隐含表，找相容行</a:t>
            </a:r>
          </a:p>
          <a:p>
            <a:pPr eaLnBrk="1" hangingPunct="1" indent="0" lvl="0" marL="0">
              <a:spcBef>
                <a:spcPct val="0"/>
              </a:spcBef>
              <a:buFontTx/>
              <a:buNone/>
            </a:pPr>
            <a:r>
              <a:rPr altLang="en-US" sz="2400" lang="zh-CN">
                <a:latin typeface="Times New Roman" pitchFamily="18" charset="0"/>
              </a:rPr>
              <a:t>　     原始流程表对应的隐含表如右下图所示。</a:t>
            </a:r>
          </a:p>
        </p:txBody>
      </p:sp>
      <p:sp>
        <p:nvSpPr>
          <p:cNvPr id="1049321" name="Text Box 4"/>
          <p:cNvSpPr txBox="1"/>
          <p:nvPr/>
        </p:nvSpPr>
        <p:spPr>
          <a:xfrm rot="0">
            <a:off x="622300" y="5484812"/>
            <a:ext cx="786447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　  根据相容行的判断规则，可找出相容行对：</a:t>
            </a:r>
            <a:r>
              <a:rPr altLang="zh-CN"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6)</a:t>
            </a:r>
            <a:r>
              <a:rPr altLang="en-US" sz="2400" lang="zh-CN">
                <a:latin typeface="Times New Roman" pitchFamily="18" charset="0"/>
              </a:rPr>
              <a:t>，</a:t>
            </a:r>
            <a:r>
              <a:rPr altLang="zh-CN"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5)</a:t>
            </a:r>
            <a:r>
              <a:rPr altLang="en-US" sz="2400" lang="zh-CN">
                <a:latin typeface="Times New Roman" pitchFamily="18" charset="0"/>
              </a:rPr>
              <a:t>，</a:t>
            </a:r>
            <a:r>
              <a:rPr altLang="zh-CN" sz="2400" lang="en-US">
                <a:latin typeface="Times New Roman" pitchFamily="18" charset="0"/>
              </a:rPr>
              <a:t>(4</a:t>
            </a:r>
            <a:r>
              <a:rPr altLang="en-US" sz="2400" lang="zh-CN">
                <a:latin typeface="Times New Roman" pitchFamily="18" charset="0"/>
              </a:rPr>
              <a:t>，</a:t>
            </a:r>
            <a:r>
              <a:rPr altLang="zh-CN" sz="2400" lang="en-US">
                <a:latin typeface="Times New Roman" pitchFamily="18" charset="0"/>
              </a:rPr>
              <a:t>5)</a:t>
            </a:r>
            <a:r>
              <a:rPr altLang="en-US" sz="2400" lang="zh-CN">
                <a:latin typeface="Times New Roman" pitchFamily="18" charset="0"/>
              </a:rPr>
              <a:t>，</a:t>
            </a:r>
            <a:r>
              <a:rPr altLang="zh-CN" sz="2400" lang="en-US">
                <a:latin typeface="Times New Roman" pitchFamily="18" charset="0"/>
              </a:rPr>
              <a:t>(4</a:t>
            </a:r>
            <a:r>
              <a:rPr altLang="en-US" sz="2400" lang="zh-CN">
                <a:latin typeface="Times New Roman" pitchFamily="18" charset="0"/>
              </a:rPr>
              <a:t>，</a:t>
            </a:r>
            <a:r>
              <a:rPr altLang="zh-CN" sz="2400" lang="en-US">
                <a:latin typeface="Times New Roman" pitchFamily="18" charset="0"/>
              </a:rPr>
              <a:t>6)</a:t>
            </a:r>
            <a:r>
              <a:rPr altLang="en-US" sz="2400" lang="zh-CN">
                <a:latin typeface="Times New Roman" pitchFamily="18" charset="0"/>
              </a:rPr>
              <a:t>，</a:t>
            </a:r>
            <a:r>
              <a:rPr altLang="zh-CN" sz="2400" lang="en-US">
                <a:latin typeface="Times New Roman" pitchFamily="18" charset="0"/>
              </a:rPr>
              <a:t>(5</a:t>
            </a:r>
            <a:r>
              <a:rPr altLang="en-US" sz="2400" lang="zh-CN">
                <a:latin typeface="Times New Roman" pitchFamily="18" charset="0"/>
              </a:rPr>
              <a:t>，</a:t>
            </a:r>
            <a:r>
              <a:rPr altLang="zh-CN" sz="2400" lang="en-US">
                <a:latin typeface="Times New Roman" pitchFamily="18" charset="0"/>
              </a:rPr>
              <a:t>6)</a:t>
            </a:r>
            <a:r>
              <a:rPr altLang="en-US" sz="2400" lang="zh-CN">
                <a:latin typeface="Times New Roman" pitchFamily="18" charset="0"/>
              </a:rPr>
              <a:t>。</a:t>
            </a:r>
            <a:r>
              <a:rPr altLang="en-US" sz="2400" lang="zh-CN">
                <a:solidFill>
                  <a:srgbClr val="CC3300"/>
                </a:solidFill>
                <a:latin typeface="Times New Roman" pitchFamily="18" charset="0"/>
              </a:rPr>
              <a:t>   </a:t>
            </a:r>
          </a:p>
        </p:txBody>
      </p:sp>
      <p:pic>
        <p:nvPicPr>
          <p:cNvPr id="2097219" name="Picture 5" descr="表6"/>
          <p:cNvPicPr>
            <a:picLocks/>
          </p:cNvPicPr>
          <p:nvPr/>
        </p:nvPicPr>
        <p:blipFill>
          <a:blip xmlns:r="http://schemas.openxmlformats.org/officeDocument/2006/relationships" r:embed="rId1">
            <a:lum bright="-100000"/>
          </a:blip>
          <a:srcRect l="0" t="0" r="0" b="0"/>
          <a:stretch>
            <a:fillRect/>
          </a:stretch>
        </p:blipFill>
        <p:spPr>
          <a:xfrm rot="0">
            <a:off x="522287" y="2244725"/>
            <a:ext cx="4953000" cy="3095625"/>
          </a:xfrm>
          <a:prstGeom prst="rect"/>
          <a:noFill/>
          <a:ln>
            <a:noFill/>
          </a:ln>
        </p:spPr>
      </p:pic>
      <p:pic>
        <p:nvPicPr>
          <p:cNvPr id="2097220" name="Picture 6"/>
          <p:cNvPicPr>
            <a:picLocks/>
          </p:cNvPicPr>
          <p:nvPr/>
        </p:nvPicPr>
        <p:blipFill>
          <a:blip xmlns:r="http://schemas.openxmlformats.org/officeDocument/2006/relationships" r:embed="rId2"/>
          <a:srcRect l="0" t="0" r="0" b="0"/>
          <a:stretch>
            <a:fillRect/>
          </a:stretch>
        </p:blipFill>
        <p:spPr>
          <a:xfrm rot="0">
            <a:off x="5562600" y="2154237"/>
            <a:ext cx="3275012" cy="3427412"/>
          </a:xfrm>
          <a:prstGeom prst="rect"/>
          <a:noFill/>
          <a:ln>
            <a:noFill/>
          </a:ln>
        </p:spPr>
      </p:pic>
      <p:sp>
        <p:nvSpPr>
          <p:cNvPr id="104932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32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86</a:t>
            </a:fld>
            <a:endParaRPr altLang="en-US" sz="1400" lang="zh-CN">
              <a:solidFill>
                <a:srgbClr val="656565"/>
              </a:solidFill>
            </a:endParaRPr>
          </a:p>
        </p:txBody>
      </p:sp>
      <p:sp>
        <p:nvSpPr>
          <p:cNvPr id="104932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9320"/>
                                        </p:tgtEl>
                                        <p:attrNameLst>
                                          <p:attrName>style.visibility</p:attrName>
                                        </p:attrNameLst>
                                      </p:cBhvr>
                                      <p:to>
                                        <p:strVal val="visible"/>
                                      </p:to>
                                    </p:set>
                                    <p:animEffect transition="in" filter="slide(fromBottom)">
                                      <p:cBhvr>
                                        <p:cTn dur="500" id="7"/>
                                        <p:tgtEl>
                                          <p:spTgt spid="1049320"/>
                                        </p:tgtEl>
                                      </p:cBhvr>
                                    </p:animEffect>
                                  </p:childTnLst>
                                </p:cTn>
                              </p:par>
                            </p:childTnLst>
                          </p:cTn>
                        </p:par>
                        <p:par>
                          <p:cTn fill="hold" id="8" nodeType="afterGroup">
                            <p:stCondLst>
                              <p:cond delay="500"/>
                            </p:stCondLst>
                            <p:childTnLst>
                              <p:par>
                                <p:cTn fill="hold" id="9" nodeType="afterEffect" presetClass="entr" presetID="15" presetSubtype="0">
                                  <p:stCondLst>
                                    <p:cond delay="0"/>
                                  </p:stCondLst>
                                  <p:childTnLst>
                                    <p:set>
                                      <p:cBhvr>
                                        <p:cTn dur="1" fill="hold" id="11">
                                          <p:stCondLst>
                                            <p:cond delay="0"/>
                                          </p:stCondLst>
                                        </p:cTn>
                                        <p:tgtEl>
                                          <p:spTgt spid="2097219"/>
                                        </p:tgtEl>
                                        <p:attrNameLst>
                                          <p:attrName>style.visibility</p:attrName>
                                        </p:attrNameLst>
                                      </p:cBhvr>
                                      <p:to>
                                        <p:strVal val="visible"/>
                                      </p:to>
                                    </p:set>
                                    <p:anim calcmode="lin" valueType="num">
                                      <p:cBhvr>
                                        <p:cTn dur="1000" fill="hold" id="12"/>
                                        <p:tgtEl>
                                          <p:spTgt spid="2097219"/>
                                        </p:tgtEl>
                                        <p:attrNameLst>
                                          <p:attrName>ppt_w</p:attrName>
                                        </p:attrNameLst>
                                      </p:cBhvr>
                                      <p:tavLst>
                                        <p:tav tm="0">
                                          <p:val>
                                            <p:fltVal val="0.0"/>
                                          </p:val>
                                        </p:tav>
                                        <p:tav tm="100000">
                                          <p:val>
                                            <p:strVal val="#ppt_w"/>
                                          </p:val>
                                        </p:tav>
                                      </p:tavLst>
                                    </p:anim>
                                    <p:anim calcmode="lin" valueType="num">
                                      <p:cBhvr>
                                        <p:cTn dur="1000" fill="hold" id="13"/>
                                        <p:tgtEl>
                                          <p:spTgt spid="2097219"/>
                                        </p:tgtEl>
                                        <p:attrNameLst>
                                          <p:attrName>ppt_h</p:attrName>
                                        </p:attrNameLst>
                                      </p:cBhvr>
                                      <p:tavLst>
                                        <p:tav tm="0">
                                          <p:val>
                                            <p:fltVal val="0.0"/>
                                          </p:val>
                                        </p:tav>
                                        <p:tav tm="100000">
                                          <p:val>
                                            <p:strVal val="#ppt_h"/>
                                          </p:val>
                                        </p:tav>
                                      </p:tavLst>
                                    </p:anim>
                                    <p:anim calcmode="lin" valueType="num">
                                      <p:cBhvr>
                                        <p:cTn dur="1000" fill="hold" id="14"/>
                                        <p:tgtEl>
                                          <p:spTgt spid="2097219"/>
                                        </p:tgtEl>
                                        <p:attrNameLst>
                                          <p:attrName>ppt_x</p:attrName>
                                        </p:attrNameLst>
                                      </p:cBhvr>
                                      <p:tavLst>
                                        <p:tav fmla="#ppt_x+(cos(-2*pi*(1-$))*-#ppt_x-sin(-2*pi*(1-$))*(1-#ppt_y))*(1-$)" tm="0">
                                          <p:val>
                                            <p:fltVal val="0.0"/>
                                          </p:val>
                                        </p:tav>
                                        <p:tav tm="100000">
                                          <p:val>
                                            <p:fltVal val="1.0"/>
                                          </p:val>
                                        </p:tav>
                                      </p:tavLst>
                                    </p:anim>
                                    <p:anim calcmode="lin" valueType="num">
                                      <p:cBhvr>
                                        <p:cTn dur="1000" fill="hold" id="15"/>
                                        <p:tgtEl>
                                          <p:spTgt spid="2097219"/>
                                        </p:tgtEl>
                                        <p:attrNameLst>
                                          <p:attrName>ppt_y</p:attrName>
                                        </p:attrNameLst>
                                      </p:cBhvr>
                                      <p:tavLst>
                                        <p:tav fmla="#ppt_y+(sin(-2*pi*(1-$))*-#ppt_x+cos(-2*pi*(1-$))*(1-#ppt_y))*(1-$)" tm="0">
                                          <p:val>
                                            <p:fltVal val="0.0"/>
                                          </p:val>
                                        </p:tav>
                                        <p:tav tm="100000">
                                          <p:val>
                                            <p:fltVal val="1.0"/>
                                          </p:val>
                                        </p:tav>
                                      </p:tavLst>
                                    </p:anim>
                                  </p:childTnLst>
                                  <p:subTnLst>
                                    <p:audio>
                                      <p:cMediaNode mute="0" vol="50000">
                                        <p:cTn display="0" id="10" masterRel="sameClick" presetSubtype="1">
                                          <p:stCondLst>
                                            <p:cond evt="begin" delay="0">
                                              <p:tn val="9"/>
                                            </p:cond>
                                          </p:stCondLst>
                                          <p:endCondLst>
                                            <p:cond evt="onStopAudio" delay="0">
                                              <p:tgtEl>
                                                <p:sldTgt/>
                                              </p:tgtEl>
                                            </p:cond>
                                          </p:endCondLst>
                                        </p:cTn>
                                        <p:tgtEl>
                                          <p:sndTgt r:embed="rId3"/>
                                        </p:tgtEl>
                                      </p:cMediaNode>
                                    </p:audio>
                                  </p:subTnLst>
                                </p:cTn>
                              </p:par>
                            </p:childTnLst>
                          </p:cTn>
                        </p:par>
                      </p:childTnLst>
                    </p:cTn>
                  </p:par>
                  <p:par>
                    <p:cTn fill="hold" id="16" nodeType="clickPar">
                      <p:stCondLst>
                        <p:cond delay="indefinite"/>
                      </p:stCondLst>
                      <p:childTnLst>
                        <p:par>
                          <p:cTn fill="hold" id="17" nodeType="withGroup">
                            <p:stCondLst>
                              <p:cond delay="0"/>
                            </p:stCondLst>
                            <p:childTnLst>
                              <p:par>
                                <p:cTn fill="hold" id="18" nodeType="clickEffect" presetClass="entr" presetID="2" presetSubtype="4">
                                  <p:stCondLst>
                                    <p:cond delay="0"/>
                                  </p:stCondLst>
                                  <p:childTnLst>
                                    <p:set>
                                      <p:cBhvr>
                                        <p:cTn dur="1" fill="hold" id="19">
                                          <p:stCondLst>
                                            <p:cond delay="0"/>
                                          </p:stCondLst>
                                        </p:cTn>
                                        <p:tgtEl>
                                          <p:spTgt spid="2097220"/>
                                        </p:tgtEl>
                                        <p:attrNameLst>
                                          <p:attrName>style.visibility</p:attrName>
                                        </p:attrNameLst>
                                      </p:cBhvr>
                                      <p:to>
                                        <p:strVal val="visible"/>
                                      </p:to>
                                    </p:set>
                                    <p:anim calcmode="lin" valueType="num">
                                      <p:cBhvr additive="base">
                                        <p:cTn dur="500" fill="hold" id="20"/>
                                        <p:tgtEl>
                                          <p:spTgt spid="2097220"/>
                                        </p:tgtEl>
                                        <p:attrNameLst>
                                          <p:attrName>ppt_x</p:attrName>
                                        </p:attrNameLst>
                                      </p:cBhvr>
                                      <p:tavLst>
                                        <p:tav tm="0">
                                          <p:val>
                                            <p:strVal val="#ppt_x"/>
                                          </p:val>
                                        </p:tav>
                                        <p:tav tm="100000">
                                          <p:val>
                                            <p:strVal val="#ppt_x"/>
                                          </p:val>
                                        </p:tav>
                                      </p:tavLst>
                                    </p:anim>
                                    <p:anim calcmode="lin" valueType="num">
                                      <p:cBhvr additive="base">
                                        <p:cTn dur="500" fill="hold" id="21"/>
                                        <p:tgtEl>
                                          <p:spTgt spid="2097220"/>
                                        </p:tgtEl>
                                        <p:attrNameLst>
                                          <p:attrName>ppt_y</p:attrName>
                                        </p:attrNameLst>
                                      </p:cBhvr>
                                      <p:tavLst>
                                        <p:tav tm="0">
                                          <p:val>
                                            <p:strVal val="1+#ppt_h/2"/>
                                          </p:val>
                                        </p:tav>
                                        <p:tav tm="100000">
                                          <p:val>
                                            <p:strVal val="#ppt_y"/>
                                          </p:val>
                                        </p:tav>
                                      </p:tavLst>
                                    </p:anim>
                                  </p:childTnLst>
                                </p:cTn>
                              </p:par>
                            </p:childTnLst>
                          </p:cTn>
                        </p:par>
                      </p:childTnLst>
                    </p:cTn>
                  </p:par>
                  <p:par>
                    <p:cTn fill="hold" id="22" nodeType="clickPar">
                      <p:stCondLst>
                        <p:cond delay="indefinite"/>
                      </p:stCondLst>
                      <p:childTnLst>
                        <p:par>
                          <p:cTn fill="hold" id="23" nodeType="withGroup">
                            <p:stCondLst>
                              <p:cond delay="0"/>
                            </p:stCondLst>
                            <p:childTnLst>
                              <p:par>
                                <p:cTn fill="hold" id="24" nodeType="clickEffect" presetClass="entr" presetID="2" presetSubtype="4">
                                  <p:stCondLst>
                                    <p:cond delay="0"/>
                                  </p:stCondLst>
                                  <p:childTnLst>
                                    <p:set>
                                      <p:cBhvr>
                                        <p:cTn dur="1" fill="hold" id="25">
                                          <p:stCondLst>
                                            <p:cond delay="0"/>
                                          </p:stCondLst>
                                        </p:cTn>
                                        <p:tgtEl>
                                          <p:spTgt spid="1049321">
                                            <p:txEl>
                                              <p:charRg st="0" end="74"/>
                                            </p:txEl>
                                          </p:spTgt>
                                        </p:tgtEl>
                                        <p:attrNameLst>
                                          <p:attrName>style.visibility</p:attrName>
                                        </p:attrNameLst>
                                      </p:cBhvr>
                                      <p:to>
                                        <p:strVal val="visible"/>
                                      </p:to>
                                    </p:set>
                                    <p:anim calcmode="lin" valueType="num">
                                      <p:cBhvr additive="base">
                                        <p:cTn dur="500" fill="hold" id="26"/>
                                        <p:tgtEl>
                                          <p:spTgt spid="1049321">
                                            <p:txEl>
                                              <p:charRg st="0" end="74"/>
                                            </p:txEl>
                                          </p:spTgt>
                                        </p:tgtEl>
                                        <p:attrNameLst>
                                          <p:attrName>ppt_x</p:attrName>
                                        </p:attrNameLst>
                                      </p:cBhvr>
                                      <p:tavLst>
                                        <p:tav tm="0">
                                          <p:val>
                                            <p:strVal val="#ppt_x"/>
                                          </p:val>
                                        </p:tav>
                                        <p:tav tm="100000">
                                          <p:val>
                                            <p:strVal val="#ppt_x"/>
                                          </p:val>
                                        </p:tav>
                                      </p:tavLst>
                                    </p:anim>
                                    <p:anim calcmode="lin" valueType="num">
                                      <p:cBhvr additive="base">
                                        <p:cTn dur="500" fill="hold" id="27"/>
                                        <p:tgtEl>
                                          <p:spTgt spid="1049321">
                                            <p:txEl>
                                              <p:charRg st="0" end="7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20" grpId="0" uiExpand="0" build="whole"/>
    </p:bldLst>
  </p:timing>
</p:sld>
</file>

<file path=ppt/slides/slide87.xml><?xml version="1.0" encoding="utf-8"?>
<p:sld xmlns:a="http://schemas.openxmlformats.org/drawingml/2006/main" xmlns:r="http://schemas.openxmlformats.org/officeDocument/2006/relationships" xmlns:p="http://schemas.openxmlformats.org/presentationml/2006/main" show="1" showMasterSp="1">
  <p:cSld>
    <p:spTree>
      <p:nvGrpSpPr>
        <p:cNvPr id="229" name=""/>
        <p:cNvGrpSpPr/>
        <p:nvPr/>
      </p:nvGrpSpPr>
      <p:grpSpPr>
        <a:xfrm rot="0">
          <a:off x="0" y="0"/>
          <a:ext cx="0" cy="0"/>
          <a:chOff x="0" y="0"/>
          <a:chExt cx="0" cy="0"/>
        </a:xfrm>
      </p:grpSpPr>
      <p:sp>
        <p:nvSpPr>
          <p:cNvPr id="1049325" name="Text Box 2"/>
          <p:cNvSpPr txBox="1"/>
          <p:nvPr/>
        </p:nvSpPr>
        <p:spPr>
          <a:xfrm rot="0">
            <a:off x="539750" y="981075"/>
            <a:ext cx="8081962"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solidFill>
                  <a:srgbClr val="0000FF"/>
                </a:solidFill>
                <a:latin typeface="Times New Roman" pitchFamily="18" charset="0"/>
              </a:rPr>
              <a:t>（</a:t>
            </a:r>
            <a:r>
              <a:rPr altLang="zh-CN" sz="2400" lang="en-US">
                <a:solidFill>
                  <a:srgbClr val="0000FF"/>
                </a:solidFill>
                <a:latin typeface="Times New Roman" pitchFamily="18" charset="0"/>
              </a:rPr>
              <a:t>2</a:t>
            </a:r>
            <a:r>
              <a:rPr altLang="en-US" sz="2400" lang="zh-CN">
                <a:solidFill>
                  <a:srgbClr val="0000FF"/>
                </a:solidFill>
                <a:latin typeface="Times New Roman" pitchFamily="18" charset="0"/>
              </a:rPr>
              <a:t>）作合并图，求最大相容行类 </a:t>
            </a:r>
          </a:p>
          <a:p>
            <a:pPr eaLnBrk="1" hangingPunct="1" indent="0" lvl="0" marL="0">
              <a:lnSpc>
                <a:spcPct val="120000"/>
              </a:lnSpc>
              <a:spcBef>
                <a:spcPct val="0"/>
              </a:spcBef>
              <a:buFontTx/>
              <a:buNone/>
            </a:pPr>
            <a:r>
              <a:rPr altLang="en-US" sz="2400" lang="zh-CN">
                <a:latin typeface="Times New Roman" pitchFamily="18" charset="0"/>
              </a:rPr>
              <a:t>　      根据所得出的相容行对，可作出合并图如下图所示。</a:t>
            </a:r>
          </a:p>
        </p:txBody>
      </p:sp>
      <p:sp>
        <p:nvSpPr>
          <p:cNvPr id="1049326" name="Text Box 3"/>
          <p:cNvSpPr txBox="1"/>
          <p:nvPr/>
        </p:nvSpPr>
        <p:spPr>
          <a:xfrm rot="0">
            <a:off x="4076700" y="2555875"/>
            <a:ext cx="4576762"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由合并图可知，最大相容行类为：   </a:t>
            </a:r>
            <a:br>
              <a:rPr altLang="en-US" sz="2400" lang="zh-CN">
                <a:latin typeface="Times New Roman" pitchFamily="18" charset="0"/>
              </a:rPr>
            </a:br>
            <a:r>
              <a:rPr altLang="zh-CN"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{4</a:t>
            </a:r>
            <a:r>
              <a:rPr altLang="en-US" sz="2400" lang="zh-CN">
                <a:latin typeface="Times New Roman" pitchFamily="18" charset="0"/>
              </a:rPr>
              <a:t>，</a:t>
            </a:r>
            <a:r>
              <a:rPr altLang="zh-CN" sz="2400" lang="en-US">
                <a:latin typeface="Times New Roman" pitchFamily="18" charset="0"/>
              </a:rPr>
              <a:t>5</a:t>
            </a:r>
            <a:r>
              <a:rPr altLang="en-US" sz="2400" lang="zh-CN">
                <a:latin typeface="Times New Roman" pitchFamily="18" charset="0"/>
              </a:rPr>
              <a:t>，</a:t>
            </a:r>
            <a:r>
              <a:rPr altLang="zh-CN" sz="2400" lang="en-US">
                <a:latin typeface="Times New Roman" pitchFamily="18" charset="0"/>
              </a:rPr>
              <a:t>6}</a:t>
            </a:r>
            <a:r>
              <a:rPr altLang="en-US" sz="2400" lang="zh-CN">
                <a:latin typeface="Times New Roman" pitchFamily="18" charset="0"/>
              </a:rPr>
              <a:t>，</a:t>
            </a:r>
          </a:p>
          <a:p>
            <a:pPr eaLnBrk="1" hangingPunct="1" indent="0" lvl="0" marL="0">
              <a:spcBef>
                <a:spcPct val="0"/>
              </a:spcBef>
              <a:buFontTx/>
              <a:buNone/>
            </a:pPr>
            <a:r>
              <a:rPr altLang="zh-CN"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5}</a:t>
            </a: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6}</a:t>
            </a:r>
            <a:r>
              <a:rPr altLang="en-US" sz="2400" lang="zh-CN">
                <a:latin typeface="Times New Roman" pitchFamily="18" charset="0"/>
              </a:rPr>
              <a:t>。</a:t>
            </a:r>
          </a:p>
        </p:txBody>
      </p:sp>
      <p:sp>
        <p:nvSpPr>
          <p:cNvPr id="1049327" name="Text Box 4"/>
          <p:cNvSpPr txBox="1"/>
          <p:nvPr/>
        </p:nvSpPr>
        <p:spPr>
          <a:xfrm rot="0">
            <a:off x="566737" y="4670425"/>
            <a:ext cx="7966075"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solidFill>
                  <a:srgbClr val="0000FF"/>
                </a:solidFill>
                <a:latin typeface="Times New Roman" pitchFamily="18" charset="0"/>
              </a:rPr>
              <a:t>（</a:t>
            </a:r>
            <a:r>
              <a:rPr altLang="zh-CN" sz="2400" lang="en-US">
                <a:solidFill>
                  <a:srgbClr val="0000FF"/>
                </a:solidFill>
                <a:latin typeface="Times New Roman" pitchFamily="18" charset="0"/>
              </a:rPr>
              <a:t>3</a:t>
            </a:r>
            <a:r>
              <a:rPr altLang="en-US" sz="2400" lang="zh-CN">
                <a:solidFill>
                  <a:srgbClr val="0000FF"/>
                </a:solidFill>
                <a:latin typeface="Times New Roman" pitchFamily="18" charset="0"/>
              </a:rPr>
              <a:t>）选择一个最小闭覆盖</a:t>
            </a:r>
          </a:p>
          <a:p>
            <a:pPr algn="just" eaLnBrk="1" hangingPunct="1" indent="0" lvl="0" marL="0">
              <a:lnSpc>
                <a:spcPct val="120000"/>
              </a:lnSpc>
              <a:spcBef>
                <a:spcPct val="0"/>
              </a:spcBef>
              <a:buFontTx/>
              <a:buNone/>
            </a:pPr>
            <a:r>
              <a:rPr altLang="en-US" sz="2400" lang="zh-CN">
                <a:latin typeface="Times New Roman" pitchFamily="18" charset="0"/>
              </a:rPr>
              <a:t>　　 选择最大相容行类构成的集合</a:t>
            </a:r>
            <a:r>
              <a:rPr altLang="zh-CN" sz="2400" lang="en-US">
                <a:solidFill>
                  <a:srgbClr val="CC3300"/>
                </a:solidFill>
                <a:latin typeface="Times New Roman" pitchFamily="18" charset="0"/>
              </a:rPr>
              <a:t>{1, 2, 3}</a:t>
            </a:r>
            <a:r>
              <a:rPr altLang="en-US" sz="2400" lang="zh-CN">
                <a:solidFill>
                  <a:srgbClr val="CC3300"/>
                </a:solidFill>
                <a:latin typeface="Times New Roman" pitchFamily="18" charset="0"/>
              </a:rPr>
              <a:t>，</a:t>
            </a:r>
            <a:r>
              <a:rPr altLang="zh-CN" sz="2400" lang="en-US">
                <a:solidFill>
                  <a:srgbClr val="CC3300"/>
                </a:solidFill>
                <a:latin typeface="Times New Roman" pitchFamily="18" charset="0"/>
              </a:rPr>
              <a:t>{4, 5, 6}</a:t>
            </a:r>
            <a:r>
              <a:rPr altLang="en-US" sz="2400" lang="zh-CN">
                <a:latin typeface="Times New Roman" pitchFamily="18" charset="0"/>
              </a:rPr>
              <a:t>，便可满足覆盖、闭合和最小</a:t>
            </a:r>
            <a:r>
              <a:rPr altLang="zh-CN" sz="2400" lang="en-US">
                <a:latin typeface="Times New Roman" pitchFamily="18" charset="0"/>
              </a:rPr>
              <a:t>3</a:t>
            </a:r>
            <a:r>
              <a:rPr altLang="en-US" sz="2400" lang="zh-CN">
                <a:latin typeface="Times New Roman" pitchFamily="18" charset="0"/>
              </a:rPr>
              <a:t>个条件。所以，该集合即为原始流程表的最小闭覆盖。</a:t>
            </a:r>
          </a:p>
        </p:txBody>
      </p:sp>
      <p:pic>
        <p:nvPicPr>
          <p:cNvPr id="2097221" name="Picture 5" descr="tu6-22c"/>
          <p:cNvPicPr>
            <a:picLocks/>
          </p:cNvPicPr>
          <p:nvPr/>
        </p:nvPicPr>
        <p:blipFill>
          <a:blip xmlns:r="http://schemas.openxmlformats.org/officeDocument/2006/relationships" r:embed="rId1">
            <a:lum bright="-100000"/>
          </a:blip>
          <a:srcRect l="0" t="0" r="0" b="0"/>
          <a:stretch>
            <a:fillRect/>
          </a:stretch>
        </p:blipFill>
        <p:spPr>
          <a:xfrm rot="0">
            <a:off x="973137" y="2016125"/>
            <a:ext cx="2743200" cy="2557462"/>
          </a:xfrm>
          <a:prstGeom prst="rect"/>
          <a:noFill/>
          <a:ln>
            <a:noFill/>
          </a:ln>
        </p:spPr>
      </p:pic>
      <p:sp>
        <p:nvSpPr>
          <p:cNvPr id="104932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32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87</a:t>
            </a:fld>
            <a:endParaRPr altLang="en-US" sz="1400" lang="zh-CN">
              <a:solidFill>
                <a:srgbClr val="656565"/>
              </a:solidFill>
            </a:endParaRPr>
          </a:p>
        </p:txBody>
      </p:sp>
      <p:sp>
        <p:nvSpPr>
          <p:cNvPr id="104933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15" presetSubtype="0">
                                  <p:stCondLst>
                                    <p:cond delay="0"/>
                                  </p:stCondLst>
                                  <p:childTnLst>
                                    <p:set>
                                      <p:cBhvr>
                                        <p:cTn dur="1" fill="hold" id="7">
                                          <p:stCondLst>
                                            <p:cond delay="0"/>
                                          </p:stCondLst>
                                        </p:cTn>
                                        <p:tgtEl>
                                          <p:spTgt spid="2097221"/>
                                        </p:tgtEl>
                                        <p:attrNameLst>
                                          <p:attrName>style.visibility</p:attrName>
                                        </p:attrNameLst>
                                      </p:cBhvr>
                                      <p:to>
                                        <p:strVal val="visible"/>
                                      </p:to>
                                    </p:set>
                                    <p:anim calcmode="lin" valueType="num">
                                      <p:cBhvr>
                                        <p:cTn dur="1000" fill="hold" id="8"/>
                                        <p:tgtEl>
                                          <p:spTgt spid="2097221"/>
                                        </p:tgtEl>
                                        <p:attrNameLst>
                                          <p:attrName>ppt_w</p:attrName>
                                        </p:attrNameLst>
                                      </p:cBhvr>
                                      <p:tavLst>
                                        <p:tav tm="0">
                                          <p:val>
                                            <p:fltVal val="0.0"/>
                                          </p:val>
                                        </p:tav>
                                        <p:tav tm="100000">
                                          <p:val>
                                            <p:strVal val="#ppt_w"/>
                                          </p:val>
                                        </p:tav>
                                      </p:tavLst>
                                    </p:anim>
                                    <p:anim calcmode="lin" valueType="num">
                                      <p:cBhvr>
                                        <p:cTn dur="1000" fill="hold" id="9"/>
                                        <p:tgtEl>
                                          <p:spTgt spid="2097221"/>
                                        </p:tgtEl>
                                        <p:attrNameLst>
                                          <p:attrName>ppt_h</p:attrName>
                                        </p:attrNameLst>
                                      </p:cBhvr>
                                      <p:tavLst>
                                        <p:tav tm="0">
                                          <p:val>
                                            <p:fltVal val="0.0"/>
                                          </p:val>
                                        </p:tav>
                                        <p:tav tm="100000">
                                          <p:val>
                                            <p:strVal val="#ppt_h"/>
                                          </p:val>
                                        </p:tav>
                                      </p:tavLst>
                                    </p:anim>
                                    <p:anim calcmode="lin" valueType="num">
                                      <p:cBhvr>
                                        <p:cTn dur="1000" fill="hold" id="10"/>
                                        <p:tgtEl>
                                          <p:spTgt spid="2097221"/>
                                        </p:tgtEl>
                                        <p:attrNameLst>
                                          <p:attrName>ppt_x</p:attrName>
                                        </p:attrNameLst>
                                      </p:cBhvr>
                                      <p:tavLst>
                                        <p:tav fmla="#ppt_x+(cos(-2*pi*(1-$))*-#ppt_x-sin(-2*pi*(1-$))*(1-#ppt_y))*(1-$)" tm="0">
                                          <p:val>
                                            <p:fltVal val="0.0"/>
                                          </p:val>
                                        </p:tav>
                                        <p:tav tm="100000">
                                          <p:val>
                                            <p:fltVal val="1.0"/>
                                          </p:val>
                                        </p:tav>
                                      </p:tavLst>
                                    </p:anim>
                                    <p:anim calcmode="lin" valueType="num">
                                      <p:cBhvr>
                                        <p:cTn dur="1000" fill="hold" id="11"/>
                                        <p:tgtEl>
                                          <p:spTgt spid="2097221"/>
                                        </p:tgtEl>
                                        <p:attrNameLst>
                                          <p:attrName>ppt_y</p:attrName>
                                        </p:attrNameLst>
                                      </p:cBhvr>
                                      <p:tavLst>
                                        <p:tav fmla="#ppt_y+(sin(-2*pi*(1-$))*-#ppt_x+cos(-2*pi*(1-$))*(1-#ppt_y))*(1-$)" tm="0">
                                          <p:val>
                                            <p:fltVal val="0.0"/>
                                          </p:val>
                                        </p:tav>
                                        <p:tav tm="100000">
                                          <p:val>
                                            <p:fltVal val="1.0"/>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par>
                    <p:cTn fill="hold" id="12" nodeType="clickPar">
                      <p:stCondLst>
                        <p:cond delay="indefinite"/>
                      </p:stCondLst>
                      <p:childTnLst>
                        <p:par>
                          <p:cTn fill="hold" id="13" nodeType="withGroup">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1049326"/>
                                        </p:tgtEl>
                                        <p:attrNameLst>
                                          <p:attrName>style.visibility</p:attrName>
                                        </p:attrNameLst>
                                      </p:cBhvr>
                                      <p:to>
                                        <p:strVal val="visible"/>
                                      </p:to>
                                    </p:set>
                                    <p:animEffect transition="in" filter="wipe(left)">
                                      <p:cBhvr>
                                        <p:cTn dur="500" id="16"/>
                                        <p:tgtEl>
                                          <p:spTgt spid="1049326"/>
                                        </p:tgtEl>
                                      </p:cBhvr>
                                    </p:animEffect>
                                  </p:childTnLst>
                                </p:cTn>
                              </p:par>
                            </p:childTnLst>
                          </p:cTn>
                        </p:par>
                      </p:childTnLst>
                    </p:cTn>
                  </p:par>
                  <p:par>
                    <p:cTn fill="hold" id="17" nodeType="clickPar">
                      <p:stCondLst>
                        <p:cond delay="indefinite"/>
                      </p:stCondLst>
                      <p:childTnLst>
                        <p:par>
                          <p:cTn fill="hold" id="18" nodeType="withGroup">
                            <p:stCondLst>
                              <p:cond delay="0"/>
                            </p:stCondLst>
                            <p:childTnLst>
                              <p:par>
                                <p:cTn accel="0" autoRev="0" decel="0" fill="hold" grpId="0" id="19" nodeType="clickEffect" presetClass="entr" presetID="2" presetSubtype="4">
                                  <p:stCondLst>
                                    <p:cond delay="0"/>
                                  </p:stCondLst>
                                  <p:childTnLst>
                                    <p:set>
                                      <p:cBhvr>
                                        <p:cTn dur="1" fill="hold" id="21">
                                          <p:stCondLst>
                                            <p:cond delay="0"/>
                                          </p:stCondLst>
                                        </p:cTn>
                                        <p:tgtEl>
                                          <p:spTgt spid="1049327"/>
                                        </p:tgtEl>
                                        <p:attrNameLst>
                                          <p:attrName>style.visibility</p:attrName>
                                        </p:attrNameLst>
                                      </p:cBhvr>
                                      <p:to>
                                        <p:strVal val="visible"/>
                                      </p:to>
                                    </p:set>
                                    <p:anim calcmode="lin" valueType="num">
                                      <p:cBhvr additive="base">
                                        <p:cTn dur="500" fill="hold" id="22"/>
                                        <p:tgtEl>
                                          <p:spTgt spid="1049327"/>
                                        </p:tgtEl>
                                        <p:attrNameLst>
                                          <p:attrName>ppt_x</p:attrName>
                                        </p:attrNameLst>
                                      </p:cBhvr>
                                      <p:tavLst>
                                        <p:tav tm="0">
                                          <p:val>
                                            <p:strVal val="#ppt_x"/>
                                          </p:val>
                                        </p:tav>
                                        <p:tav tm="100000">
                                          <p:val>
                                            <p:strVal val="#ppt_x"/>
                                          </p:val>
                                        </p:tav>
                                      </p:tavLst>
                                    </p:anim>
                                    <p:anim calcmode="lin" valueType="num">
                                      <p:cBhvr additive="base">
                                        <p:cTn dur="500" fill="hold" id="23"/>
                                        <p:tgtEl>
                                          <p:spTgt spid="1049327"/>
                                        </p:tgtEl>
                                        <p:attrNameLst>
                                          <p:attrName>ppt_y</p:attrName>
                                        </p:attrNameLst>
                                      </p:cBhvr>
                                      <p:tavLst>
                                        <p:tav tm="0">
                                          <p:val>
                                            <p:strVal val="1+#ppt_h/2"/>
                                          </p:val>
                                        </p:tav>
                                        <p:tav tm="100000">
                                          <p:val>
                                            <p:strVal val="#ppt_y"/>
                                          </p:val>
                                        </p:tav>
                                      </p:tavLst>
                                    </p:anim>
                                  </p:childTnLst>
                                  <p:subTnLst>
                                    <p:audio>
                                      <p:cMediaNode mute="0" vol="50000">
                                        <p:cTn display="0" id="20" masterRel="sameClick" presetSubtype="1">
                                          <p:stCondLst>
                                            <p:cond evt="begin" delay="0">
                                              <p:tn val="18"/>
                                            </p:cond>
                                          </p:stCondLst>
                                          <p:endCondLst>
                                            <p:cond evt="onStopAudio" delay="0">
                                              <p:tgtEl>
                                                <p:sldTgt/>
                                              </p:tgtEl>
                                            </p:cond>
                                          </p:endCondLst>
                                        </p:cTn>
                                        <p:tgtEl>
                                          <p:sndTgt r:embed="rId3"/>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26" grpId="0" uiExpand="0" build="whole"/>
      <p:bldP spid="1049327" grpId="0" uiExpand="0" build="whole"/>
    </p:bldLst>
  </p:timing>
</p:sld>
</file>

<file path=ppt/slides/slide88.xml><?xml version="1.0" encoding="utf-8"?>
<p:sld xmlns:a="http://schemas.openxmlformats.org/drawingml/2006/main" xmlns:r="http://schemas.openxmlformats.org/officeDocument/2006/relationships" xmlns:p="http://schemas.openxmlformats.org/presentationml/2006/main" show="1" showMasterSp="1">
  <p:cSld>
    <p:spTree>
      <p:nvGrpSpPr>
        <p:cNvPr id="230" name=""/>
        <p:cNvGrpSpPr/>
        <p:nvPr/>
      </p:nvGrpSpPr>
      <p:grpSpPr>
        <a:xfrm rot="0">
          <a:off x="0" y="0"/>
          <a:ext cx="0" cy="0"/>
          <a:chOff x="0" y="0"/>
          <a:chExt cx="0" cy="0"/>
        </a:xfrm>
      </p:grpSpPr>
      <p:pic>
        <p:nvPicPr>
          <p:cNvPr id="2097222" name="Picture 2" descr="表6"/>
          <p:cNvPicPr>
            <a:picLocks/>
          </p:cNvPicPr>
          <p:nvPr/>
        </p:nvPicPr>
        <p:blipFill>
          <a:blip xmlns:r="http://schemas.openxmlformats.org/officeDocument/2006/relationships" r:embed="rId1">
            <a:lum bright="-100000"/>
          </a:blip>
          <a:srcRect l="0" t="0" r="0" b="0"/>
          <a:stretch>
            <a:fillRect/>
          </a:stretch>
        </p:blipFill>
        <p:spPr>
          <a:xfrm rot="0">
            <a:off x="3311525" y="1800225"/>
            <a:ext cx="4635500" cy="2924175"/>
          </a:xfrm>
          <a:prstGeom prst="rect"/>
          <a:noFill/>
          <a:ln>
            <a:noFill/>
          </a:ln>
        </p:spPr>
      </p:pic>
      <p:sp>
        <p:nvSpPr>
          <p:cNvPr id="1049331" name="AutoShape 3"/>
          <p:cNvSpPr/>
          <p:nvPr/>
        </p:nvSpPr>
        <p:spPr>
          <a:xfrm rot="963154">
            <a:off x="881062" y="3014662"/>
            <a:ext cx="1757362" cy="1600200"/>
          </a:xfrm>
          <a:prstGeom prst="curvedRightArrow">
            <a:avLst>
              <a:gd name="adj1" fmla="val 8170"/>
              <a:gd name="adj2" fmla="val 30995"/>
              <a:gd name="adj3" fmla="val 42225"/>
            </a:avLst>
          </a:prstGeom>
          <a:solidFill>
            <a:srgbClr val="00CCFF"/>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32" name="Text Box 4"/>
          <p:cNvSpPr txBox="1"/>
          <p:nvPr/>
        </p:nvSpPr>
        <p:spPr>
          <a:xfrm rot="0">
            <a:off x="566737" y="1452562"/>
            <a:ext cx="7831137"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        将</a:t>
            </a:r>
            <a:r>
              <a:rPr altLang="zh-CN" sz="2400" lang="en-US">
                <a:latin typeface="Times New Roman" pitchFamily="18" charset="0"/>
              </a:rPr>
              <a:t>{1, 2, 3}</a:t>
            </a:r>
            <a:r>
              <a:rPr altLang="en-US" sz="2400" lang="zh-CN">
                <a:latin typeface="Times New Roman" pitchFamily="18" charset="0"/>
              </a:rPr>
              <a:t>、</a:t>
            </a:r>
            <a:r>
              <a:rPr altLang="zh-CN" sz="2400" lang="en-US">
                <a:latin typeface="Times New Roman" pitchFamily="18" charset="0"/>
              </a:rPr>
              <a:t>{4, 5, 6}</a:t>
            </a:r>
            <a:r>
              <a:rPr altLang="en-US" sz="2400" lang="zh-CN">
                <a:latin typeface="Times New Roman" pitchFamily="18" charset="0"/>
              </a:rPr>
              <a:t>分别用</a:t>
            </a:r>
            <a:r>
              <a:rPr altLang="zh-CN" sz="2400" lang="en-US">
                <a:latin typeface="Times New Roman" pitchFamily="18" charset="0"/>
              </a:rPr>
              <a:t>A</a:t>
            </a:r>
            <a:r>
              <a:rPr altLang="en-US" sz="2400" lang="zh-CN">
                <a:latin typeface="Times New Roman" pitchFamily="18" charset="0"/>
              </a:rPr>
              <a:t>和</a:t>
            </a:r>
            <a:r>
              <a:rPr altLang="zh-CN" sz="2400" lang="en-US">
                <a:latin typeface="Times New Roman" pitchFamily="18" charset="0"/>
              </a:rPr>
              <a:t>B</a:t>
            </a:r>
            <a:r>
              <a:rPr altLang="en-US" sz="2400" lang="zh-CN">
                <a:latin typeface="Times New Roman" pitchFamily="18" charset="0"/>
              </a:rPr>
              <a:t>代替，可得到最简流程表如下表所示。 </a:t>
            </a:r>
          </a:p>
        </p:txBody>
      </p:sp>
      <p:sp>
        <p:nvSpPr>
          <p:cNvPr id="1049333" name="Text Box 5"/>
          <p:cNvSpPr txBox="1"/>
          <p:nvPr/>
        </p:nvSpPr>
        <p:spPr>
          <a:xfrm rot="0">
            <a:off x="431800" y="1041400"/>
            <a:ext cx="3276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solidFill>
                  <a:srgbClr val="0000FF"/>
                </a:solidFill>
                <a:latin typeface="Times New Roman" pitchFamily="18" charset="0"/>
              </a:rPr>
              <a:t>（</a:t>
            </a:r>
            <a:r>
              <a:rPr altLang="zh-CN" sz="2400" lang="en-US">
                <a:solidFill>
                  <a:srgbClr val="0000FF"/>
                </a:solidFill>
                <a:latin typeface="Times New Roman" pitchFamily="18" charset="0"/>
              </a:rPr>
              <a:t>4</a:t>
            </a:r>
            <a:r>
              <a:rPr altLang="en-US" sz="2400" lang="zh-CN">
                <a:solidFill>
                  <a:srgbClr val="0000FF"/>
                </a:solidFill>
                <a:latin typeface="Times New Roman" pitchFamily="18" charset="0"/>
              </a:rPr>
              <a:t>）作出最简流程表</a:t>
            </a:r>
          </a:p>
        </p:txBody>
      </p:sp>
      <p:pic>
        <p:nvPicPr>
          <p:cNvPr id="2097223" name="Picture 6"/>
          <p:cNvPicPr>
            <a:picLocks/>
          </p:cNvPicPr>
          <p:nvPr/>
        </p:nvPicPr>
        <p:blipFill>
          <a:blip xmlns:r="http://schemas.openxmlformats.org/officeDocument/2006/relationships" r:embed="rId2"/>
          <a:srcRect l="0" t="0" r="0" b="0"/>
          <a:stretch>
            <a:fillRect/>
          </a:stretch>
        </p:blipFill>
        <p:spPr>
          <a:xfrm rot="0">
            <a:off x="1466850" y="4464050"/>
            <a:ext cx="6448425" cy="2073275"/>
          </a:xfrm>
          <a:prstGeom prst="rect"/>
          <a:noFill/>
          <a:ln>
            <a:noFill/>
          </a:ln>
        </p:spPr>
      </p:pic>
      <p:sp>
        <p:nvSpPr>
          <p:cNvPr id="104933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33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88</a:t>
            </a:fld>
            <a:endParaRPr altLang="en-US" sz="1400" lang="zh-CN">
              <a:solidFill>
                <a:srgbClr val="656565"/>
              </a:solidFill>
            </a:endParaRPr>
          </a:p>
        </p:txBody>
      </p:sp>
      <p:sp>
        <p:nvSpPr>
          <p:cNvPr id="104933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15" presetSubtype="0">
                                  <p:stCondLst>
                                    <p:cond delay="0"/>
                                  </p:stCondLst>
                                  <p:childTnLst>
                                    <p:set>
                                      <p:cBhvr>
                                        <p:cTn dur="1" fill="hold" id="7">
                                          <p:stCondLst>
                                            <p:cond delay="0"/>
                                          </p:stCondLst>
                                        </p:cTn>
                                        <p:tgtEl>
                                          <p:spTgt spid="2097222"/>
                                        </p:tgtEl>
                                        <p:attrNameLst>
                                          <p:attrName>style.visibility</p:attrName>
                                        </p:attrNameLst>
                                      </p:cBhvr>
                                      <p:to>
                                        <p:strVal val="visible"/>
                                      </p:to>
                                    </p:set>
                                    <p:anim calcmode="lin" valueType="num">
                                      <p:cBhvr>
                                        <p:cTn dur="1000" fill="hold" id="8"/>
                                        <p:tgtEl>
                                          <p:spTgt spid="2097222"/>
                                        </p:tgtEl>
                                        <p:attrNameLst>
                                          <p:attrName>ppt_w</p:attrName>
                                        </p:attrNameLst>
                                      </p:cBhvr>
                                      <p:tavLst>
                                        <p:tav tm="0">
                                          <p:val>
                                            <p:fltVal val="0.0"/>
                                          </p:val>
                                        </p:tav>
                                        <p:tav tm="100000">
                                          <p:val>
                                            <p:strVal val="#ppt_w"/>
                                          </p:val>
                                        </p:tav>
                                      </p:tavLst>
                                    </p:anim>
                                    <p:anim calcmode="lin" valueType="num">
                                      <p:cBhvr>
                                        <p:cTn dur="1000" fill="hold" id="9"/>
                                        <p:tgtEl>
                                          <p:spTgt spid="2097222"/>
                                        </p:tgtEl>
                                        <p:attrNameLst>
                                          <p:attrName>ppt_h</p:attrName>
                                        </p:attrNameLst>
                                      </p:cBhvr>
                                      <p:tavLst>
                                        <p:tav tm="0">
                                          <p:val>
                                            <p:fltVal val="0.0"/>
                                          </p:val>
                                        </p:tav>
                                        <p:tav tm="100000">
                                          <p:val>
                                            <p:strVal val="#ppt_h"/>
                                          </p:val>
                                        </p:tav>
                                      </p:tavLst>
                                    </p:anim>
                                    <p:anim calcmode="lin" valueType="num">
                                      <p:cBhvr>
                                        <p:cTn dur="1000" fill="hold" id="10"/>
                                        <p:tgtEl>
                                          <p:spTgt spid="2097222"/>
                                        </p:tgtEl>
                                        <p:attrNameLst>
                                          <p:attrName>ppt_x</p:attrName>
                                        </p:attrNameLst>
                                      </p:cBhvr>
                                      <p:tavLst>
                                        <p:tav fmla="#ppt_x+(cos(-2*pi*(1-$))*-#ppt_x-sin(-2*pi*(1-$))*(1-#ppt_y))*(1-$)" tm="0">
                                          <p:val>
                                            <p:fltVal val="0.0"/>
                                          </p:val>
                                        </p:tav>
                                        <p:tav tm="100000">
                                          <p:val>
                                            <p:fltVal val="1.0"/>
                                          </p:val>
                                        </p:tav>
                                      </p:tavLst>
                                    </p:anim>
                                    <p:anim calcmode="lin" valueType="num">
                                      <p:cBhvr>
                                        <p:cTn dur="1000" fill="hold" id="11"/>
                                        <p:tgtEl>
                                          <p:spTgt spid="2097222"/>
                                        </p:tgtEl>
                                        <p:attrNameLst>
                                          <p:attrName>ppt_y</p:attrName>
                                        </p:attrNameLst>
                                      </p:cBhvr>
                                      <p:tavLst>
                                        <p:tav fmla="#ppt_y+(sin(-2*pi*(1-$))*-#ppt_x+cos(-2*pi*(1-$))*(1-#ppt_y))*(1-$)" tm="0">
                                          <p:val>
                                            <p:fltVal val="0.0"/>
                                          </p:val>
                                        </p:tav>
                                        <p:tav tm="100000">
                                          <p:val>
                                            <p:fltVal val="1.0"/>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3"/>
                                        </p:tgtEl>
                                      </p:cMediaNode>
                                    </p:audio>
                                  </p:subTnLst>
                                </p:cTn>
                              </p:par>
                            </p:childTnLst>
                          </p:cTn>
                        </p:par>
                        <p:par>
                          <p:cTn fill="hold" id="12" nodeType="afterGroup">
                            <p:stCondLst>
                              <p:cond delay="1000"/>
                            </p:stCondLst>
                            <p:childTnLst>
                              <p:par>
                                <p:cTn fill="hold" grpId="0" id="13" nodeType="afterEffect" presetClass="entr" presetID="2" presetSubtype="4">
                                  <p:stCondLst>
                                    <p:cond delay="0"/>
                                  </p:stCondLst>
                                  <p:childTnLst>
                                    <p:set>
                                      <p:cBhvr>
                                        <p:cTn dur="1" fill="hold" id="15">
                                          <p:stCondLst>
                                            <p:cond delay="0"/>
                                          </p:stCondLst>
                                        </p:cTn>
                                        <p:tgtEl>
                                          <p:spTgt spid="1049331"/>
                                        </p:tgtEl>
                                        <p:attrNameLst>
                                          <p:attrName>style.visibility</p:attrName>
                                        </p:attrNameLst>
                                      </p:cBhvr>
                                      <p:to>
                                        <p:strVal val="visible"/>
                                      </p:to>
                                    </p:set>
                                    <p:anim calcmode="lin" valueType="num">
                                      <p:cBhvr additive="base">
                                        <p:cTn dur="500" fill="hold" id="16"/>
                                        <p:tgtEl>
                                          <p:spTgt spid="1049331"/>
                                        </p:tgtEl>
                                        <p:attrNameLst>
                                          <p:attrName>ppt_x</p:attrName>
                                        </p:attrNameLst>
                                      </p:cBhvr>
                                      <p:tavLst>
                                        <p:tav tm="0">
                                          <p:val>
                                            <p:strVal val="#ppt_x"/>
                                          </p:val>
                                        </p:tav>
                                        <p:tav tm="100000">
                                          <p:val>
                                            <p:strVal val="#ppt_x"/>
                                          </p:val>
                                        </p:tav>
                                      </p:tavLst>
                                    </p:anim>
                                    <p:anim calcmode="lin" valueType="num">
                                      <p:cBhvr additive="base">
                                        <p:cTn dur="500" fill="hold" id="17"/>
                                        <p:tgtEl>
                                          <p:spTgt spid="1049331"/>
                                        </p:tgtEl>
                                        <p:attrNameLst>
                                          <p:attrName>ppt_y</p:attrName>
                                        </p:attrNameLst>
                                      </p:cBhvr>
                                      <p:tavLst>
                                        <p:tav tm="0">
                                          <p:val>
                                            <p:strVal val="1+#ppt_h/2"/>
                                          </p:val>
                                        </p:tav>
                                        <p:tav tm="100000">
                                          <p:val>
                                            <p:strVal val="#ppt_y"/>
                                          </p:val>
                                        </p:tav>
                                      </p:tavLst>
                                    </p:anim>
                                  </p:childTnLst>
                                  <p:subTnLst>
                                    <p:audio>
                                      <p:cMediaNode mute="0" vol="50000">
                                        <p:cTn display="0" id="14" masterRel="sameClick" presetSubtype="1">
                                          <p:stCondLst>
                                            <p:cond evt="begin" delay="0">
                                              <p:tn val="12"/>
                                            </p:cond>
                                          </p:stCondLst>
                                          <p:endCondLst>
                                            <p:cond evt="onStopAudio" delay="0">
                                              <p:tgtEl>
                                                <p:sldTgt/>
                                              </p:tgtEl>
                                            </p:cond>
                                          </p:endCondLst>
                                        </p:cTn>
                                        <p:tgtEl>
                                          <p:sndTgt r:embed="rId3"/>
                                        </p:tgtEl>
                                      </p:cMediaNode>
                                    </p:audio>
                                  </p:subTnLst>
                                </p:cTn>
                              </p:par>
                            </p:childTnLst>
                          </p:cTn>
                        </p:par>
                      </p:childTnLst>
                    </p:cTn>
                  </p:par>
                  <p:par>
                    <p:cTn fill="hold" id="18" nodeType="clickPar">
                      <p:stCondLst>
                        <p:cond delay="indefinite"/>
                      </p:stCondLst>
                      <p:childTnLst>
                        <p:par>
                          <p:cTn fill="hold" id="19" nodeType="withGroup">
                            <p:stCondLst>
                              <p:cond delay="0"/>
                            </p:stCondLst>
                            <p:childTnLst>
                              <p:par>
                                <p:cTn fill="hold" id="20" nodeType="clickEffect" presetClass="entr" presetID="2" presetSubtype="4">
                                  <p:stCondLst>
                                    <p:cond delay="0"/>
                                  </p:stCondLst>
                                  <p:childTnLst>
                                    <p:set>
                                      <p:cBhvr>
                                        <p:cTn dur="1" fill="hold" id="21">
                                          <p:stCondLst>
                                            <p:cond delay="0"/>
                                          </p:stCondLst>
                                        </p:cTn>
                                        <p:tgtEl>
                                          <p:spTgt spid="2097223"/>
                                        </p:tgtEl>
                                        <p:attrNameLst>
                                          <p:attrName>style.visibility</p:attrName>
                                        </p:attrNameLst>
                                      </p:cBhvr>
                                      <p:to>
                                        <p:strVal val="visible"/>
                                      </p:to>
                                    </p:set>
                                    <p:anim calcmode="lin" valueType="num">
                                      <p:cBhvr additive="base">
                                        <p:cTn dur="500" fill="hold" id="22"/>
                                        <p:tgtEl>
                                          <p:spTgt spid="2097223"/>
                                        </p:tgtEl>
                                        <p:attrNameLst>
                                          <p:attrName>ppt_x</p:attrName>
                                        </p:attrNameLst>
                                      </p:cBhvr>
                                      <p:tavLst>
                                        <p:tav tm="0">
                                          <p:val>
                                            <p:strVal val="#ppt_x"/>
                                          </p:val>
                                        </p:tav>
                                        <p:tav tm="100000">
                                          <p:val>
                                            <p:strVal val="#ppt_x"/>
                                          </p:val>
                                        </p:tav>
                                      </p:tavLst>
                                    </p:anim>
                                    <p:anim calcmode="lin" valueType="num">
                                      <p:cBhvr additive="base">
                                        <p:cTn dur="500" fill="hold" id="23"/>
                                        <p:tgtEl>
                                          <p:spTgt spid="2097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31" grpId="0" uiExpand="0" build="whole" animBg="1"/>
    </p:bldLst>
  </p:timing>
</p:sld>
</file>

<file path=ppt/slides/slide89.xml><?xml version="1.0" encoding="utf-8"?>
<p:sld xmlns:a="http://schemas.openxmlformats.org/drawingml/2006/main" xmlns:r="http://schemas.openxmlformats.org/officeDocument/2006/relationships" xmlns:p="http://schemas.openxmlformats.org/presentationml/2006/main" show="1" showMasterSp="1">
  <p:cSld>
    <p:spTree>
      <p:nvGrpSpPr>
        <p:cNvPr id="231" name=""/>
        <p:cNvGrpSpPr/>
        <p:nvPr/>
      </p:nvGrpSpPr>
      <p:grpSpPr>
        <a:xfrm rot="0">
          <a:off x="0" y="0"/>
          <a:ext cx="0" cy="0"/>
          <a:chOff x="0" y="0"/>
          <a:chExt cx="0" cy="0"/>
        </a:xfrm>
      </p:grpSpPr>
      <p:sp>
        <p:nvSpPr>
          <p:cNvPr id="1049337" name="Text Box 2"/>
          <p:cNvSpPr txBox="1"/>
          <p:nvPr/>
        </p:nvSpPr>
        <p:spPr>
          <a:xfrm rot="0">
            <a:off x="657225" y="1076325"/>
            <a:ext cx="2819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3</a:t>
            </a:r>
            <a:r>
              <a:rPr altLang="en-US" sz="2400" lang="zh-CN">
                <a:latin typeface="Times New Roman" pitchFamily="18" charset="0"/>
              </a:rPr>
              <a:t>、状态编码</a:t>
            </a:r>
          </a:p>
        </p:txBody>
      </p:sp>
      <p:sp>
        <p:nvSpPr>
          <p:cNvPr id="1049338" name="Text Box 3"/>
          <p:cNvSpPr txBox="1"/>
          <p:nvPr/>
        </p:nvSpPr>
        <p:spPr>
          <a:xfrm rot="0">
            <a:off x="746125" y="1604962"/>
            <a:ext cx="7991475"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　　状态编码的任务：根据化简后的状态数目确定二进制代码的位数；选择一种合适的状态分配方案，将每个状态用一个二进制代码表示。</a:t>
            </a:r>
          </a:p>
        </p:txBody>
      </p:sp>
      <p:sp>
        <p:nvSpPr>
          <p:cNvPr id="1049339" name="Text Box 4"/>
          <p:cNvSpPr txBox="1"/>
          <p:nvPr/>
        </p:nvSpPr>
        <p:spPr>
          <a:xfrm rot="0">
            <a:off x="779462" y="3100387"/>
            <a:ext cx="797877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en-US" b="1" sz="2400" lang="zh-CN">
                <a:solidFill>
                  <a:srgbClr val="CC3300"/>
                </a:solidFill>
                <a:latin typeface="Times New Roman" pitchFamily="18" charset="0"/>
              </a:rPr>
              <a:t>注意：</a:t>
            </a:r>
            <a:r>
              <a:rPr altLang="en-US" sz="2400" lang="zh-CN">
                <a:latin typeface="Times New Roman" pitchFamily="18" charset="0"/>
              </a:rPr>
              <a:t>确定分配方案时应考虑的主要问题是如何避免反馈回路之间的临界竞争，保证电路可靠地实现预定功能。</a:t>
            </a:r>
          </a:p>
        </p:txBody>
      </p:sp>
      <p:sp>
        <p:nvSpPr>
          <p:cNvPr id="1049340" name="Text Box 5"/>
          <p:cNvSpPr txBox="1"/>
          <p:nvPr/>
        </p:nvSpPr>
        <p:spPr>
          <a:xfrm rot="0">
            <a:off x="819150" y="4098925"/>
            <a:ext cx="7939087" cy="2282825"/>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0" charset="0"/>
                <a:ea typeface="宋体" pitchFamily="2" charset="-122"/>
                <a:sym typeface="Arial" pitchFamily="0" charset="0"/>
              </a:defRPr>
            </a:lvl5pPr>
          </a:lstStyle>
          <a:p>
            <a:pPr eaLnBrk="1" hangingPunct="1" lvl="0">
              <a:lnSpc>
                <a:spcPct val="120000"/>
              </a:lnSpc>
            </a:pPr>
            <a:r>
              <a:rPr altLang="en-US" sz="2400" lang="zh-CN">
                <a:latin typeface="Times New Roman" pitchFamily="18" charset="0"/>
              </a:rPr>
              <a:t>　　常用的几种方法：</a:t>
            </a:r>
          </a:p>
          <a:p>
            <a:pPr eaLnBrk="1" hangingPunct="1" lvl="0">
              <a:lnSpc>
                <a:spcPct val="120000"/>
              </a:lnSpc>
            </a:pPr>
            <a:r>
              <a:rPr altLang="en-US" sz="2400" lang="zh-CN">
                <a:latin typeface="Times New Roman" pitchFamily="18" charset="0"/>
              </a:rPr>
              <a:t>　　（</a:t>
            </a:r>
            <a:r>
              <a:rPr altLang="zh-CN" sz="2400" lang="en-US">
                <a:latin typeface="Times New Roman" pitchFamily="18" charset="0"/>
              </a:rPr>
              <a:t>1</a:t>
            </a:r>
            <a:r>
              <a:rPr altLang="en-US" sz="2400" lang="zh-CN">
                <a:latin typeface="Times New Roman" pitchFamily="18" charset="0"/>
              </a:rPr>
              <a:t>）</a:t>
            </a:r>
            <a:r>
              <a:rPr altLang="en-US" sz="2400" lang="zh-CN">
                <a:solidFill>
                  <a:srgbClr val="0000FF"/>
                </a:solidFill>
                <a:latin typeface="Times New Roman" pitchFamily="18" charset="0"/>
              </a:rPr>
              <a:t>相邻状态，相邻分配</a:t>
            </a:r>
          </a:p>
          <a:p>
            <a:pPr eaLnBrk="1" hangingPunct="1" lvl="0">
              <a:lnSpc>
                <a:spcPct val="120000"/>
              </a:lnSpc>
            </a:pPr>
            <a:r>
              <a:rPr altLang="en-US" sz="2400" lang="zh-CN">
                <a:effectLst>
                  <a:outerShdw algn="tl" blurRad="38100" dir="2700000" dist="38100">
                    <a:srgbClr val="C0C0C0"/>
                  </a:outerShdw>
                </a:effectLst>
                <a:latin typeface="Times New Roman" pitchFamily="18" charset="0"/>
              </a:rPr>
              <a:t>　　相邻状态</a:t>
            </a:r>
            <a:r>
              <a:rPr altLang="en-US" sz="2400" lang="zh-CN">
                <a:latin typeface="Times New Roman" pitchFamily="18" charset="0"/>
              </a:rPr>
              <a:t>：是指稳态下输入取值作相邻变化时，需要直接发生转换的状态。</a:t>
            </a:r>
          </a:p>
          <a:p>
            <a:pPr eaLnBrk="1" hangingPunct="1" lvl="0">
              <a:lnSpc>
                <a:spcPct val="120000"/>
              </a:lnSpc>
            </a:pPr>
            <a:r>
              <a:rPr altLang="en-US" sz="2400" lang="zh-CN">
                <a:effectLst>
                  <a:outerShdw algn="tl" blurRad="38100" dir="2700000" dist="38100">
                    <a:srgbClr val="C0C0C0"/>
                  </a:outerShdw>
                </a:effectLst>
                <a:latin typeface="Times New Roman" pitchFamily="18" charset="0"/>
              </a:rPr>
              <a:t>　　相邻分配</a:t>
            </a:r>
            <a:r>
              <a:rPr altLang="en-US" sz="2400" lang="zh-CN">
                <a:latin typeface="Times New Roman" pitchFamily="18" charset="0"/>
              </a:rPr>
              <a:t>：是指分配给相邻状态的代码为相邻代码。 </a:t>
            </a:r>
          </a:p>
        </p:txBody>
      </p:sp>
      <p:sp>
        <p:nvSpPr>
          <p:cNvPr id="104934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34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89</a:t>
            </a:fld>
            <a:endParaRPr altLang="en-US" sz="1400" lang="zh-CN">
              <a:solidFill>
                <a:srgbClr val="656565"/>
              </a:solidFill>
            </a:endParaRPr>
          </a:p>
        </p:txBody>
      </p:sp>
      <p:sp>
        <p:nvSpPr>
          <p:cNvPr id="104934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6" presetSubtype="26">
                                  <p:stCondLst>
                                    <p:cond delay="0"/>
                                  </p:stCondLst>
                                  <p:childTnLst>
                                    <p:set>
                                      <p:cBhvr>
                                        <p:cTn dur="1" fill="hold" id="6">
                                          <p:stCondLst>
                                            <p:cond delay="0"/>
                                          </p:stCondLst>
                                        </p:cTn>
                                        <p:tgtEl>
                                          <p:spTgt spid="1049338"/>
                                        </p:tgtEl>
                                        <p:attrNameLst>
                                          <p:attrName>style.visibility</p:attrName>
                                        </p:attrNameLst>
                                      </p:cBhvr>
                                      <p:to>
                                        <p:strVal val="visible"/>
                                      </p:to>
                                    </p:set>
                                    <p:animEffect transition="in" filter="barn(inHorizontal)">
                                      <p:cBhvr>
                                        <p:cTn dur="500" id="7"/>
                                        <p:tgtEl>
                                          <p:spTgt spid="1049338"/>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6" presetSubtype="37">
                                  <p:stCondLst>
                                    <p:cond delay="0"/>
                                  </p:stCondLst>
                                  <p:childTnLst>
                                    <p:set>
                                      <p:cBhvr>
                                        <p:cTn dur="1" fill="hold" id="11">
                                          <p:stCondLst>
                                            <p:cond delay="0"/>
                                          </p:stCondLst>
                                        </p:cTn>
                                        <p:tgtEl>
                                          <p:spTgt spid="1049339"/>
                                        </p:tgtEl>
                                        <p:attrNameLst>
                                          <p:attrName>style.visibility</p:attrName>
                                        </p:attrNameLst>
                                      </p:cBhvr>
                                      <p:to>
                                        <p:strVal val="visible"/>
                                      </p:to>
                                    </p:set>
                                    <p:animEffect transition="in" filter="barn(outVertical)">
                                      <p:cBhvr>
                                        <p:cTn dur="500" id="12"/>
                                        <p:tgtEl>
                                          <p:spTgt spid="1049339"/>
                                        </p:tgtEl>
                                      </p:cBhvr>
                                    </p:animEffect>
                                  </p:child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22" presetSubtype="1">
                                  <p:stCondLst>
                                    <p:cond delay="0"/>
                                  </p:stCondLst>
                                  <p:childTnLst>
                                    <p:set>
                                      <p:cBhvr>
                                        <p:cTn dur="1" fill="hold" id="17">
                                          <p:stCondLst>
                                            <p:cond delay="0"/>
                                          </p:stCondLst>
                                        </p:cTn>
                                        <p:tgtEl>
                                          <p:spTgt spid="1049340"/>
                                        </p:tgtEl>
                                        <p:attrNameLst>
                                          <p:attrName>style.visibility</p:attrName>
                                        </p:attrNameLst>
                                      </p:cBhvr>
                                      <p:to>
                                        <p:strVal val="visible"/>
                                      </p:to>
                                    </p:set>
                                    <p:animEffect transition="in" filter="wipe(up)">
                                      <p:cBhvr>
                                        <p:cTn dur="500" id="18"/>
                                        <p:tgtEl>
                                          <p:spTgt spid="1049340"/>
                                        </p:tgtEl>
                                      </p:cBhvr>
                                    </p:animEffect>
                                  </p:childTnLst>
                                  <p:subTnLst>
                                    <p:audio>
                                      <p:cMediaNode mute="0" vol="50000">
                                        <p:cTn display="0" id="16" masterRel="sameClick" presetSubtype="1">
                                          <p:stCondLst>
                                            <p:cond evt="begin" delay="0">
                                              <p:tn val="15"/>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38" grpId="0" uiExpand="0" build="whole"/>
      <p:bldP spid="1049339" grpId="0" uiExpand="0" build="whole"/>
      <p:bldP spid="1049340" grpId="0" uiExpand="0" build="whole"/>
    </p:bldLst>
  </p:timing>
</p:sld>
</file>

<file path=ppt/slides/slide9.xml><?xml version="1.0" encoding="utf-8"?>
<p:sld xmlns:a="http://schemas.openxmlformats.org/drawingml/2006/main" xmlns:r="http://schemas.openxmlformats.org/officeDocument/2006/relationships" xmlns:p="http://schemas.openxmlformats.org/presentationml/2006/main" show="1" showMasterSp="1">
  <p:cSld>
    <p:spTree>
      <p:nvGrpSpPr>
        <p:cNvPr id="129" name=""/>
        <p:cNvGrpSpPr/>
        <p:nvPr/>
      </p:nvGrpSpPr>
      <p:grpSpPr>
        <a:xfrm rot="0">
          <a:off x="0" y="0"/>
          <a:ext cx="0" cy="0"/>
          <a:chOff x="0" y="0"/>
          <a:chExt cx="0" cy="0"/>
        </a:xfrm>
      </p:grpSpPr>
      <p:sp>
        <p:nvSpPr>
          <p:cNvPr id="1048648" name="Text Box 2"/>
          <p:cNvSpPr txBox="1"/>
          <p:nvPr/>
        </p:nvSpPr>
        <p:spPr>
          <a:xfrm rot="0">
            <a:off x="971550" y="1360487"/>
            <a:ext cx="299085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2. </a:t>
            </a:r>
            <a:r>
              <a:rPr altLang="en-US" sz="2400" lang="zh-CN">
                <a:latin typeface="Times New Roman" pitchFamily="18" charset="0"/>
              </a:rPr>
              <a:t>分析步骤</a:t>
            </a:r>
          </a:p>
        </p:txBody>
      </p:sp>
      <p:grpSp>
        <p:nvGrpSpPr>
          <p:cNvPr id="130" name=""/>
          <p:cNvGrpSpPr/>
          <p:nvPr/>
        </p:nvGrpSpPr>
        <p:grpSpPr>
          <a:xfrm rot="0">
            <a:off x="1042987" y="2008187"/>
            <a:ext cx="7570787" cy="4013200"/>
            <a:chOff x="748" y="1192"/>
            <a:chExt cx="4769" cy="2528"/>
          </a:xfrm>
        </p:grpSpPr>
        <p:sp>
          <p:nvSpPr>
            <p:cNvPr id="1048649" name="Text Box 4"/>
            <p:cNvSpPr txBox="1"/>
            <p:nvPr/>
          </p:nvSpPr>
          <p:spPr>
            <a:xfrm rot="0">
              <a:off x="770" y="3432"/>
              <a:ext cx="4747"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(4) </a:t>
              </a:r>
              <a:r>
                <a:rPr altLang="en-US" sz="2400" lang="zh-CN">
                  <a:latin typeface="Times New Roman" pitchFamily="18" charset="0"/>
                </a:rPr>
                <a:t>用文字描述电路的逻辑功能（必要时画出时间图）。</a:t>
              </a:r>
            </a:p>
          </p:txBody>
        </p:sp>
        <p:sp>
          <p:nvSpPr>
            <p:cNvPr id="1048650" name="Text Box 5"/>
            <p:cNvSpPr txBox="1"/>
            <p:nvPr/>
          </p:nvSpPr>
          <p:spPr>
            <a:xfrm rot="0">
              <a:off x="748" y="1192"/>
              <a:ext cx="3952"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(1) </a:t>
              </a:r>
              <a:r>
                <a:rPr altLang="en-US" sz="2400" lang="zh-CN">
                  <a:latin typeface="Times New Roman" pitchFamily="18" charset="0"/>
                </a:rPr>
                <a:t>写出电路的输出函数和激励函数表达式；</a:t>
              </a:r>
            </a:p>
          </p:txBody>
        </p:sp>
        <p:sp>
          <p:nvSpPr>
            <p:cNvPr id="1048651" name="Text Box 6"/>
            <p:cNvSpPr txBox="1"/>
            <p:nvPr/>
          </p:nvSpPr>
          <p:spPr>
            <a:xfrm rot="0">
              <a:off x="770" y="1992"/>
              <a:ext cx="3522"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(2) </a:t>
              </a:r>
              <a:r>
                <a:rPr altLang="en-US" sz="2400" lang="zh-CN">
                  <a:latin typeface="Times New Roman" pitchFamily="18" charset="0"/>
                </a:rPr>
                <a:t>列出电路次态真值表或次态方程组；</a:t>
              </a:r>
            </a:p>
          </p:txBody>
        </p:sp>
        <p:sp>
          <p:nvSpPr>
            <p:cNvPr id="1048652" name="Text Box 7"/>
            <p:cNvSpPr txBox="1"/>
            <p:nvPr/>
          </p:nvSpPr>
          <p:spPr>
            <a:xfrm rot="0">
              <a:off x="754" y="2720"/>
              <a:ext cx="2450"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(3) </a:t>
              </a:r>
              <a:r>
                <a:rPr altLang="en-US" sz="2400" lang="zh-CN">
                  <a:latin typeface="Times New Roman" pitchFamily="18" charset="0"/>
                </a:rPr>
                <a:t>作出状态表和状态图；</a:t>
              </a:r>
            </a:p>
          </p:txBody>
        </p:sp>
        <p:sp>
          <p:nvSpPr>
            <p:cNvPr id="1048653" name="AutoShape 8"/>
            <p:cNvSpPr/>
            <p:nvPr/>
          </p:nvSpPr>
          <p:spPr>
            <a:xfrm rot="5478883">
              <a:off x="1798" y="1676"/>
              <a:ext cx="407" cy="136"/>
            </a:xfrm>
            <a:prstGeom prst="notchedRightArrow">
              <a:avLst>
                <a:gd name="adj1" fmla="val 50000"/>
                <a:gd name="adj2" fmla="val 74816"/>
              </a:avLst>
            </a:prstGeom>
            <a:solidFill>
              <a:srgbClr val="00CCFF"/>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654" name="AutoShape 9"/>
            <p:cNvSpPr/>
            <p:nvPr/>
          </p:nvSpPr>
          <p:spPr>
            <a:xfrm rot="5478883">
              <a:off x="1798" y="2448"/>
              <a:ext cx="407" cy="136"/>
            </a:xfrm>
            <a:prstGeom prst="notchedRightArrow">
              <a:avLst>
                <a:gd name="adj1" fmla="val 50000"/>
                <a:gd name="adj2" fmla="val 74816"/>
              </a:avLst>
            </a:prstGeom>
            <a:solidFill>
              <a:srgbClr val="00CCFF"/>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8655" name="AutoShape 10"/>
            <p:cNvSpPr/>
            <p:nvPr/>
          </p:nvSpPr>
          <p:spPr>
            <a:xfrm rot="5478883">
              <a:off x="1798" y="3128"/>
              <a:ext cx="407" cy="136"/>
            </a:xfrm>
            <a:prstGeom prst="notchedRightArrow">
              <a:avLst>
                <a:gd name="adj1" fmla="val 50000"/>
                <a:gd name="adj2" fmla="val 74816"/>
              </a:avLst>
            </a:prstGeom>
            <a:solidFill>
              <a:srgbClr val="00CCFF"/>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sp>
        <p:nvSpPr>
          <p:cNvPr id="104865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脉冲异步时序逻辑电路</a:t>
            </a:r>
          </a:p>
        </p:txBody>
      </p:sp>
      <p:sp>
        <p:nvSpPr>
          <p:cNvPr id="104865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a:t>
            </a:fld>
            <a:endParaRPr altLang="en-US" sz="1400" lang="zh-CN">
              <a:solidFill>
                <a:srgbClr val="656565"/>
              </a:solidFill>
            </a:endParaRPr>
          </a:p>
        </p:txBody>
      </p:sp>
      <p:sp>
        <p:nvSpPr>
          <p:cNvPr id="104865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130"/>
                                        </p:tgtEl>
                                        <p:attrNameLst>
                                          <p:attrName>style.visibility</p:attrName>
                                        </p:attrNameLst>
                                      </p:cBhvr>
                                      <p:to>
                                        <p:strVal val="visible"/>
                                      </p:to>
                                    </p:set>
                                    <p:anim calcmode="lin" valueType="num">
                                      <p:cBhvr additive="base">
                                        <p:cTn dur="500" fill="hold" id="7"/>
                                        <p:tgtEl>
                                          <p:spTgt spid="130"/>
                                        </p:tgtEl>
                                        <p:attrNameLst>
                                          <p:attrName>ppt_x</p:attrName>
                                        </p:attrNameLst>
                                      </p:cBhvr>
                                      <p:tavLst>
                                        <p:tav tm="0">
                                          <p:val>
                                            <p:strVal val="#ppt_x"/>
                                          </p:val>
                                        </p:tav>
                                        <p:tav tm="100000">
                                          <p:val>
                                            <p:strVal val="#ppt_x"/>
                                          </p:val>
                                        </p:tav>
                                      </p:tavLst>
                                    </p:anim>
                                    <p:anim calcmode="lin" valueType="num">
                                      <p:cBhvr additive="base">
                                        <p:cTn dur="500" fill="hold" id="8"/>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1" showMasterSp="1">
  <p:cSld>
    <p:spTree>
      <p:nvGrpSpPr>
        <p:cNvPr id="232" name=""/>
        <p:cNvGrpSpPr/>
        <p:nvPr/>
      </p:nvGrpSpPr>
      <p:grpSpPr>
        <a:xfrm rot="0">
          <a:off x="0" y="0"/>
          <a:ext cx="0" cy="0"/>
          <a:chOff x="0" y="0"/>
          <a:chExt cx="0" cy="0"/>
        </a:xfrm>
      </p:grpSpPr>
      <p:sp>
        <p:nvSpPr>
          <p:cNvPr id="1049344" name="Text Box 2"/>
          <p:cNvSpPr txBox="1"/>
          <p:nvPr/>
        </p:nvSpPr>
        <p:spPr>
          <a:xfrm rot="0">
            <a:off x="471487" y="936625"/>
            <a:ext cx="8331200"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　　通常借助状态相邻图确定流程表中各状态的相邻关系。   </a:t>
            </a:r>
          </a:p>
          <a:p>
            <a:pPr algn="just" eaLnBrk="1" hangingPunct="1" indent="0" lvl="0" marL="0">
              <a:lnSpc>
                <a:spcPct val="120000"/>
              </a:lnSpc>
              <a:spcBef>
                <a:spcPct val="0"/>
              </a:spcBef>
              <a:buFontTx/>
              <a:buNone/>
            </a:pPr>
            <a:r>
              <a:rPr altLang="en-US" sz="2400" lang="zh-CN">
                <a:solidFill>
                  <a:srgbClr val="0000FF"/>
                </a:solidFill>
                <a:latin typeface="Times New Roman" pitchFamily="18" charset="0"/>
              </a:rPr>
              <a:t>　　</a:t>
            </a:r>
            <a:r>
              <a:rPr altLang="en-US" b="1" sz="2400" lang="zh-CN">
                <a:solidFill>
                  <a:srgbClr val="CC3300"/>
                </a:solidFill>
                <a:latin typeface="Times New Roman" pitchFamily="18" charset="0"/>
              </a:rPr>
              <a:t>状态相邻图：</a:t>
            </a:r>
            <a:r>
              <a:rPr altLang="en-US" sz="2400" lang="zh-CN">
                <a:latin typeface="Times New Roman" pitchFamily="18" charset="0"/>
              </a:rPr>
              <a:t>将流程表中的每一个状态加圈表示，并从每一个稳态出发，找出输入取值作相邻变化时的下一个稳态，用有向线段将其连接起来，表示这两个状态为相邻状态。</a:t>
            </a:r>
          </a:p>
        </p:txBody>
      </p:sp>
      <p:sp>
        <p:nvSpPr>
          <p:cNvPr id="1049345" name="Text Box 3"/>
          <p:cNvSpPr txBox="1"/>
          <p:nvPr/>
        </p:nvSpPr>
        <p:spPr>
          <a:xfrm rot="0">
            <a:off x="476250" y="2757487"/>
            <a:ext cx="753586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b="1" sz="2400" lang="zh-CN">
                <a:solidFill>
                  <a:srgbClr val="CC3300"/>
                </a:solidFill>
                <a:latin typeface="Times New Roman" pitchFamily="18" charset="0"/>
              </a:rPr>
              <a:t>例　</a:t>
            </a:r>
            <a:r>
              <a:rPr altLang="en-US" sz="2400" lang="zh-CN">
                <a:latin typeface="Times New Roman" pitchFamily="18" charset="0"/>
              </a:rPr>
              <a:t>对如下流程表进行状态编码，求出二进制流程表。 </a:t>
            </a:r>
          </a:p>
        </p:txBody>
      </p:sp>
      <p:sp>
        <p:nvSpPr>
          <p:cNvPr id="1049346" name="Text Box 4"/>
          <p:cNvSpPr txBox="1"/>
          <p:nvPr/>
        </p:nvSpPr>
        <p:spPr>
          <a:xfrm rot="0">
            <a:off x="704850" y="5556250"/>
            <a:ext cx="800735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b="1" sz="2400" lang="zh-CN">
                <a:solidFill>
                  <a:srgbClr val="CC3300"/>
                </a:solidFill>
                <a:latin typeface="Times New Roman" pitchFamily="18" charset="0"/>
              </a:rPr>
              <a:t>解　</a:t>
            </a:r>
            <a:r>
              <a:rPr altLang="en-US" sz="2400" lang="zh-CN">
                <a:latin typeface="Times New Roman" pitchFamily="18" charset="0"/>
              </a:rPr>
              <a:t>根据“相邻状态，相邻分配”的法则，首先根据流程表作出状态相邻图。</a:t>
            </a:r>
          </a:p>
        </p:txBody>
      </p:sp>
      <p:pic>
        <p:nvPicPr>
          <p:cNvPr id="2097224" name="Picture 5"/>
          <p:cNvPicPr>
            <a:picLocks/>
          </p:cNvPicPr>
          <p:nvPr/>
        </p:nvPicPr>
        <p:blipFill>
          <a:blip xmlns:r="http://schemas.openxmlformats.org/officeDocument/2006/relationships" r:embed="rId1"/>
          <a:srcRect l="0" t="0" r="0" b="0"/>
          <a:stretch>
            <a:fillRect/>
          </a:stretch>
        </p:blipFill>
        <p:spPr>
          <a:xfrm rot="0">
            <a:off x="1962150" y="3125787"/>
            <a:ext cx="5305425" cy="2466975"/>
          </a:xfrm>
          <a:prstGeom prst="rect"/>
          <a:noFill/>
          <a:ln>
            <a:noFill/>
          </a:ln>
        </p:spPr>
      </p:pic>
      <p:sp>
        <p:nvSpPr>
          <p:cNvPr id="104934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34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90</a:t>
            </a:fld>
            <a:endParaRPr altLang="en-US" sz="1400" lang="zh-CN">
              <a:solidFill>
                <a:srgbClr val="656565"/>
              </a:solidFill>
            </a:endParaRPr>
          </a:p>
        </p:txBody>
      </p:sp>
      <p:sp>
        <p:nvSpPr>
          <p:cNvPr id="104934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9345"/>
                                        </p:tgtEl>
                                        <p:attrNameLst>
                                          <p:attrName>style.visibility</p:attrName>
                                        </p:attrNameLst>
                                      </p:cBhvr>
                                      <p:to>
                                        <p:strVal val="visible"/>
                                      </p:to>
                                    </p:set>
                                    <p:animEffect transition="in" filter="slide(fromBottom)">
                                      <p:cBhvr>
                                        <p:cTn dur="500" id="7"/>
                                        <p:tgtEl>
                                          <p:spTgt spid="1049345"/>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2097224"/>
                                        </p:tgtEl>
                                        <p:attrNameLst>
                                          <p:attrName>style.visibility</p:attrName>
                                        </p:attrNameLst>
                                      </p:cBhvr>
                                      <p:to>
                                        <p:strVal val="visible"/>
                                      </p:to>
                                    </p:set>
                                    <p:anim calcmode="lin" valueType="num">
                                      <p:cBhvr additive="base">
                                        <p:cTn dur="500" fill="hold" id="12"/>
                                        <p:tgtEl>
                                          <p:spTgt spid="2097224"/>
                                        </p:tgtEl>
                                        <p:attrNameLst>
                                          <p:attrName>ppt_x</p:attrName>
                                        </p:attrNameLst>
                                      </p:cBhvr>
                                      <p:tavLst>
                                        <p:tav tm="0">
                                          <p:val>
                                            <p:strVal val="#ppt_x"/>
                                          </p:val>
                                        </p:tav>
                                        <p:tav tm="100000">
                                          <p:val>
                                            <p:strVal val="#ppt_x"/>
                                          </p:val>
                                        </p:tav>
                                      </p:tavLst>
                                    </p:anim>
                                    <p:anim calcmode="lin" valueType="num">
                                      <p:cBhvr additive="base">
                                        <p:cTn dur="500" fill="hold" id="13"/>
                                        <p:tgtEl>
                                          <p:spTgt spid="2097224"/>
                                        </p:tgtEl>
                                        <p:attrNameLst>
                                          <p:attrName>ppt_y</p:attrName>
                                        </p:attrNameLst>
                                      </p:cBhvr>
                                      <p:tavLst>
                                        <p:tav tm="0">
                                          <p:val>
                                            <p:strVal val="1+#ppt_h/2"/>
                                          </p:val>
                                        </p:tav>
                                        <p:tav tm="100000">
                                          <p:val>
                                            <p:strVal val="#ppt_y"/>
                                          </p:val>
                                        </p:tav>
                                      </p:tavLst>
                                    </p:anim>
                                  </p:childTnLst>
                                </p:cTn>
                              </p:par>
                            </p:childTnLst>
                          </p:cTn>
                        </p:par>
                        <p:par>
                          <p:cTn fill="hold" id="14" nodeType="afterGroup">
                            <p:stCondLst>
                              <p:cond delay="500"/>
                            </p:stCondLst>
                            <p:childTnLst>
                              <p:par>
                                <p:cTn fill="hold" grpId="0" id="15" nodeType="afterEffect" presetClass="entr" presetID="12" presetSubtype="1">
                                  <p:stCondLst>
                                    <p:cond delay="0"/>
                                  </p:stCondLst>
                                  <p:childTnLst>
                                    <p:set>
                                      <p:cBhvr>
                                        <p:cTn dur="1" fill="hold" id="16">
                                          <p:stCondLst>
                                            <p:cond delay="0"/>
                                          </p:stCondLst>
                                        </p:cTn>
                                        <p:tgtEl>
                                          <p:spTgt spid="1049346"/>
                                        </p:tgtEl>
                                        <p:attrNameLst>
                                          <p:attrName>style.visibility</p:attrName>
                                        </p:attrNameLst>
                                      </p:cBhvr>
                                      <p:to>
                                        <p:strVal val="visible"/>
                                      </p:to>
                                    </p:set>
                                    <p:animEffect transition="in" filter="slide(fromTop)">
                                      <p:cBhvr>
                                        <p:cTn dur="500" id="17"/>
                                        <p:tgtEl>
                                          <p:spTgt spid="1049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45" grpId="0" uiExpand="0" build="whole"/>
      <p:bldP spid="1049346" grpId="0" uiExpand="0" build="whole"/>
    </p:bldLst>
  </p:timing>
</p:sld>
</file>

<file path=ppt/slides/slide91.xml><?xml version="1.0" encoding="utf-8"?>
<p:sld xmlns:a="http://schemas.openxmlformats.org/drawingml/2006/main" xmlns:r="http://schemas.openxmlformats.org/officeDocument/2006/relationships" xmlns:p="http://schemas.openxmlformats.org/presentationml/2006/main" show="1" showMasterSp="1">
  <p:cSld>
    <p:spTree>
      <p:nvGrpSpPr>
        <p:cNvPr id="233" name=""/>
        <p:cNvGrpSpPr/>
        <p:nvPr/>
      </p:nvGrpSpPr>
      <p:grpSpPr>
        <a:xfrm rot="0">
          <a:off x="0" y="0"/>
          <a:ext cx="0" cy="0"/>
          <a:chOff x="0" y="0"/>
          <a:chExt cx="0" cy="0"/>
        </a:xfrm>
      </p:grpSpPr>
      <p:sp>
        <p:nvSpPr>
          <p:cNvPr id="1049350" name="Text Box 2"/>
          <p:cNvSpPr txBox="1"/>
          <p:nvPr/>
        </p:nvSpPr>
        <p:spPr>
          <a:xfrm rot="0">
            <a:off x="592137" y="1093787"/>
            <a:ext cx="51054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根据流程表，作出状态相邻图如右下图所示。</a:t>
            </a:r>
          </a:p>
        </p:txBody>
      </p:sp>
      <p:grpSp>
        <p:nvGrpSpPr>
          <p:cNvPr id="234" name=""/>
          <p:cNvGrpSpPr/>
          <p:nvPr/>
        </p:nvGrpSpPr>
        <p:grpSpPr>
          <a:xfrm rot="0">
            <a:off x="6019800" y="1122362"/>
            <a:ext cx="2438400" cy="3027362"/>
            <a:chOff x="2256" y="1440"/>
            <a:chExt cx="1536" cy="1907"/>
          </a:xfrm>
        </p:grpSpPr>
        <p:sp>
          <p:nvSpPr>
            <p:cNvPr id="1049351" name="AutoShape 4"/>
            <p:cNvSpPr/>
            <p:nvPr/>
          </p:nvSpPr>
          <p:spPr>
            <a:xfrm rot="0">
              <a:off x="3572" y="1885"/>
              <a:ext cx="96" cy="624"/>
            </a:xfrm>
            <a:prstGeom prst="upDownArrow">
              <a:avLst>
                <a:gd name="adj1" fmla="val 50000"/>
                <a:gd name="adj2" fmla="val 123379"/>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52" name="Text Box 5"/>
            <p:cNvSpPr txBox="1"/>
            <p:nvPr/>
          </p:nvSpPr>
          <p:spPr>
            <a:xfrm rot="0">
              <a:off x="2524" y="3059"/>
              <a:ext cx="107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sz="2400" lang="zh-CN">
                  <a:latin typeface="Times New Roman" pitchFamily="18" charset="0"/>
                </a:rPr>
                <a:t>状态相邻图</a:t>
              </a:r>
            </a:p>
          </p:txBody>
        </p:sp>
        <p:sp>
          <p:nvSpPr>
            <p:cNvPr id="1049353" name="Oval 6"/>
            <p:cNvSpPr/>
            <p:nvPr/>
          </p:nvSpPr>
          <p:spPr>
            <a:xfrm rot="0">
              <a:off x="2256" y="1440"/>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54" name="Oval 7"/>
            <p:cNvSpPr/>
            <p:nvPr/>
          </p:nvSpPr>
          <p:spPr>
            <a:xfrm rot="0">
              <a:off x="3408" y="1440"/>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55" name="Oval 8"/>
            <p:cNvSpPr/>
            <p:nvPr/>
          </p:nvSpPr>
          <p:spPr>
            <a:xfrm rot="0">
              <a:off x="2256" y="2544"/>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56" name="Oval 9"/>
            <p:cNvSpPr/>
            <p:nvPr/>
          </p:nvSpPr>
          <p:spPr>
            <a:xfrm rot="0">
              <a:off x="3408" y="2544"/>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57" name="Text Box 10"/>
            <p:cNvSpPr txBox="1"/>
            <p:nvPr/>
          </p:nvSpPr>
          <p:spPr>
            <a:xfrm rot="0">
              <a:off x="2328" y="1490"/>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A</a:t>
              </a:r>
            </a:p>
          </p:txBody>
        </p:sp>
        <p:sp>
          <p:nvSpPr>
            <p:cNvPr id="1049358" name="Text Box 11"/>
            <p:cNvSpPr txBox="1"/>
            <p:nvPr/>
          </p:nvSpPr>
          <p:spPr>
            <a:xfrm rot="0">
              <a:off x="3480" y="1488"/>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C</a:t>
              </a:r>
            </a:p>
          </p:txBody>
        </p:sp>
        <p:sp>
          <p:nvSpPr>
            <p:cNvPr id="1049359" name="Text Box 12"/>
            <p:cNvSpPr txBox="1"/>
            <p:nvPr/>
          </p:nvSpPr>
          <p:spPr>
            <a:xfrm rot="0">
              <a:off x="3489" y="2592"/>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D</a:t>
              </a:r>
            </a:p>
          </p:txBody>
        </p:sp>
        <p:sp>
          <p:nvSpPr>
            <p:cNvPr id="1049360" name="Text Box 13"/>
            <p:cNvSpPr txBox="1"/>
            <p:nvPr/>
          </p:nvSpPr>
          <p:spPr>
            <a:xfrm rot="0">
              <a:off x="2324" y="2592"/>
              <a:ext cx="244"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B</a:t>
              </a:r>
            </a:p>
          </p:txBody>
        </p:sp>
        <p:sp>
          <p:nvSpPr>
            <p:cNvPr id="1049361" name="AutoShape 14"/>
            <p:cNvSpPr/>
            <p:nvPr/>
          </p:nvSpPr>
          <p:spPr>
            <a:xfrm rot="0">
              <a:off x="2688" y="1584"/>
              <a:ext cx="672" cy="96"/>
            </a:xfrm>
            <a:prstGeom prst="leftRightArrow">
              <a:avLst>
                <a:gd name="adj1" fmla="val 50000"/>
                <a:gd name="adj2" fmla="val 1750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62" name="AutoShape 15"/>
            <p:cNvSpPr/>
            <p:nvPr/>
          </p:nvSpPr>
          <p:spPr>
            <a:xfrm rot="0">
              <a:off x="2400" y="1872"/>
              <a:ext cx="96" cy="624"/>
            </a:xfrm>
            <a:prstGeom prst="upDownArrow">
              <a:avLst>
                <a:gd name="adj1" fmla="val 50000"/>
                <a:gd name="adj2" fmla="val 123379"/>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sp>
        <p:nvSpPr>
          <p:cNvPr id="1049363" name="Text Box 16"/>
          <p:cNvSpPr txBox="1"/>
          <p:nvPr/>
        </p:nvSpPr>
        <p:spPr>
          <a:xfrm rot="0">
            <a:off x="647700" y="4241800"/>
            <a:ext cx="5229225"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流程表中共有</a:t>
            </a:r>
            <a:r>
              <a:rPr altLang="zh-CN" sz="2400" lang="en-US">
                <a:latin typeface="Times New Roman" pitchFamily="18" charset="0"/>
              </a:rPr>
              <a:t>4</a:t>
            </a:r>
            <a:r>
              <a:rPr altLang="en-US" sz="2400" lang="zh-CN">
                <a:latin typeface="Times New Roman" pitchFamily="18" charset="0"/>
              </a:rPr>
              <a:t>个状态，需两位代码，设二次状态用</a:t>
            </a:r>
            <a:r>
              <a:rPr altLang="zh-CN" sz="2400" lang="en-US">
                <a:latin typeface="Times New Roman" pitchFamily="18" charset="0"/>
              </a:rPr>
              <a:t>y</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表示。根据相邻图，可选择如右卡诺图所示的状态分配方案。即用</a:t>
            </a:r>
            <a:r>
              <a:rPr altLang="zh-CN" sz="2400" lang="en-US">
                <a:latin typeface="Times New Roman" pitchFamily="18" charset="0"/>
              </a:rPr>
              <a:t>00</a:t>
            </a:r>
            <a:r>
              <a:rPr altLang="en-US" sz="2400" lang="zh-CN">
                <a:latin typeface="Times New Roman" pitchFamily="18" charset="0"/>
              </a:rPr>
              <a:t>表示</a:t>
            </a:r>
            <a:r>
              <a:rPr altLang="zh-CN" sz="2400" lang="en-US">
                <a:latin typeface="Times New Roman" pitchFamily="18" charset="0"/>
              </a:rPr>
              <a:t>A</a:t>
            </a:r>
            <a:r>
              <a:rPr altLang="en-US" sz="2400" lang="zh-CN">
                <a:latin typeface="Times New Roman" pitchFamily="18" charset="0"/>
              </a:rPr>
              <a:t>，</a:t>
            </a:r>
            <a:r>
              <a:rPr altLang="zh-CN" sz="2400" lang="en-US">
                <a:latin typeface="Times New Roman" pitchFamily="18" charset="0"/>
              </a:rPr>
              <a:t>01</a:t>
            </a:r>
            <a:r>
              <a:rPr altLang="en-US" sz="2400" lang="zh-CN">
                <a:latin typeface="Times New Roman" pitchFamily="18" charset="0"/>
              </a:rPr>
              <a:t>表示</a:t>
            </a:r>
            <a:r>
              <a:rPr altLang="zh-CN" sz="2400" lang="en-US">
                <a:latin typeface="Times New Roman" pitchFamily="18" charset="0"/>
              </a:rPr>
              <a:t>B</a:t>
            </a:r>
            <a:r>
              <a:rPr altLang="en-US" sz="2400" lang="zh-CN">
                <a:latin typeface="Times New Roman" pitchFamily="18" charset="0"/>
              </a:rPr>
              <a:t>，</a:t>
            </a:r>
          </a:p>
          <a:p>
            <a:pPr eaLnBrk="1" hangingPunct="1" indent="0" lvl="0" marL="0">
              <a:lnSpc>
                <a:spcPct val="120000"/>
              </a:lnSpc>
              <a:spcBef>
                <a:spcPct val="0"/>
              </a:spcBef>
              <a:buFontTx/>
              <a:buNone/>
            </a:pPr>
            <a:r>
              <a:rPr altLang="zh-CN" sz="2400" lang="en-US">
                <a:latin typeface="Times New Roman" pitchFamily="18" charset="0"/>
              </a:rPr>
              <a:t>10</a:t>
            </a:r>
            <a:r>
              <a:rPr altLang="en-US" sz="2400" lang="zh-CN">
                <a:latin typeface="Times New Roman" pitchFamily="18" charset="0"/>
              </a:rPr>
              <a:t>表示</a:t>
            </a:r>
            <a:r>
              <a:rPr altLang="zh-CN" sz="2400" lang="en-US">
                <a:latin typeface="Times New Roman" pitchFamily="18" charset="0"/>
              </a:rPr>
              <a:t>C</a:t>
            </a:r>
            <a:r>
              <a:rPr altLang="en-US" sz="2400" lang="zh-CN">
                <a:latin typeface="Times New Roman" pitchFamily="18" charset="0"/>
              </a:rPr>
              <a:t>，</a:t>
            </a:r>
            <a:r>
              <a:rPr altLang="zh-CN" sz="2400" lang="en-US">
                <a:latin typeface="Times New Roman" pitchFamily="18" charset="0"/>
              </a:rPr>
              <a:t>11</a:t>
            </a:r>
            <a:r>
              <a:rPr altLang="en-US" sz="2400" lang="zh-CN">
                <a:latin typeface="Times New Roman" pitchFamily="18" charset="0"/>
              </a:rPr>
              <a:t>表示</a:t>
            </a:r>
            <a:r>
              <a:rPr altLang="zh-CN" sz="2400" lang="en-US">
                <a:latin typeface="Times New Roman" pitchFamily="18" charset="0"/>
              </a:rPr>
              <a:t>D</a:t>
            </a:r>
            <a:r>
              <a:rPr altLang="en-US" sz="2400" lang="zh-CN">
                <a:latin typeface="Times New Roman" pitchFamily="18" charset="0"/>
              </a:rPr>
              <a:t>。</a:t>
            </a:r>
          </a:p>
        </p:txBody>
      </p:sp>
      <p:pic>
        <p:nvPicPr>
          <p:cNvPr id="2097225" name="Picture 17" descr="tu6-23c"/>
          <p:cNvPicPr>
            <a:picLocks/>
          </p:cNvPicPr>
          <p:nvPr/>
        </p:nvPicPr>
        <p:blipFill>
          <a:blip xmlns:r="http://schemas.openxmlformats.org/officeDocument/2006/relationships" r:embed="rId1">
            <a:lum bright="-100000"/>
          </a:blip>
          <a:srcRect l="0" t="0" r="0" b="0"/>
          <a:stretch>
            <a:fillRect/>
          </a:stretch>
        </p:blipFill>
        <p:spPr>
          <a:xfrm rot="0">
            <a:off x="5781675" y="4108450"/>
            <a:ext cx="3200400" cy="2332037"/>
          </a:xfrm>
          <a:prstGeom prst="rect"/>
          <a:noFill/>
          <a:ln>
            <a:noFill/>
          </a:ln>
        </p:spPr>
      </p:pic>
      <p:pic>
        <p:nvPicPr>
          <p:cNvPr id="2097226" name="Picture 18"/>
          <p:cNvPicPr>
            <a:picLocks/>
          </p:cNvPicPr>
          <p:nvPr/>
        </p:nvPicPr>
        <p:blipFill>
          <a:blip xmlns:r="http://schemas.openxmlformats.org/officeDocument/2006/relationships" r:embed="rId2"/>
          <a:srcRect l="0" t="0" r="0" b="0"/>
          <a:stretch>
            <a:fillRect/>
          </a:stretch>
        </p:blipFill>
        <p:spPr>
          <a:xfrm rot="0">
            <a:off x="431800" y="1768475"/>
            <a:ext cx="5305425" cy="2466975"/>
          </a:xfrm>
          <a:prstGeom prst="rect"/>
          <a:noFill/>
          <a:ln>
            <a:noFill/>
          </a:ln>
        </p:spPr>
      </p:pic>
      <p:sp>
        <p:nvSpPr>
          <p:cNvPr id="104936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36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91</a:t>
            </a:fld>
            <a:endParaRPr altLang="en-US" sz="1400" lang="zh-CN">
              <a:solidFill>
                <a:srgbClr val="656565"/>
              </a:solidFill>
            </a:endParaRPr>
          </a:p>
        </p:txBody>
      </p:sp>
      <p:sp>
        <p:nvSpPr>
          <p:cNvPr id="104936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26"/>
                                        </p:tgtEl>
                                        <p:attrNameLst>
                                          <p:attrName>style.visibility</p:attrName>
                                        </p:attrNameLst>
                                      </p:cBhvr>
                                      <p:to>
                                        <p:strVal val="visible"/>
                                      </p:to>
                                    </p:set>
                                    <p:anim calcmode="lin" valueType="num">
                                      <p:cBhvr additive="base">
                                        <p:cTn dur="500" fill="hold" id="7"/>
                                        <p:tgtEl>
                                          <p:spTgt spid="2097226"/>
                                        </p:tgtEl>
                                        <p:attrNameLst>
                                          <p:attrName>ppt_x</p:attrName>
                                        </p:attrNameLst>
                                      </p:cBhvr>
                                      <p:tavLst>
                                        <p:tav tm="0">
                                          <p:val>
                                            <p:strVal val="#ppt_x"/>
                                          </p:val>
                                        </p:tav>
                                        <p:tav tm="100000">
                                          <p:val>
                                            <p:strVal val="#ppt_x"/>
                                          </p:val>
                                        </p:tav>
                                      </p:tavLst>
                                    </p:anim>
                                    <p:anim calcmode="lin" valueType="num">
                                      <p:cBhvr additive="base">
                                        <p:cTn dur="500" fill="hold" id="8"/>
                                        <p:tgtEl>
                                          <p:spTgt spid="2097226"/>
                                        </p:tgtEl>
                                        <p:attrNameLst>
                                          <p:attrName>ppt_y</p:attrName>
                                        </p:attrNameLst>
                                      </p:cBhvr>
                                      <p:tavLst>
                                        <p:tav tm="0">
                                          <p:val>
                                            <p:strVal val="1+#ppt_h/2"/>
                                          </p:val>
                                        </p:tav>
                                        <p:tav tm="100000">
                                          <p:val>
                                            <p:strVal val="#ppt_y"/>
                                          </p:val>
                                        </p:tav>
                                      </p:tavLst>
                                    </p:anim>
                                  </p:childTnLst>
                                </p:cTn>
                              </p:par>
                            </p:childTnLst>
                          </p:cTn>
                        </p:par>
                        <p:par>
                          <p:cTn fill="hold" id="9" nodeType="afterGroup">
                            <p:stCondLst>
                              <p:cond delay="500"/>
                            </p:stCondLst>
                            <p:childTnLst>
                              <p:par>
                                <p:cTn fill="hold" id="10" nodeType="afterEffect" presetClass="entr" presetID="2" presetSubtype="4">
                                  <p:stCondLst>
                                    <p:cond delay="0"/>
                                  </p:stCondLst>
                                  <p:childTnLst>
                                    <p:set>
                                      <p:cBhvr>
                                        <p:cTn dur="1" fill="hold" id="12">
                                          <p:stCondLst>
                                            <p:cond delay="0"/>
                                          </p:stCondLst>
                                        </p:cTn>
                                        <p:tgtEl>
                                          <p:spTgt spid="234"/>
                                        </p:tgtEl>
                                        <p:attrNameLst>
                                          <p:attrName>style.visibility</p:attrName>
                                        </p:attrNameLst>
                                      </p:cBhvr>
                                      <p:to>
                                        <p:strVal val="visible"/>
                                      </p:to>
                                    </p:set>
                                    <p:anim calcmode="lin" valueType="num">
                                      <p:cBhvr additive="base">
                                        <p:cTn dur="500" fill="hold" id="13"/>
                                        <p:tgtEl>
                                          <p:spTgt spid="234"/>
                                        </p:tgtEl>
                                        <p:attrNameLst>
                                          <p:attrName>ppt_x</p:attrName>
                                        </p:attrNameLst>
                                      </p:cBhvr>
                                      <p:tavLst>
                                        <p:tav tm="0">
                                          <p:val>
                                            <p:strVal val="#ppt_x"/>
                                          </p:val>
                                        </p:tav>
                                        <p:tav tm="100000">
                                          <p:val>
                                            <p:strVal val="#ppt_x"/>
                                          </p:val>
                                        </p:tav>
                                      </p:tavLst>
                                    </p:anim>
                                    <p:anim calcmode="lin" valueType="num">
                                      <p:cBhvr additive="base">
                                        <p:cTn dur="500" fill="hold" id="14"/>
                                        <p:tgtEl>
                                          <p:spTgt spid="234"/>
                                        </p:tgtEl>
                                        <p:attrNameLst>
                                          <p:attrName>ppt_y</p:attrName>
                                        </p:attrNameLst>
                                      </p:cBhvr>
                                      <p:tavLst>
                                        <p:tav tm="0">
                                          <p:val>
                                            <p:strVal val="1+#ppt_h/2"/>
                                          </p:val>
                                        </p:tav>
                                        <p:tav tm="100000">
                                          <p:val>
                                            <p:strVal val="#ppt_y"/>
                                          </p:val>
                                        </p:tav>
                                      </p:tavLst>
                                    </p:anim>
                                  </p:childTnLst>
                                  <p:subTnLst>
                                    <p:audio>
                                      <p:cMediaNode mute="0" vol="50000">
                                        <p:cTn display="0" id="11" masterRel="sameClick" presetSubtype="1">
                                          <p:stCondLst>
                                            <p:cond evt="begin" delay="0">
                                              <p:tn val="10"/>
                                            </p:cond>
                                          </p:stCondLst>
                                          <p:endCondLst>
                                            <p:cond evt="onStopAudio" delay="0">
                                              <p:tgtEl>
                                                <p:sldTgt/>
                                              </p:tgtEl>
                                            </p:cond>
                                          </p:endCondLst>
                                        </p:cTn>
                                        <p:tgtEl>
                                          <p:sndTgt r:embed="rId3"/>
                                        </p:tgtEl>
                                      </p:cMediaNode>
                                    </p:audio>
                                  </p:sub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4" presetSubtype="32">
                                  <p:stCondLst>
                                    <p:cond delay="0"/>
                                  </p:stCondLst>
                                  <p:childTnLst>
                                    <p:set>
                                      <p:cBhvr>
                                        <p:cTn dur="1" fill="hold" id="19">
                                          <p:stCondLst>
                                            <p:cond delay="0"/>
                                          </p:stCondLst>
                                        </p:cTn>
                                        <p:tgtEl>
                                          <p:spTgt spid="1049363"/>
                                        </p:tgtEl>
                                        <p:attrNameLst>
                                          <p:attrName>style.visibility</p:attrName>
                                        </p:attrNameLst>
                                      </p:cBhvr>
                                      <p:to>
                                        <p:strVal val="visible"/>
                                      </p:to>
                                    </p:set>
                                    <p:animEffect transition="in" filter="box(out)">
                                      <p:cBhvr>
                                        <p:cTn dur="500" id="20"/>
                                        <p:tgtEl>
                                          <p:spTgt spid="1049363"/>
                                        </p:tgtEl>
                                      </p:cBhvr>
                                    </p:animEffect>
                                  </p:childTnLst>
                                  <p:subTnLst>
                                    <p:audio>
                                      <p:cMediaNode mute="0" vol="50000">
                                        <p:cTn display="0" id="18" masterRel="sameClick" presetSubtype="1">
                                          <p:stCondLst>
                                            <p:cond evt="begin" delay="0">
                                              <p:tn val="16"/>
                                            </p:cond>
                                          </p:stCondLst>
                                          <p:endCondLst>
                                            <p:cond evt="onStopAudio" delay="0">
                                              <p:tgtEl>
                                                <p:sldTgt/>
                                              </p:tgtEl>
                                            </p:cond>
                                          </p:endCondLst>
                                        </p:cTn>
                                        <p:tgtEl>
                                          <p:sndTgt r:embed="rId4"/>
                                        </p:tgtEl>
                                      </p:cMediaNode>
                                    </p:audio>
                                  </p:subTnLst>
                                </p:cTn>
                              </p:par>
                            </p:childTnLst>
                          </p:cTn>
                        </p:par>
                        <p:par>
                          <p:cTn fill="hold" id="21" nodeType="afterGroup">
                            <p:stCondLst>
                              <p:cond delay="500"/>
                            </p:stCondLst>
                            <p:childTnLst>
                              <p:par>
                                <p:cTn fill="hold" id="22" nodeType="afterEffect" presetClass="entr" presetID="2" presetSubtype="4">
                                  <p:stCondLst>
                                    <p:cond delay="0"/>
                                  </p:stCondLst>
                                  <p:childTnLst>
                                    <p:set>
                                      <p:cBhvr>
                                        <p:cTn dur="1" fill="hold" id="24">
                                          <p:stCondLst>
                                            <p:cond delay="0"/>
                                          </p:stCondLst>
                                        </p:cTn>
                                        <p:tgtEl>
                                          <p:spTgt spid="2097225"/>
                                        </p:tgtEl>
                                        <p:attrNameLst>
                                          <p:attrName>style.visibility</p:attrName>
                                        </p:attrNameLst>
                                      </p:cBhvr>
                                      <p:to>
                                        <p:strVal val="visible"/>
                                      </p:to>
                                    </p:set>
                                    <p:anim calcmode="lin" valueType="num">
                                      <p:cBhvr additive="base">
                                        <p:cTn dur="500" fill="hold" id="25"/>
                                        <p:tgtEl>
                                          <p:spTgt spid="2097225"/>
                                        </p:tgtEl>
                                        <p:attrNameLst>
                                          <p:attrName>ppt_x</p:attrName>
                                        </p:attrNameLst>
                                      </p:cBhvr>
                                      <p:tavLst>
                                        <p:tav tm="0">
                                          <p:val>
                                            <p:strVal val="#ppt_x"/>
                                          </p:val>
                                        </p:tav>
                                        <p:tav tm="100000">
                                          <p:val>
                                            <p:strVal val="#ppt_x"/>
                                          </p:val>
                                        </p:tav>
                                      </p:tavLst>
                                    </p:anim>
                                    <p:anim calcmode="lin" valueType="num">
                                      <p:cBhvr additive="base">
                                        <p:cTn dur="500" fill="hold" id="26"/>
                                        <p:tgtEl>
                                          <p:spTgt spid="2097225"/>
                                        </p:tgtEl>
                                        <p:attrNameLst>
                                          <p:attrName>ppt_y</p:attrName>
                                        </p:attrNameLst>
                                      </p:cBhvr>
                                      <p:tavLst>
                                        <p:tav tm="0">
                                          <p:val>
                                            <p:strVal val="1+#ppt_h/2"/>
                                          </p:val>
                                        </p:tav>
                                        <p:tav tm="100000">
                                          <p:val>
                                            <p:strVal val="#ppt_y"/>
                                          </p:val>
                                        </p:tav>
                                      </p:tavLst>
                                    </p:anim>
                                  </p:childTnLst>
                                  <p:subTnLst>
                                    <p:audio>
                                      <p:cMediaNode mute="0" vol="50000">
                                        <p:cTn display="0" id="23" masterRel="sameClick" presetSubtype="1">
                                          <p:stCondLst>
                                            <p:cond evt="begin" delay="0">
                                              <p:tn val="20"/>
                                            </p:cond>
                                          </p:stCondLst>
                                          <p:endCondLst>
                                            <p:cond evt="onStopAudio" delay="0">
                                              <p:tgtEl>
                                                <p:sldTgt/>
                                              </p:tgtEl>
                                            </p:cond>
                                          </p:endCondLst>
                                        </p:cTn>
                                        <p:tgtEl>
                                          <p:sndTgt r:embed="rId3"/>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63" grpId="0" uiExpand="0" build="whole"/>
    </p:bldLst>
  </p:timing>
</p:sld>
</file>

<file path=ppt/slides/slide92.xml><?xml version="1.0" encoding="utf-8"?>
<p:sld xmlns:a="http://schemas.openxmlformats.org/drawingml/2006/main" xmlns:r="http://schemas.openxmlformats.org/officeDocument/2006/relationships" xmlns:p="http://schemas.openxmlformats.org/presentationml/2006/main" show="1" showMasterSp="1">
  <p:cSld>
    <p:spTree>
      <p:nvGrpSpPr>
        <p:cNvPr id="235" name=""/>
        <p:cNvGrpSpPr/>
        <p:nvPr/>
      </p:nvGrpSpPr>
      <p:grpSpPr>
        <a:xfrm rot="0">
          <a:off x="0" y="0"/>
          <a:ext cx="0" cy="0"/>
          <a:chOff x="0" y="0"/>
          <a:chExt cx="0" cy="0"/>
        </a:xfrm>
      </p:grpSpPr>
      <p:sp>
        <p:nvSpPr>
          <p:cNvPr id="1049367" name="Text Box 2"/>
          <p:cNvSpPr txBox="1"/>
          <p:nvPr/>
        </p:nvSpPr>
        <p:spPr>
          <a:xfrm rot="0">
            <a:off x="685800" y="925512"/>
            <a:ext cx="3525837"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将给定流程表中的状态用相应二进制编码表示，即可得到相应二进制流程表。</a:t>
            </a:r>
          </a:p>
        </p:txBody>
      </p:sp>
      <p:sp>
        <p:nvSpPr>
          <p:cNvPr id="1049368" name="Text Box 3"/>
          <p:cNvSpPr txBox="1"/>
          <p:nvPr/>
        </p:nvSpPr>
        <p:spPr>
          <a:xfrm rot="0">
            <a:off x="5292725" y="4940300"/>
            <a:ext cx="33528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solidFill>
                  <a:srgbClr val="FF3300"/>
                </a:solidFill>
                <a:latin typeface="Times New Roman" pitchFamily="18" charset="0"/>
              </a:rPr>
              <a:t>该二进制流程表，消除了竞争现象。</a:t>
            </a:r>
            <a:r>
              <a:rPr altLang="en-US" b="1" sz="2400" lang="zh-CN">
                <a:solidFill>
                  <a:srgbClr val="FF3300"/>
                </a:solidFill>
                <a:latin typeface="Times New Roman" pitchFamily="18" charset="0"/>
              </a:rPr>
              <a:t> </a:t>
            </a:r>
          </a:p>
        </p:txBody>
      </p:sp>
      <p:grpSp>
        <p:nvGrpSpPr>
          <p:cNvPr id="236" name=""/>
          <p:cNvGrpSpPr/>
          <p:nvPr/>
        </p:nvGrpSpPr>
        <p:grpSpPr>
          <a:xfrm rot="0">
            <a:off x="838200" y="2801937"/>
            <a:ext cx="3581400" cy="1600200"/>
            <a:chOff x="528" y="1584"/>
            <a:chExt cx="2256" cy="1008"/>
          </a:xfrm>
        </p:grpSpPr>
        <p:sp>
          <p:nvSpPr>
            <p:cNvPr id="1049369" name="Text Box 5"/>
            <p:cNvSpPr txBox="1"/>
            <p:nvPr/>
          </p:nvSpPr>
          <p:spPr>
            <a:xfrm rot="0">
              <a:off x="528" y="1584"/>
              <a:ext cx="1488" cy="51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b="1" sz="2400" lang="en-US">
                  <a:solidFill>
                    <a:srgbClr val="CC3300"/>
                  </a:solidFill>
                  <a:latin typeface="Times New Roman" pitchFamily="18" charset="0"/>
                </a:rPr>
                <a:t>A→00</a:t>
              </a:r>
              <a:r>
                <a:rPr altLang="en-US" b="1" sz="2400" lang="zh-CN">
                  <a:solidFill>
                    <a:srgbClr val="CC3300"/>
                  </a:solidFill>
                  <a:latin typeface="Times New Roman" pitchFamily="18" charset="0"/>
                </a:rPr>
                <a:t>　 </a:t>
              </a:r>
              <a:r>
                <a:rPr altLang="zh-CN" b="1" sz="2400" lang="en-US">
                  <a:solidFill>
                    <a:srgbClr val="CC3300"/>
                  </a:solidFill>
                  <a:latin typeface="Times New Roman" pitchFamily="18" charset="0"/>
                </a:rPr>
                <a:t>B →01 C→10 </a:t>
              </a:r>
              <a:r>
                <a:rPr altLang="en-US" b="1" sz="2400" lang="zh-CN">
                  <a:solidFill>
                    <a:srgbClr val="CC3300"/>
                  </a:solidFill>
                  <a:latin typeface="Times New Roman" pitchFamily="18" charset="0"/>
                </a:rPr>
                <a:t>　</a:t>
              </a:r>
              <a:r>
                <a:rPr altLang="zh-CN" b="1" sz="2400" lang="en-US">
                  <a:solidFill>
                    <a:srgbClr val="CC3300"/>
                  </a:solidFill>
                  <a:latin typeface="Times New Roman" pitchFamily="18" charset="0"/>
                </a:rPr>
                <a:t>D→11</a:t>
              </a:r>
            </a:p>
          </p:txBody>
        </p:sp>
        <p:sp>
          <p:nvSpPr>
            <p:cNvPr id="1049370" name="AutoShape 6"/>
            <p:cNvSpPr/>
            <p:nvPr/>
          </p:nvSpPr>
          <p:spPr>
            <a:xfrm rot="0">
              <a:off x="1968" y="1728"/>
              <a:ext cx="816" cy="192"/>
            </a:xfrm>
            <a:prstGeom prst="leftArrow">
              <a:avLst>
                <a:gd name="adj1" fmla="val 50000"/>
                <a:gd name="adj2" fmla="val 106250"/>
              </a:avLst>
            </a:prstGeom>
            <a:solidFill>
              <a:schemeClr val="accent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71" name="AutoShape 7"/>
            <p:cNvSpPr/>
            <p:nvPr/>
          </p:nvSpPr>
          <p:spPr>
            <a:xfrm rot="0">
              <a:off x="1392" y="2064"/>
              <a:ext cx="144" cy="528"/>
            </a:xfrm>
            <a:prstGeom prst="downArrow">
              <a:avLst>
                <a:gd name="adj1" fmla="val 50000"/>
                <a:gd name="adj2" fmla="val 91666"/>
              </a:avLst>
            </a:prstGeom>
            <a:solidFill>
              <a:schemeClr val="accent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pic>
        <p:nvPicPr>
          <p:cNvPr id="2097227" name="Picture 8" descr="表6"/>
          <p:cNvPicPr>
            <a:picLocks/>
          </p:cNvPicPr>
          <p:nvPr/>
        </p:nvPicPr>
        <p:blipFill>
          <a:blip xmlns:r="http://schemas.openxmlformats.org/officeDocument/2006/relationships" r:embed="rId1">
            <a:lum bright="-100000"/>
          </a:blip>
          <a:srcRect l="0" t="0" r="0" b="0"/>
          <a:stretch>
            <a:fillRect/>
          </a:stretch>
        </p:blipFill>
        <p:spPr>
          <a:xfrm rot="0">
            <a:off x="522287" y="4391025"/>
            <a:ext cx="4419600" cy="2206625"/>
          </a:xfrm>
          <a:prstGeom prst="rect"/>
          <a:noFill/>
          <a:ln>
            <a:noFill/>
          </a:ln>
        </p:spPr>
      </p:pic>
      <p:pic>
        <p:nvPicPr>
          <p:cNvPr id="2097228" name="Picture 9"/>
          <p:cNvPicPr>
            <a:picLocks/>
          </p:cNvPicPr>
          <p:nvPr/>
        </p:nvPicPr>
        <p:blipFill>
          <a:blip xmlns:r="http://schemas.openxmlformats.org/officeDocument/2006/relationships" r:embed="rId2"/>
          <a:srcRect l="0" t="0" r="0" b="0"/>
          <a:stretch>
            <a:fillRect/>
          </a:stretch>
        </p:blipFill>
        <p:spPr>
          <a:xfrm rot="0">
            <a:off x="4302125" y="1601787"/>
            <a:ext cx="4765675" cy="2216150"/>
          </a:xfrm>
          <a:prstGeom prst="rect"/>
          <a:noFill/>
          <a:ln>
            <a:noFill/>
          </a:ln>
        </p:spPr>
      </p:pic>
      <p:sp>
        <p:nvSpPr>
          <p:cNvPr id="104937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37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92</a:t>
            </a:fld>
            <a:endParaRPr altLang="en-US" sz="1400" lang="zh-CN">
              <a:solidFill>
                <a:srgbClr val="656565"/>
              </a:solidFill>
            </a:endParaRPr>
          </a:p>
        </p:txBody>
      </p:sp>
      <p:sp>
        <p:nvSpPr>
          <p:cNvPr id="104937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28"/>
                                        </p:tgtEl>
                                        <p:attrNameLst>
                                          <p:attrName>style.visibility</p:attrName>
                                        </p:attrNameLst>
                                      </p:cBhvr>
                                      <p:to>
                                        <p:strVal val="visible"/>
                                      </p:to>
                                    </p:set>
                                    <p:anim calcmode="lin" valueType="num">
                                      <p:cBhvr additive="base">
                                        <p:cTn dur="500" fill="hold" id="7"/>
                                        <p:tgtEl>
                                          <p:spTgt spid="2097228"/>
                                        </p:tgtEl>
                                        <p:attrNameLst>
                                          <p:attrName>ppt_x</p:attrName>
                                        </p:attrNameLst>
                                      </p:cBhvr>
                                      <p:tavLst>
                                        <p:tav tm="0">
                                          <p:val>
                                            <p:strVal val="#ppt_x"/>
                                          </p:val>
                                        </p:tav>
                                        <p:tav tm="100000">
                                          <p:val>
                                            <p:strVal val="#ppt_x"/>
                                          </p:val>
                                        </p:tav>
                                      </p:tavLst>
                                    </p:anim>
                                    <p:anim calcmode="lin" valueType="num">
                                      <p:cBhvr additive="base">
                                        <p:cTn dur="500" fill="hold" id="8"/>
                                        <p:tgtEl>
                                          <p:spTgt spid="2097228"/>
                                        </p:tgtEl>
                                        <p:attrNameLst>
                                          <p:attrName>ppt_y</p:attrName>
                                        </p:attrNameLst>
                                      </p:cBhvr>
                                      <p:tavLst>
                                        <p:tav tm="0">
                                          <p:val>
                                            <p:strVal val="1+#ppt_h/2"/>
                                          </p:val>
                                        </p:tav>
                                        <p:tav tm="100000">
                                          <p:val>
                                            <p:strVal val="#ppt_y"/>
                                          </p:val>
                                        </p:tav>
                                      </p:tavLst>
                                    </p:anim>
                                  </p:childTnLst>
                                </p:cTn>
                              </p:par>
                            </p:childTnLst>
                          </p:cTn>
                        </p:par>
                        <p:par>
                          <p:cTn fill="hold" id="9" nodeType="afterGroup">
                            <p:stCondLst>
                              <p:cond delay="500"/>
                            </p:stCondLst>
                            <p:childTnLst>
                              <p:par>
                                <p:cTn fill="hold" id="10" nodeType="afterEffect" presetClass="entr" presetID="1" presetSubtype="0">
                                  <p:stCondLst>
                                    <p:cond delay="0"/>
                                  </p:stCondLst>
                                  <p:childTnLst>
                                    <p:set>
                                      <p:cBhvr>
                                        <p:cTn dur="1" fill="hold" id="11">
                                          <p:stCondLst>
                                            <p:cond delay="499"/>
                                          </p:stCondLst>
                                        </p:cTn>
                                        <p:tgtEl>
                                          <p:spTgt spid="236"/>
                                        </p:tgtEl>
                                        <p:attrNameLst>
                                          <p:attrName>style.visibility</p:attrName>
                                        </p:attrNameLst>
                                      </p:cBhvr>
                                      <p:to>
                                        <p:strVal val="visible"/>
                                      </p:to>
                                    </p:set>
                                  </p:childTnLst>
                                </p:cTn>
                              </p:par>
                            </p:childTnLst>
                          </p:cTn>
                        </p:par>
                        <p:par>
                          <p:cTn fill="hold" id="12" nodeType="afterGroup">
                            <p:stCondLst>
                              <p:cond delay="1000"/>
                            </p:stCondLst>
                            <p:childTnLst>
                              <p:par>
                                <p:cTn fill="hold" id="13" nodeType="afterEffect" presetClass="entr" presetID="2" presetSubtype="4">
                                  <p:stCondLst>
                                    <p:cond delay="0"/>
                                  </p:stCondLst>
                                  <p:childTnLst>
                                    <p:set>
                                      <p:cBhvr>
                                        <p:cTn dur="1" fill="hold" id="15">
                                          <p:stCondLst>
                                            <p:cond delay="0"/>
                                          </p:stCondLst>
                                        </p:cTn>
                                        <p:tgtEl>
                                          <p:spTgt spid="2097227"/>
                                        </p:tgtEl>
                                        <p:attrNameLst>
                                          <p:attrName>style.visibility</p:attrName>
                                        </p:attrNameLst>
                                      </p:cBhvr>
                                      <p:to>
                                        <p:strVal val="visible"/>
                                      </p:to>
                                    </p:set>
                                    <p:anim calcmode="lin" valueType="num">
                                      <p:cBhvr additive="base">
                                        <p:cTn dur="500" fill="hold" id="16"/>
                                        <p:tgtEl>
                                          <p:spTgt spid="2097227"/>
                                        </p:tgtEl>
                                        <p:attrNameLst>
                                          <p:attrName>ppt_x</p:attrName>
                                        </p:attrNameLst>
                                      </p:cBhvr>
                                      <p:tavLst>
                                        <p:tav tm="0">
                                          <p:val>
                                            <p:strVal val="#ppt_x"/>
                                          </p:val>
                                        </p:tav>
                                        <p:tav tm="100000">
                                          <p:val>
                                            <p:strVal val="#ppt_x"/>
                                          </p:val>
                                        </p:tav>
                                      </p:tavLst>
                                    </p:anim>
                                    <p:anim calcmode="lin" valueType="num">
                                      <p:cBhvr additive="base">
                                        <p:cTn dur="500" fill="hold" id="17"/>
                                        <p:tgtEl>
                                          <p:spTgt spid="2097227"/>
                                        </p:tgtEl>
                                        <p:attrNameLst>
                                          <p:attrName>ppt_y</p:attrName>
                                        </p:attrNameLst>
                                      </p:cBhvr>
                                      <p:tavLst>
                                        <p:tav tm="0">
                                          <p:val>
                                            <p:strVal val="1+#ppt_h/2"/>
                                          </p:val>
                                        </p:tav>
                                        <p:tav tm="100000">
                                          <p:val>
                                            <p:strVal val="#ppt_y"/>
                                          </p:val>
                                        </p:tav>
                                      </p:tavLst>
                                    </p:anim>
                                  </p:childTnLst>
                                  <p:subTnLst>
                                    <p:audio>
                                      <p:cMediaNode mute="0" vol="50000">
                                        <p:cTn display="0" id="14" masterRel="sameClick" presetSubtype="1">
                                          <p:stCondLst>
                                            <p:cond evt="begin" delay="0">
                                              <p:tn val="13"/>
                                            </p:cond>
                                          </p:stCondLst>
                                          <p:endCondLst>
                                            <p:cond evt="onStopAudio" delay="0">
                                              <p:tgtEl>
                                                <p:sldTgt/>
                                              </p:tgtEl>
                                            </p:cond>
                                          </p:endCondLst>
                                        </p:cTn>
                                        <p:tgtEl>
                                          <p:sndTgt r:embed="rId3"/>
                                        </p:tgtEl>
                                      </p:cMediaNode>
                                    </p:audio>
                                  </p:subTnLst>
                                </p:cTn>
                              </p:par>
                            </p:childTnLst>
                          </p:cTn>
                        </p:par>
                        <p:par>
                          <p:cTn fill="hold" id="18" nodeType="afterGroup">
                            <p:stCondLst>
                              <p:cond delay="1500"/>
                            </p:stCondLst>
                            <p:childTnLst>
                              <p:par>
                                <p:cTn fill="hold" grpId="0" id="19" nodeType="afterEffect" presetClass="entr" presetID="3" presetSubtype="10">
                                  <p:stCondLst>
                                    <p:cond delay="0"/>
                                  </p:stCondLst>
                                  <p:childTnLst>
                                    <p:set>
                                      <p:cBhvr>
                                        <p:cTn dur="1" fill="hold" id="20">
                                          <p:stCondLst>
                                            <p:cond delay="0"/>
                                          </p:stCondLst>
                                        </p:cTn>
                                        <p:tgtEl>
                                          <p:spTgt spid="1049368"/>
                                        </p:tgtEl>
                                        <p:attrNameLst>
                                          <p:attrName>style.visibility</p:attrName>
                                        </p:attrNameLst>
                                      </p:cBhvr>
                                      <p:to>
                                        <p:strVal val="visible"/>
                                      </p:to>
                                    </p:set>
                                    <p:animEffect transition="in" filter="blinds(horizontal)">
                                      <p:cBhvr>
                                        <p:cTn dur="500" id="21"/>
                                        <p:tgtEl>
                                          <p:spTgt spid="1049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68" grpId="0" uiExpand="0" build="whole"/>
    </p:bldLst>
  </p:timing>
</p:sld>
</file>

<file path=ppt/slides/slide93.xml><?xml version="1.0" encoding="utf-8"?>
<p:sld xmlns:a="http://schemas.openxmlformats.org/drawingml/2006/main" xmlns:r="http://schemas.openxmlformats.org/officeDocument/2006/relationships" xmlns:p="http://schemas.openxmlformats.org/presentationml/2006/main" show="1" showMasterSp="1">
  <p:cSld>
    <p:spTree>
      <p:nvGrpSpPr>
        <p:cNvPr id="237" name=""/>
        <p:cNvGrpSpPr/>
        <p:nvPr/>
      </p:nvGrpSpPr>
      <p:grpSpPr>
        <a:xfrm rot="0">
          <a:off x="0" y="0"/>
          <a:ext cx="0" cy="0"/>
          <a:chOff x="0" y="0"/>
          <a:chExt cx="0" cy="0"/>
        </a:xfrm>
      </p:grpSpPr>
      <p:sp>
        <p:nvSpPr>
          <p:cNvPr id="1049375" name="Text Box 2"/>
          <p:cNvSpPr txBox="1"/>
          <p:nvPr/>
        </p:nvSpPr>
        <p:spPr>
          <a:xfrm rot="0">
            <a:off x="569912" y="1430337"/>
            <a:ext cx="8142287"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　　对于某些流程表，尽管相邻图上状态的最大相邻状态数</a:t>
            </a:r>
            <a:r>
              <a:rPr altLang="zh-CN" sz="2400" lang="en-US">
                <a:latin typeface="Times New Roman" pitchFamily="18" charset="0"/>
              </a:rPr>
              <a:t>L</a:t>
            </a:r>
            <a:r>
              <a:rPr altLang="en-US" sz="2400" lang="zh-CN">
                <a:latin typeface="Times New Roman" pitchFamily="18" charset="0"/>
              </a:rPr>
              <a:t>不大于状态分配的最小代码位数</a:t>
            </a:r>
            <a:r>
              <a:rPr altLang="zh-CN" sz="2400" lang="en-US">
                <a:latin typeface="Times New Roman" pitchFamily="18" charset="0"/>
              </a:rPr>
              <a:t>m</a:t>
            </a:r>
            <a:r>
              <a:rPr altLang="en-US" sz="2400" lang="zh-CN">
                <a:latin typeface="Times New Roman" pitchFamily="18" charset="0"/>
              </a:rPr>
              <a:t>，但状态之间的相邻关系形成由奇数个状态构成的闭环，因而无法直接实现状态的相邻分配。解决这类问题的一种常用的方法是通过增加过渡状态，实现相邻分配，得到一个无竞争的二进制流程表。</a:t>
            </a:r>
          </a:p>
        </p:txBody>
      </p:sp>
      <p:sp>
        <p:nvSpPr>
          <p:cNvPr id="1049376" name="Text Box 3"/>
          <p:cNvSpPr txBox="1"/>
          <p:nvPr/>
        </p:nvSpPr>
        <p:spPr>
          <a:xfrm rot="0">
            <a:off x="446087" y="1042987"/>
            <a:ext cx="53498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a:t>
            </a:r>
            <a:r>
              <a:rPr altLang="en-US" sz="2400" lang="zh-CN">
                <a:solidFill>
                  <a:srgbClr val="0000FF"/>
                </a:solidFill>
                <a:latin typeface="Times New Roman" pitchFamily="18" charset="0"/>
              </a:rPr>
              <a:t>增加过渡状态，实现相邻分配</a:t>
            </a:r>
          </a:p>
        </p:txBody>
      </p:sp>
      <p:sp>
        <p:nvSpPr>
          <p:cNvPr id="1049377" name="Text Box 4"/>
          <p:cNvSpPr txBox="1"/>
          <p:nvPr/>
        </p:nvSpPr>
        <p:spPr>
          <a:xfrm rot="0">
            <a:off x="588962" y="3763962"/>
            <a:ext cx="75834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b="1" sz="2400" lang="zh-CN">
                <a:solidFill>
                  <a:srgbClr val="CC3300"/>
                </a:solidFill>
                <a:latin typeface="Times New Roman" pitchFamily="18" charset="0"/>
              </a:rPr>
              <a:t>例</a:t>
            </a:r>
            <a:r>
              <a:rPr altLang="en-US" b="1" sz="2400" lang="zh-CN">
                <a:solidFill>
                  <a:schemeClr val="accent1"/>
                </a:solidFill>
                <a:latin typeface="Times New Roman" pitchFamily="18" charset="0"/>
              </a:rPr>
              <a:t>　</a:t>
            </a:r>
            <a:r>
              <a:rPr altLang="en-US" sz="2400" lang="zh-CN">
                <a:latin typeface="Times New Roman" pitchFamily="18" charset="0"/>
              </a:rPr>
              <a:t>对如下流程表进行状态编码，得到二进制流程表。</a:t>
            </a:r>
          </a:p>
        </p:txBody>
      </p:sp>
      <p:pic>
        <p:nvPicPr>
          <p:cNvPr id="2097229" name="Picture 5" descr="表6"/>
          <p:cNvPicPr>
            <a:picLocks/>
          </p:cNvPicPr>
          <p:nvPr/>
        </p:nvPicPr>
        <p:blipFill>
          <a:blip xmlns:r="http://schemas.openxmlformats.org/officeDocument/2006/relationships" r:embed="rId1">
            <a:lum bright="-100000"/>
          </a:blip>
          <a:srcRect l="0" t="0" r="0" b="0"/>
          <a:stretch>
            <a:fillRect/>
          </a:stretch>
        </p:blipFill>
        <p:spPr>
          <a:xfrm rot="0">
            <a:off x="1822450" y="4129087"/>
            <a:ext cx="5486400" cy="2468562"/>
          </a:xfrm>
          <a:prstGeom prst="rect"/>
          <a:noFill/>
          <a:ln>
            <a:noFill/>
          </a:ln>
        </p:spPr>
      </p:pic>
      <p:sp>
        <p:nvSpPr>
          <p:cNvPr id="104937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37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93</a:t>
            </a:fld>
            <a:endParaRPr altLang="en-US" sz="1400" lang="zh-CN">
              <a:solidFill>
                <a:srgbClr val="656565"/>
              </a:solidFill>
            </a:endParaRPr>
          </a:p>
        </p:txBody>
      </p:sp>
      <p:sp>
        <p:nvSpPr>
          <p:cNvPr id="104938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7" presetSubtype="8">
                                  <p:stCondLst>
                                    <p:cond delay="0"/>
                                  </p:stCondLst>
                                  <p:childTnLst>
                                    <p:set>
                                      <p:cBhvr>
                                        <p:cTn dur="1" fill="hold" id="6">
                                          <p:stCondLst>
                                            <p:cond delay="0"/>
                                          </p:stCondLst>
                                        </p:cTn>
                                        <p:tgtEl>
                                          <p:spTgt spid="1049375"/>
                                        </p:tgtEl>
                                        <p:attrNameLst>
                                          <p:attrName>style.visibility</p:attrName>
                                        </p:attrNameLst>
                                      </p:cBhvr>
                                      <p:to>
                                        <p:strVal val="visible"/>
                                      </p:to>
                                    </p:set>
                                    <p:anim calcmode="lin" valueType="num">
                                      <p:cBhvr>
                                        <p:cTn dur="500" fill="hold" id="7"/>
                                        <p:tgtEl>
                                          <p:spTgt spid="1049375"/>
                                        </p:tgtEl>
                                        <p:attrNameLst>
                                          <p:attrName>ppt_x</p:attrName>
                                        </p:attrNameLst>
                                      </p:cBhvr>
                                      <p:tavLst>
                                        <p:tav tm="0">
                                          <p:val>
                                            <p:strVal val="#ppt_x-#ppt_w/2"/>
                                          </p:val>
                                        </p:tav>
                                        <p:tav tm="100000">
                                          <p:val>
                                            <p:strVal val="#ppt_x"/>
                                          </p:val>
                                        </p:tav>
                                      </p:tavLst>
                                    </p:anim>
                                    <p:anim calcmode="lin" valueType="num">
                                      <p:cBhvr>
                                        <p:cTn dur="500" fill="hold" id="8"/>
                                        <p:tgtEl>
                                          <p:spTgt spid="1049375"/>
                                        </p:tgtEl>
                                        <p:attrNameLst>
                                          <p:attrName>ppt_y</p:attrName>
                                        </p:attrNameLst>
                                      </p:cBhvr>
                                      <p:tavLst>
                                        <p:tav tm="0">
                                          <p:val>
                                            <p:strVal val="#ppt_y"/>
                                          </p:val>
                                        </p:tav>
                                        <p:tav tm="100000">
                                          <p:val>
                                            <p:strVal val="#ppt_y"/>
                                          </p:val>
                                        </p:tav>
                                      </p:tavLst>
                                    </p:anim>
                                    <p:anim calcmode="lin" valueType="num">
                                      <p:cBhvr>
                                        <p:cTn dur="500" fill="hold" id="9"/>
                                        <p:tgtEl>
                                          <p:spTgt spid="1049375"/>
                                        </p:tgtEl>
                                        <p:attrNameLst>
                                          <p:attrName>ppt_w</p:attrName>
                                        </p:attrNameLst>
                                      </p:cBhvr>
                                      <p:tavLst>
                                        <p:tav tm="0">
                                          <p:val>
                                            <p:fltVal val="0.0"/>
                                          </p:val>
                                        </p:tav>
                                        <p:tav tm="100000">
                                          <p:val>
                                            <p:strVal val="#ppt_w"/>
                                          </p:val>
                                        </p:tav>
                                      </p:tavLst>
                                    </p:anim>
                                    <p:anim calcmode="lin" valueType="num">
                                      <p:cBhvr>
                                        <p:cTn dur="500" fill="hold" id="10"/>
                                        <p:tgtEl>
                                          <p:spTgt spid="1049375"/>
                                        </p:tgtEl>
                                        <p:attrNameLst>
                                          <p:attrName>ppt_h</p:attrName>
                                        </p:attrNameLst>
                                      </p:cBhvr>
                                      <p:tavLst>
                                        <p:tav tm="0">
                                          <p:val>
                                            <p:strVal val="#ppt_h"/>
                                          </p:val>
                                        </p:tav>
                                        <p:tav tm="100000">
                                          <p:val>
                                            <p:strVal val="#ppt_h"/>
                                          </p:val>
                                        </p:tav>
                                      </p:tavLst>
                                    </p:anim>
                                  </p:childTnLst>
                                </p:cTn>
                              </p:par>
                            </p:childTnLst>
                          </p:cTn>
                        </p:par>
                      </p:childTnLst>
                    </p:cTn>
                  </p:par>
                  <p:par>
                    <p:cTn fill="hold" id="11" nodeType="clickPar">
                      <p:stCondLst>
                        <p:cond delay="indefinite"/>
                      </p:stCondLst>
                      <p:childTnLst>
                        <p:par>
                          <p:cTn fill="hold" id="12" nodeType="withGroup">
                            <p:stCondLst>
                              <p:cond delay="0"/>
                            </p:stCondLst>
                            <p:childTnLst>
                              <p:par>
                                <p:cTn fill="hold" grpId="0" id="13" nodeType="clickEffect" presetClass="entr" presetID="12" presetSubtype="4">
                                  <p:stCondLst>
                                    <p:cond delay="0"/>
                                  </p:stCondLst>
                                  <p:childTnLst>
                                    <p:set>
                                      <p:cBhvr>
                                        <p:cTn dur="1" fill="hold" id="14">
                                          <p:stCondLst>
                                            <p:cond delay="0"/>
                                          </p:stCondLst>
                                        </p:cTn>
                                        <p:tgtEl>
                                          <p:spTgt spid="1049377"/>
                                        </p:tgtEl>
                                        <p:attrNameLst>
                                          <p:attrName>style.visibility</p:attrName>
                                        </p:attrNameLst>
                                      </p:cBhvr>
                                      <p:to>
                                        <p:strVal val="visible"/>
                                      </p:to>
                                    </p:set>
                                    <p:animEffect transition="in" filter="slide(fromBottom)">
                                      <p:cBhvr>
                                        <p:cTn dur="500" id="15"/>
                                        <p:tgtEl>
                                          <p:spTgt spid="1049377"/>
                                        </p:tgtEl>
                                      </p:cBhvr>
                                    </p:animEffect>
                                  </p:childTnLst>
                                </p:cTn>
                              </p:par>
                            </p:childTnLst>
                          </p:cTn>
                        </p:par>
                        <p:par>
                          <p:cTn fill="hold" id="16" nodeType="afterGroup">
                            <p:stCondLst>
                              <p:cond delay="500"/>
                            </p:stCondLst>
                            <p:childTnLst>
                              <p:par>
                                <p:cTn fill="hold" id="17" nodeType="afterEffect" presetClass="entr" presetID="2" presetSubtype="8">
                                  <p:stCondLst>
                                    <p:cond delay="0"/>
                                  </p:stCondLst>
                                  <p:childTnLst>
                                    <p:set>
                                      <p:cBhvr>
                                        <p:cTn dur="1" fill="hold" id="19">
                                          <p:stCondLst>
                                            <p:cond delay="0"/>
                                          </p:stCondLst>
                                        </p:cTn>
                                        <p:tgtEl>
                                          <p:spTgt spid="2097229"/>
                                        </p:tgtEl>
                                        <p:attrNameLst>
                                          <p:attrName>style.visibility</p:attrName>
                                        </p:attrNameLst>
                                      </p:cBhvr>
                                      <p:to>
                                        <p:strVal val="visible"/>
                                      </p:to>
                                    </p:set>
                                    <p:anim calcmode="lin" valueType="num">
                                      <p:cBhvr additive="base">
                                        <p:cTn dur="500" fill="hold" id="20"/>
                                        <p:tgtEl>
                                          <p:spTgt spid="2097229"/>
                                        </p:tgtEl>
                                        <p:attrNameLst>
                                          <p:attrName>ppt_x</p:attrName>
                                        </p:attrNameLst>
                                      </p:cBhvr>
                                      <p:tavLst>
                                        <p:tav tm="0">
                                          <p:val>
                                            <p:strVal val="0-#ppt_w/2"/>
                                          </p:val>
                                        </p:tav>
                                        <p:tav tm="100000">
                                          <p:val>
                                            <p:strVal val="#ppt_x"/>
                                          </p:val>
                                        </p:tav>
                                      </p:tavLst>
                                    </p:anim>
                                    <p:anim calcmode="lin" valueType="num">
                                      <p:cBhvr additive="base">
                                        <p:cTn dur="500" fill="hold" id="21"/>
                                        <p:tgtEl>
                                          <p:spTgt spid="2097229"/>
                                        </p:tgtEl>
                                        <p:attrNameLst>
                                          <p:attrName>ppt_y</p:attrName>
                                        </p:attrNameLst>
                                      </p:cBhvr>
                                      <p:tavLst>
                                        <p:tav tm="0">
                                          <p:val>
                                            <p:strVal val="#ppt_y"/>
                                          </p:val>
                                        </p:tav>
                                        <p:tav tm="100000">
                                          <p:val>
                                            <p:strVal val="#ppt_y"/>
                                          </p:val>
                                        </p:tav>
                                      </p:tavLst>
                                    </p:anim>
                                  </p:childTnLst>
                                  <p:subTnLst>
                                    <p:audio>
                                      <p:cMediaNode mute="0" vol="50000">
                                        <p:cTn display="0" id="18" masterRel="sameClick" presetSubtype="1">
                                          <p:stCondLst>
                                            <p:cond evt="begin" delay="0">
                                              <p:tn val="17"/>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75" grpId="0" uiExpand="0" build="whole"/>
      <p:bldP spid="1049377" grpId="0" uiExpand="0" build="whole"/>
    </p:bldLst>
  </p:timing>
</p:sld>
</file>

<file path=ppt/slides/slide94.xml><?xml version="1.0" encoding="utf-8"?>
<p:sld xmlns:a="http://schemas.openxmlformats.org/drawingml/2006/main" xmlns:r="http://schemas.openxmlformats.org/officeDocument/2006/relationships" xmlns:p="http://schemas.openxmlformats.org/presentationml/2006/main" showMasterSp="1">
  <p:cSld>
    <p:spTree>
      <p:nvGrpSpPr>
        <p:cNvPr id="238" name=""/>
        <p:cNvGrpSpPr/>
        <p:nvPr/>
      </p:nvGrpSpPr>
      <p:grpSpPr>
        <a:xfrm rot="0">
          <a:off x="0" y="0"/>
          <a:ext cx="0" cy="0"/>
          <a:chOff x="0" y="0"/>
          <a:chExt cx="0" cy="0"/>
        </a:xfrm>
      </p:grpSpPr>
      <p:sp>
        <p:nvSpPr>
          <p:cNvPr id="1049381" name="Text Box 2"/>
          <p:cNvSpPr txBox="1"/>
          <p:nvPr/>
        </p:nvSpPr>
        <p:spPr>
          <a:xfrm rot="0">
            <a:off x="611187" y="936625"/>
            <a:ext cx="8151812"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b="1" sz="2400" lang="zh-CN">
                <a:solidFill>
                  <a:srgbClr val="CC3300"/>
                </a:solidFill>
                <a:latin typeface="Times New Roman" pitchFamily="18" charset="0"/>
              </a:rPr>
              <a:t>解　</a:t>
            </a:r>
            <a:r>
              <a:rPr altLang="zh-CN" sz="2400" lang="en-US">
                <a:latin typeface="Times New Roman" pitchFamily="18" charset="0"/>
              </a:rPr>
              <a:t>根据给定流程表可作出状态相邻图如右下图所示。</a:t>
            </a:r>
          </a:p>
          <a:p>
            <a:pPr algn="just" eaLnBrk="1" hangingPunct="1" indent="0" lvl="0" marL="0">
              <a:lnSpc>
                <a:spcPct val="120000"/>
              </a:lnSpc>
              <a:spcBef>
                <a:spcPct val="0"/>
              </a:spcBef>
              <a:buFontTx/>
              <a:buNone/>
            </a:pPr>
            <a:r>
              <a:rPr altLang="zh-CN" sz="2400" lang="en-US">
                <a:latin typeface="Times New Roman" pitchFamily="18" charset="0"/>
              </a:rPr>
              <a:t>　　尽管相邻图上每个状态只有两个相邻状态，但由于3</a:t>
            </a:r>
            <a:r>
              <a:rPr altLang="en-US" sz="2400" lang="zh-CN">
                <a:latin typeface="Times New Roman" pitchFamily="18" charset="0"/>
              </a:rPr>
              <a:t>个状态之间的相邻关系构成一个闭环，所以，用两位代码无法满足其相邻关系。</a:t>
            </a:r>
          </a:p>
        </p:txBody>
      </p:sp>
      <p:grpSp>
        <p:nvGrpSpPr>
          <p:cNvPr id="239" name=""/>
          <p:cNvGrpSpPr/>
          <p:nvPr/>
        </p:nvGrpSpPr>
        <p:grpSpPr>
          <a:xfrm rot="0">
            <a:off x="5716587" y="2365375"/>
            <a:ext cx="2590800" cy="2000250"/>
            <a:chOff x="3696" y="1392"/>
            <a:chExt cx="1824" cy="1557"/>
          </a:xfrm>
        </p:grpSpPr>
        <p:sp>
          <p:nvSpPr>
            <p:cNvPr id="1049382" name="Text Box 4"/>
            <p:cNvSpPr txBox="1"/>
            <p:nvPr/>
          </p:nvSpPr>
          <p:spPr>
            <a:xfrm rot="0">
              <a:off x="4524" y="1406"/>
              <a:ext cx="285" cy="35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A</a:t>
              </a:r>
            </a:p>
          </p:txBody>
        </p:sp>
        <p:sp>
          <p:nvSpPr>
            <p:cNvPr id="1049383" name="Text Box 5"/>
            <p:cNvSpPr txBox="1"/>
            <p:nvPr/>
          </p:nvSpPr>
          <p:spPr>
            <a:xfrm rot="0">
              <a:off x="3744" y="2544"/>
              <a:ext cx="273" cy="35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B</a:t>
              </a:r>
            </a:p>
          </p:txBody>
        </p:sp>
        <p:sp>
          <p:nvSpPr>
            <p:cNvPr id="1049384" name="Text Box 6"/>
            <p:cNvSpPr txBox="1"/>
            <p:nvPr/>
          </p:nvSpPr>
          <p:spPr>
            <a:xfrm rot="0">
              <a:off x="5232" y="2593"/>
              <a:ext cx="285" cy="35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C</a:t>
              </a:r>
            </a:p>
          </p:txBody>
        </p:sp>
        <p:sp>
          <p:nvSpPr>
            <p:cNvPr id="1049385" name="Oval 7"/>
            <p:cNvSpPr/>
            <p:nvPr/>
          </p:nvSpPr>
          <p:spPr>
            <a:xfrm rot="0">
              <a:off x="4464" y="1392"/>
              <a:ext cx="336" cy="336"/>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86" name="Oval 8"/>
            <p:cNvSpPr/>
            <p:nvPr/>
          </p:nvSpPr>
          <p:spPr>
            <a:xfrm rot="0">
              <a:off x="5184" y="2592"/>
              <a:ext cx="336" cy="336"/>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87" name="Oval 9"/>
            <p:cNvSpPr/>
            <p:nvPr/>
          </p:nvSpPr>
          <p:spPr>
            <a:xfrm rot="0">
              <a:off x="3696" y="2544"/>
              <a:ext cx="336" cy="336"/>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88" name="AutoShape 10"/>
            <p:cNvSpPr/>
            <p:nvPr/>
          </p:nvSpPr>
          <p:spPr>
            <a:xfrm rot="1800000">
              <a:off x="4231" y="1695"/>
              <a:ext cx="49" cy="995"/>
            </a:xfrm>
            <a:prstGeom prst="upDownArrow">
              <a:avLst>
                <a:gd name="adj1" fmla="val 50000"/>
                <a:gd name="adj2" fmla="val 38544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89" name="AutoShape 11"/>
            <p:cNvSpPr/>
            <p:nvPr/>
          </p:nvSpPr>
          <p:spPr>
            <a:xfrm rot="19800000">
              <a:off x="4992" y="1728"/>
              <a:ext cx="48" cy="960"/>
            </a:xfrm>
            <a:prstGeom prst="upDownArrow">
              <a:avLst>
                <a:gd name="adj1" fmla="val 50000"/>
                <a:gd name="adj2" fmla="val 379629"/>
              </a:avLst>
            </a:prstGeom>
            <a:solidFill>
              <a:srgbClr val="FFCC66"/>
            </a:solid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90" name="AutoShape 12"/>
            <p:cNvSpPr/>
            <p:nvPr/>
          </p:nvSpPr>
          <p:spPr>
            <a:xfrm rot="0">
              <a:off x="4032" y="2832"/>
              <a:ext cx="1104" cy="48"/>
            </a:xfrm>
            <a:prstGeom prst="leftRightArrow">
              <a:avLst>
                <a:gd name="adj1" fmla="val 50000"/>
                <a:gd name="adj2" fmla="val 575000"/>
              </a:avLst>
            </a:prstGeom>
            <a:solidFill>
              <a:srgbClr val="FFCC66"/>
            </a:solid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grpSp>
        <p:nvGrpSpPr>
          <p:cNvPr id="240" name=""/>
          <p:cNvGrpSpPr/>
          <p:nvPr/>
        </p:nvGrpSpPr>
        <p:grpSpPr>
          <a:xfrm rot="0">
            <a:off x="6030912" y="4705350"/>
            <a:ext cx="2063750" cy="1819275"/>
            <a:chOff x="144" y="1728"/>
            <a:chExt cx="1493" cy="1476"/>
          </a:xfrm>
        </p:grpSpPr>
        <p:sp>
          <p:nvSpPr>
            <p:cNvPr id="1049391" name="Text Box 14"/>
            <p:cNvSpPr txBox="1"/>
            <p:nvPr/>
          </p:nvSpPr>
          <p:spPr>
            <a:xfrm rot="0">
              <a:off x="192" y="1728"/>
              <a:ext cx="293" cy="37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A</a:t>
              </a:r>
            </a:p>
          </p:txBody>
        </p:sp>
        <p:sp>
          <p:nvSpPr>
            <p:cNvPr id="1049392" name="Text Box 15"/>
            <p:cNvSpPr txBox="1"/>
            <p:nvPr/>
          </p:nvSpPr>
          <p:spPr>
            <a:xfrm rot="0">
              <a:off x="240" y="2832"/>
              <a:ext cx="281" cy="37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B</a:t>
              </a:r>
            </a:p>
          </p:txBody>
        </p:sp>
        <p:sp>
          <p:nvSpPr>
            <p:cNvPr id="1049393" name="Text Box 16"/>
            <p:cNvSpPr txBox="1"/>
            <p:nvPr/>
          </p:nvSpPr>
          <p:spPr>
            <a:xfrm rot="0">
              <a:off x="1344" y="2833"/>
              <a:ext cx="288" cy="37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C</a:t>
              </a:r>
            </a:p>
          </p:txBody>
        </p:sp>
        <p:sp>
          <p:nvSpPr>
            <p:cNvPr id="1049394" name="Oval 17"/>
            <p:cNvSpPr/>
            <p:nvPr/>
          </p:nvSpPr>
          <p:spPr>
            <a:xfrm rot="0">
              <a:off x="144" y="1728"/>
              <a:ext cx="336" cy="336"/>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95" name="Oval 18"/>
            <p:cNvSpPr/>
            <p:nvPr/>
          </p:nvSpPr>
          <p:spPr>
            <a:xfrm rot="0">
              <a:off x="1296" y="2784"/>
              <a:ext cx="336" cy="336"/>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96" name="Oval 19"/>
            <p:cNvSpPr/>
            <p:nvPr/>
          </p:nvSpPr>
          <p:spPr>
            <a:xfrm rot="0">
              <a:off x="192" y="2784"/>
              <a:ext cx="336" cy="336"/>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97" name="AutoShape 20"/>
            <p:cNvSpPr/>
            <p:nvPr/>
          </p:nvSpPr>
          <p:spPr>
            <a:xfrm rot="0">
              <a:off x="528" y="2928"/>
              <a:ext cx="768" cy="48"/>
            </a:xfrm>
            <a:prstGeom prst="leftRightArrow">
              <a:avLst>
                <a:gd name="adj1" fmla="val 50000"/>
                <a:gd name="adj2" fmla="val 4000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398" name="Text Box 21"/>
            <p:cNvSpPr txBox="1"/>
            <p:nvPr/>
          </p:nvSpPr>
          <p:spPr>
            <a:xfrm rot="0">
              <a:off x="1344" y="1728"/>
              <a:ext cx="293" cy="37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solidFill>
                    <a:srgbClr val="CC3300"/>
                  </a:solidFill>
                  <a:latin typeface="Times New Roman" pitchFamily="18" charset="0"/>
                </a:rPr>
                <a:t>D</a:t>
              </a:r>
            </a:p>
          </p:txBody>
        </p:sp>
        <p:sp>
          <p:nvSpPr>
            <p:cNvPr id="1049399" name="Oval 22"/>
            <p:cNvSpPr/>
            <p:nvPr/>
          </p:nvSpPr>
          <p:spPr>
            <a:xfrm rot="0">
              <a:off x="1296" y="1728"/>
              <a:ext cx="336" cy="336"/>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00" name="AutoShape 23"/>
            <p:cNvSpPr/>
            <p:nvPr/>
          </p:nvSpPr>
          <p:spPr>
            <a:xfrm rot="0">
              <a:off x="528" y="1872"/>
              <a:ext cx="768" cy="48"/>
            </a:xfrm>
            <a:prstGeom prst="leftRightArrow">
              <a:avLst>
                <a:gd name="adj1" fmla="val 50000"/>
                <a:gd name="adj2" fmla="val 4000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01" name="AutoShape 24"/>
            <p:cNvSpPr/>
            <p:nvPr/>
          </p:nvSpPr>
          <p:spPr>
            <a:xfrm rot="16200000">
              <a:off x="1104" y="2400"/>
              <a:ext cx="720" cy="48"/>
            </a:xfrm>
            <a:prstGeom prst="leftRightArrow">
              <a:avLst>
                <a:gd name="adj1" fmla="val 50000"/>
                <a:gd name="adj2" fmla="val 374999"/>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02" name="AutoShape 25"/>
            <p:cNvSpPr/>
            <p:nvPr/>
          </p:nvSpPr>
          <p:spPr>
            <a:xfrm rot="16200000">
              <a:off x="-24" y="2376"/>
              <a:ext cx="672" cy="48"/>
            </a:xfrm>
            <a:prstGeom prst="leftRightArrow">
              <a:avLst>
                <a:gd name="adj1" fmla="val 50000"/>
                <a:gd name="adj2" fmla="val 3500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sp>
        <p:nvSpPr>
          <p:cNvPr id="1049403" name="Text Box 26"/>
          <p:cNvSpPr txBox="1"/>
          <p:nvPr/>
        </p:nvSpPr>
        <p:spPr>
          <a:xfrm rot="0">
            <a:off x="623887" y="4849812"/>
            <a:ext cx="4848225"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50000"/>
              </a:spcBef>
              <a:buFontTx/>
              <a:buNone/>
            </a:pPr>
            <a:r>
              <a:rPr altLang="en-US" sz="2400" lang="zh-CN">
                <a:latin typeface="Times New Roman" pitchFamily="18" charset="0"/>
              </a:rPr>
              <a:t>如果在状态</a:t>
            </a:r>
            <a:r>
              <a:rPr altLang="zh-CN" sz="2400" lang="en-US">
                <a:latin typeface="Times New Roman" pitchFamily="18" charset="0"/>
              </a:rPr>
              <a:t>A</a:t>
            </a:r>
            <a:r>
              <a:rPr altLang="en-US" sz="2400" lang="zh-CN">
                <a:latin typeface="Times New Roman" pitchFamily="18" charset="0"/>
              </a:rPr>
              <a:t>和</a:t>
            </a:r>
            <a:r>
              <a:rPr altLang="zh-CN" sz="2400" lang="en-US">
                <a:latin typeface="Times New Roman" pitchFamily="18" charset="0"/>
              </a:rPr>
              <a:t>C</a:t>
            </a:r>
            <a:r>
              <a:rPr altLang="en-US" sz="2400" lang="zh-CN">
                <a:latin typeface="Times New Roman" pitchFamily="18" charset="0"/>
              </a:rPr>
              <a:t>之间增加过渡状态</a:t>
            </a:r>
            <a:r>
              <a:rPr altLang="zh-CN" sz="2400" lang="en-US">
                <a:latin typeface="Times New Roman" pitchFamily="18" charset="0"/>
              </a:rPr>
              <a:t>D</a:t>
            </a:r>
            <a:r>
              <a:rPr altLang="en-US" sz="2400" lang="zh-CN">
                <a:latin typeface="Times New Roman" pitchFamily="18" charset="0"/>
              </a:rPr>
              <a:t>，将</a:t>
            </a:r>
            <a:r>
              <a:rPr altLang="zh-CN" sz="2400" lang="en-US">
                <a:latin typeface="Times New Roman" pitchFamily="18" charset="0"/>
              </a:rPr>
              <a:t>A→C</a:t>
            </a:r>
            <a:r>
              <a:rPr altLang="en-US" sz="2400" lang="zh-CN">
                <a:latin typeface="Times New Roman" pitchFamily="18" charset="0"/>
              </a:rPr>
              <a:t>改为</a:t>
            </a:r>
            <a:r>
              <a:rPr altLang="zh-CN" sz="2400" lang="en-US">
                <a:latin typeface="Times New Roman" pitchFamily="18" charset="0"/>
              </a:rPr>
              <a:t>A→D→C</a:t>
            </a:r>
            <a:r>
              <a:rPr altLang="en-US" sz="2400" lang="zh-CN">
                <a:latin typeface="Times New Roman" pitchFamily="18" charset="0"/>
              </a:rPr>
              <a:t>，</a:t>
            </a:r>
            <a:r>
              <a:rPr altLang="zh-CN" sz="2400" lang="en-US">
                <a:latin typeface="Times New Roman" pitchFamily="18" charset="0"/>
              </a:rPr>
              <a:t>C→A</a:t>
            </a:r>
            <a:r>
              <a:rPr altLang="en-US" sz="2400" lang="zh-CN">
                <a:latin typeface="Times New Roman" pitchFamily="18" charset="0"/>
              </a:rPr>
              <a:t>改为</a:t>
            </a:r>
            <a:r>
              <a:rPr altLang="zh-CN" sz="2400" lang="en-US">
                <a:latin typeface="Times New Roman" pitchFamily="18" charset="0"/>
              </a:rPr>
              <a:t>C→D→A</a:t>
            </a:r>
            <a:r>
              <a:rPr altLang="en-US" sz="2400" lang="zh-CN">
                <a:latin typeface="Times New Roman" pitchFamily="18" charset="0"/>
              </a:rPr>
              <a:t>，如右图所示：</a:t>
            </a:r>
          </a:p>
        </p:txBody>
      </p:sp>
      <p:pic>
        <p:nvPicPr>
          <p:cNvPr id="2097230" name="Picture 27" descr="表6"/>
          <p:cNvPicPr>
            <a:picLocks/>
          </p:cNvPicPr>
          <p:nvPr/>
        </p:nvPicPr>
        <p:blipFill>
          <a:blip xmlns:r="http://schemas.openxmlformats.org/officeDocument/2006/relationships" r:embed="rId1">
            <a:lum bright="-100000"/>
          </a:blip>
          <a:srcRect l="0" t="0" r="0" b="0"/>
          <a:stretch>
            <a:fillRect/>
          </a:stretch>
        </p:blipFill>
        <p:spPr>
          <a:xfrm rot="0">
            <a:off x="522287" y="2811462"/>
            <a:ext cx="4572000" cy="2057400"/>
          </a:xfrm>
          <a:prstGeom prst="rect"/>
          <a:noFill/>
          <a:ln>
            <a:noFill/>
          </a:ln>
        </p:spPr>
      </p:pic>
      <p:sp>
        <p:nvSpPr>
          <p:cNvPr id="104940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40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94</a:t>
            </a:fld>
            <a:endParaRPr altLang="en-US" sz="1400" lang="zh-CN">
              <a:solidFill>
                <a:srgbClr val="656565"/>
              </a:solidFill>
            </a:endParaRPr>
          </a:p>
        </p:txBody>
      </p:sp>
      <p:sp>
        <p:nvSpPr>
          <p:cNvPr id="104940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2" presetSubtype="8">
                                  <p:stCondLst>
                                    <p:cond delay="0"/>
                                  </p:stCondLst>
                                  <p:childTnLst>
                                    <p:set>
                                      <p:cBhvr>
                                        <p:cTn dur="1" fill="hold" id="7">
                                          <p:stCondLst>
                                            <p:cond delay="0"/>
                                          </p:stCondLst>
                                        </p:cTn>
                                        <p:tgtEl>
                                          <p:spTgt spid="2097230"/>
                                        </p:tgtEl>
                                        <p:attrNameLst>
                                          <p:attrName>style.visibility</p:attrName>
                                        </p:attrNameLst>
                                      </p:cBhvr>
                                      <p:to>
                                        <p:strVal val="visible"/>
                                      </p:to>
                                    </p:set>
                                    <p:anim calcmode="lin" valueType="num">
                                      <p:cBhvr additive="base">
                                        <p:cTn dur="500" fill="hold" id="8"/>
                                        <p:tgtEl>
                                          <p:spTgt spid="2097230"/>
                                        </p:tgtEl>
                                        <p:attrNameLst>
                                          <p:attrName>ppt_x</p:attrName>
                                        </p:attrNameLst>
                                      </p:cBhvr>
                                      <p:tavLst>
                                        <p:tav tm="0">
                                          <p:val>
                                            <p:strVal val="0-#ppt_w/2"/>
                                          </p:val>
                                        </p:tav>
                                        <p:tav tm="100000">
                                          <p:val>
                                            <p:strVal val="#ppt_x"/>
                                          </p:val>
                                        </p:tav>
                                      </p:tavLst>
                                    </p:anim>
                                    <p:anim calcmode="lin" valueType="num">
                                      <p:cBhvr additive="base">
                                        <p:cTn dur="500" fill="hold" id="9"/>
                                        <p:tgtEl>
                                          <p:spTgt spid="2097230"/>
                                        </p:tgtEl>
                                        <p:attrNameLst>
                                          <p:attrName>ppt_y</p:attrName>
                                        </p:attrNameLst>
                                      </p:cBhvr>
                                      <p:tavLst>
                                        <p:tav tm="0">
                                          <p:val>
                                            <p:strVal val="#ppt_y"/>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par>
                          <p:cTn fill="hold" id="10" nodeType="afterGroup">
                            <p:stCondLst>
                              <p:cond delay="500"/>
                            </p:stCondLst>
                            <p:childTnLst>
                              <p:par>
                                <p:cTn fill="hold" id="11" nodeType="afterEffect" presetClass="entr" presetID="2" presetSubtype="2">
                                  <p:stCondLst>
                                    <p:cond delay="0"/>
                                  </p:stCondLst>
                                  <p:childTnLst>
                                    <p:set>
                                      <p:cBhvr>
                                        <p:cTn dur="1" fill="hold" id="13">
                                          <p:stCondLst>
                                            <p:cond delay="0"/>
                                          </p:stCondLst>
                                        </p:cTn>
                                        <p:tgtEl>
                                          <p:spTgt spid="239"/>
                                        </p:tgtEl>
                                        <p:attrNameLst>
                                          <p:attrName>style.visibility</p:attrName>
                                        </p:attrNameLst>
                                      </p:cBhvr>
                                      <p:to>
                                        <p:strVal val="visible"/>
                                      </p:to>
                                    </p:set>
                                    <p:anim calcmode="lin" valueType="num">
                                      <p:cBhvr additive="base">
                                        <p:cTn dur="500" fill="hold" id="14"/>
                                        <p:tgtEl>
                                          <p:spTgt spid="239"/>
                                        </p:tgtEl>
                                        <p:attrNameLst>
                                          <p:attrName>ppt_x</p:attrName>
                                        </p:attrNameLst>
                                      </p:cBhvr>
                                      <p:tavLst>
                                        <p:tav tm="0">
                                          <p:val>
                                            <p:strVal val="1+#ppt_w/2"/>
                                          </p:val>
                                        </p:tav>
                                        <p:tav tm="100000">
                                          <p:val>
                                            <p:strVal val="#ppt_x"/>
                                          </p:val>
                                        </p:tav>
                                      </p:tavLst>
                                    </p:anim>
                                    <p:anim calcmode="lin" valueType="num">
                                      <p:cBhvr additive="base">
                                        <p:cTn dur="500" fill="hold" id="15"/>
                                        <p:tgtEl>
                                          <p:spTgt spid="239"/>
                                        </p:tgtEl>
                                        <p:attrNameLst>
                                          <p:attrName>ppt_y</p:attrName>
                                        </p:attrNameLst>
                                      </p:cBhvr>
                                      <p:tavLst>
                                        <p:tav tm="0">
                                          <p:val>
                                            <p:strVal val="#ppt_y"/>
                                          </p:val>
                                        </p:tav>
                                        <p:tav tm="100000">
                                          <p:val>
                                            <p:strVal val="#ppt_y"/>
                                          </p:val>
                                        </p:tav>
                                      </p:tavLst>
                                    </p:anim>
                                  </p:childTnLst>
                                  <p:subTnLst>
                                    <p:audio>
                                      <p:cMediaNode mute="0" vol="50000">
                                        <p:cTn display="0" id="12" masterRel="sameClick" presetSubtype="1">
                                          <p:stCondLst>
                                            <p:cond evt="begin" delay="0">
                                              <p:tn val="10"/>
                                            </p:cond>
                                          </p:stCondLst>
                                          <p:endCondLst>
                                            <p:cond evt="onStopAudio" delay="0">
                                              <p:tgtEl>
                                                <p:sldTgt/>
                                              </p:tgtEl>
                                            </p:cond>
                                          </p:endCondLst>
                                        </p:cTn>
                                        <p:tgtEl>
                                          <p:sndTgt r:embed="rId2"/>
                                        </p:tgtEl>
                                      </p:cMediaNode>
                                    </p:audio>
                                  </p:subTnLst>
                                </p:cTn>
                              </p:par>
                            </p:childTnLst>
                          </p:cTn>
                        </p:par>
                      </p:childTnLst>
                    </p:cTn>
                  </p:par>
                  <p:par>
                    <p:cTn fill="hold" id="16" nodeType="clickPar">
                      <p:stCondLst>
                        <p:cond delay="indefinite"/>
                      </p:stCondLst>
                      <p:childTnLst>
                        <p:par>
                          <p:cTn fill="hold" id="17" nodeType="withGroup">
                            <p:stCondLst>
                              <p:cond delay="0"/>
                            </p:stCondLst>
                            <p:childTnLst>
                              <p:par>
                                <p:cTn fill="hold" grpId="0" id="18" nodeType="clickEffect" presetClass="entr" presetID="2" presetSubtype="4">
                                  <p:stCondLst>
                                    <p:cond delay="0"/>
                                  </p:stCondLst>
                                  <p:childTnLst>
                                    <p:set>
                                      <p:cBhvr>
                                        <p:cTn dur="1" fill="hold" id="19">
                                          <p:stCondLst>
                                            <p:cond delay="0"/>
                                          </p:stCondLst>
                                        </p:cTn>
                                        <p:tgtEl>
                                          <p:spTgt spid="1049403"/>
                                        </p:tgtEl>
                                        <p:attrNameLst>
                                          <p:attrName>style.visibility</p:attrName>
                                        </p:attrNameLst>
                                      </p:cBhvr>
                                      <p:to>
                                        <p:strVal val="visible"/>
                                      </p:to>
                                    </p:set>
                                    <p:anim calcmode="lin" valueType="num">
                                      <p:cBhvr additive="base">
                                        <p:cTn dur="500" fill="hold" id="20"/>
                                        <p:tgtEl>
                                          <p:spTgt spid="1049403"/>
                                        </p:tgtEl>
                                        <p:attrNameLst>
                                          <p:attrName>ppt_x</p:attrName>
                                        </p:attrNameLst>
                                      </p:cBhvr>
                                      <p:tavLst>
                                        <p:tav tm="0">
                                          <p:val>
                                            <p:strVal val="#ppt_x"/>
                                          </p:val>
                                        </p:tav>
                                        <p:tav tm="100000">
                                          <p:val>
                                            <p:strVal val="#ppt_x"/>
                                          </p:val>
                                        </p:tav>
                                      </p:tavLst>
                                    </p:anim>
                                    <p:anim calcmode="lin" valueType="num">
                                      <p:cBhvr additive="base">
                                        <p:cTn dur="500" fill="hold" id="21"/>
                                        <p:tgtEl>
                                          <p:spTgt spid="1049403"/>
                                        </p:tgtEl>
                                        <p:attrNameLst>
                                          <p:attrName>ppt_y</p:attrName>
                                        </p:attrNameLst>
                                      </p:cBhvr>
                                      <p:tavLst>
                                        <p:tav tm="0">
                                          <p:val>
                                            <p:strVal val="1+#ppt_h/2"/>
                                          </p:val>
                                        </p:tav>
                                        <p:tav tm="100000">
                                          <p:val>
                                            <p:strVal val="#ppt_y"/>
                                          </p:val>
                                        </p:tav>
                                      </p:tavLst>
                                    </p:anim>
                                  </p:childTnLst>
                                </p:cTn>
                              </p:par>
                            </p:childTnLst>
                          </p:cTn>
                        </p:par>
                        <p:par>
                          <p:cTn fill="hold" id="22" nodeType="afterGroup">
                            <p:stCondLst>
                              <p:cond delay="500"/>
                            </p:stCondLst>
                            <p:childTnLst>
                              <p:par>
                                <p:cTn fill="hold" id="23" nodeType="afterEffect" presetClass="entr" presetID="2" presetSubtype="4">
                                  <p:stCondLst>
                                    <p:cond delay="0"/>
                                  </p:stCondLst>
                                  <p:childTnLst>
                                    <p:set>
                                      <p:cBhvr>
                                        <p:cTn dur="1" fill="hold" id="25">
                                          <p:stCondLst>
                                            <p:cond delay="0"/>
                                          </p:stCondLst>
                                        </p:cTn>
                                        <p:tgtEl>
                                          <p:spTgt spid="240"/>
                                        </p:tgtEl>
                                        <p:attrNameLst>
                                          <p:attrName>style.visibility</p:attrName>
                                        </p:attrNameLst>
                                      </p:cBhvr>
                                      <p:to>
                                        <p:strVal val="visible"/>
                                      </p:to>
                                    </p:set>
                                    <p:anim calcmode="lin" valueType="num">
                                      <p:cBhvr additive="base">
                                        <p:cTn dur="500" fill="hold" id="26"/>
                                        <p:tgtEl>
                                          <p:spTgt spid="240"/>
                                        </p:tgtEl>
                                        <p:attrNameLst>
                                          <p:attrName>ppt_x</p:attrName>
                                        </p:attrNameLst>
                                      </p:cBhvr>
                                      <p:tavLst>
                                        <p:tav tm="0">
                                          <p:val>
                                            <p:strVal val="#ppt_x"/>
                                          </p:val>
                                        </p:tav>
                                        <p:tav tm="100000">
                                          <p:val>
                                            <p:strVal val="#ppt_x"/>
                                          </p:val>
                                        </p:tav>
                                      </p:tavLst>
                                    </p:anim>
                                    <p:anim calcmode="lin" valueType="num">
                                      <p:cBhvr additive="base">
                                        <p:cTn dur="500" fill="hold" id="27"/>
                                        <p:tgtEl>
                                          <p:spTgt spid="240"/>
                                        </p:tgtEl>
                                        <p:attrNameLst>
                                          <p:attrName>ppt_y</p:attrName>
                                        </p:attrNameLst>
                                      </p:cBhvr>
                                      <p:tavLst>
                                        <p:tav tm="0">
                                          <p:val>
                                            <p:strVal val="1+#ppt_h/2"/>
                                          </p:val>
                                        </p:tav>
                                        <p:tav tm="100000">
                                          <p:val>
                                            <p:strVal val="#ppt_y"/>
                                          </p:val>
                                        </p:tav>
                                      </p:tavLst>
                                    </p:anim>
                                  </p:childTnLst>
                                  <p:subTnLst>
                                    <p:audio>
                                      <p:cMediaNode mute="0" vol="50000">
                                        <p:cTn display="0" id="24" masterRel="sameClick" presetSubtype="1">
                                          <p:stCondLst>
                                            <p:cond evt="begin" delay="0">
                                              <p:tn val="21"/>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03" grpId="0" uiExpand="0" build="whole"/>
    </p:bldLst>
  </p:timing>
</p:sld>
</file>

<file path=ppt/slides/slide95.xml><?xml version="1.0" encoding="utf-8"?>
<p:sld xmlns:a="http://schemas.openxmlformats.org/drawingml/2006/main" xmlns:r="http://schemas.openxmlformats.org/officeDocument/2006/relationships" xmlns:p="http://schemas.openxmlformats.org/presentationml/2006/main" showMasterSp="1">
  <p:cSld>
    <p:spTree>
      <p:nvGrpSpPr>
        <p:cNvPr id="241" name=""/>
        <p:cNvGrpSpPr/>
        <p:nvPr/>
      </p:nvGrpSpPr>
      <p:grpSpPr>
        <a:xfrm rot="0">
          <a:off x="0" y="0"/>
          <a:ext cx="0" cy="0"/>
          <a:chOff x="0" y="0"/>
          <a:chExt cx="0" cy="0"/>
        </a:xfrm>
      </p:grpSpPr>
      <p:sp>
        <p:nvSpPr>
          <p:cNvPr id="1049407" name="Text Box 2"/>
          <p:cNvSpPr txBox="1"/>
          <p:nvPr/>
        </p:nvSpPr>
        <p:spPr>
          <a:xfrm rot="0">
            <a:off x="566737" y="1014412"/>
            <a:ext cx="8280400"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lnSpc>
                <a:spcPct val="120000"/>
              </a:lnSpc>
              <a:spcBef>
                <a:spcPct val="0"/>
              </a:spcBef>
              <a:buFontTx/>
              <a:buNone/>
            </a:pPr>
            <a:r>
              <a:rPr altLang="en-US" sz="2400" lang="zh-CN">
                <a:latin typeface="Times New Roman" pitchFamily="18" charset="0"/>
              </a:rPr>
              <a:t>在状态</a:t>
            </a:r>
            <a:r>
              <a:rPr altLang="zh-CN" sz="2400" lang="en-US">
                <a:latin typeface="Times New Roman" pitchFamily="18" charset="0"/>
              </a:rPr>
              <a:t>A</a:t>
            </a:r>
            <a:r>
              <a:rPr altLang="en-US" sz="2400" lang="zh-CN">
                <a:latin typeface="Times New Roman" pitchFamily="18" charset="0"/>
              </a:rPr>
              <a:t>和</a:t>
            </a:r>
            <a:r>
              <a:rPr altLang="zh-CN" sz="2400" lang="en-US">
                <a:latin typeface="Times New Roman" pitchFamily="18" charset="0"/>
              </a:rPr>
              <a:t>C</a:t>
            </a:r>
            <a:r>
              <a:rPr altLang="en-US" sz="2400" lang="zh-CN">
                <a:latin typeface="Times New Roman" pitchFamily="18" charset="0"/>
              </a:rPr>
              <a:t>之间增加过渡状态</a:t>
            </a:r>
            <a:r>
              <a:rPr altLang="zh-CN" sz="2400" lang="en-US">
                <a:latin typeface="Times New Roman" pitchFamily="18" charset="0"/>
              </a:rPr>
              <a:t>D</a:t>
            </a:r>
            <a:r>
              <a:rPr altLang="en-US" sz="2400" lang="zh-CN">
                <a:latin typeface="Times New Roman" pitchFamily="18" charset="0"/>
              </a:rPr>
              <a:t>后，可将流程表修改成右下流程表。修改后的流程表中增加了新的一行，但该行没有稳定状态，因为状态</a:t>
            </a:r>
            <a:r>
              <a:rPr altLang="zh-CN" sz="2400" lang="en-US">
                <a:latin typeface="Times New Roman" pitchFamily="18" charset="0"/>
              </a:rPr>
              <a:t>D</a:t>
            </a:r>
            <a:r>
              <a:rPr altLang="en-US" sz="2400" lang="zh-CN">
                <a:latin typeface="Times New Roman" pitchFamily="18" charset="0"/>
              </a:rPr>
              <a:t>仅在稳态</a:t>
            </a:r>
            <a:r>
              <a:rPr altLang="zh-CN" sz="2400" lang="en-US">
                <a:latin typeface="Times New Roman" pitchFamily="18" charset="0"/>
              </a:rPr>
              <a:t>A</a:t>
            </a:r>
            <a:r>
              <a:rPr altLang="en-US" sz="2400" lang="zh-CN">
                <a:latin typeface="Times New Roman" pitchFamily="18" charset="0"/>
              </a:rPr>
              <a:t>和</a:t>
            </a:r>
            <a:r>
              <a:rPr altLang="zh-CN" sz="2400" lang="en-US">
                <a:latin typeface="Times New Roman" pitchFamily="18" charset="0"/>
              </a:rPr>
              <a:t>C</a:t>
            </a:r>
            <a:r>
              <a:rPr altLang="en-US" sz="2400" lang="zh-CN">
                <a:latin typeface="Times New Roman" pitchFamily="18" charset="0"/>
              </a:rPr>
              <a:t>发生转换时完成过渡作用。</a:t>
            </a:r>
          </a:p>
        </p:txBody>
      </p:sp>
      <p:grpSp>
        <p:nvGrpSpPr>
          <p:cNvPr id="242" name=""/>
          <p:cNvGrpSpPr/>
          <p:nvPr/>
        </p:nvGrpSpPr>
        <p:grpSpPr>
          <a:xfrm rot="0">
            <a:off x="2057400" y="2463800"/>
            <a:ext cx="4724400" cy="1828800"/>
            <a:chOff x="1296" y="1200"/>
            <a:chExt cx="2976" cy="1152"/>
          </a:xfrm>
        </p:grpSpPr>
        <p:grpSp>
          <p:nvGrpSpPr>
            <p:cNvPr id="243" name=""/>
            <p:cNvGrpSpPr/>
            <p:nvPr/>
          </p:nvGrpSpPr>
          <p:grpSpPr>
            <a:xfrm rot="0">
              <a:off x="2016" y="1200"/>
              <a:ext cx="1300" cy="1146"/>
              <a:chOff x="144" y="1728"/>
              <a:chExt cx="1493" cy="1476"/>
            </a:xfrm>
          </p:grpSpPr>
          <p:sp>
            <p:nvSpPr>
              <p:cNvPr id="1049408" name="Text Box 5"/>
              <p:cNvSpPr txBox="1"/>
              <p:nvPr/>
            </p:nvSpPr>
            <p:spPr>
              <a:xfrm rot="0">
                <a:off x="192" y="1728"/>
                <a:ext cx="293" cy="37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A</a:t>
                </a:r>
              </a:p>
            </p:txBody>
          </p:sp>
          <p:sp>
            <p:nvSpPr>
              <p:cNvPr id="1049409" name="Text Box 6"/>
              <p:cNvSpPr txBox="1"/>
              <p:nvPr/>
            </p:nvSpPr>
            <p:spPr>
              <a:xfrm rot="0">
                <a:off x="240" y="2832"/>
                <a:ext cx="281" cy="37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B</a:t>
                </a:r>
              </a:p>
            </p:txBody>
          </p:sp>
          <p:sp>
            <p:nvSpPr>
              <p:cNvPr id="1049410" name="Text Box 7"/>
              <p:cNvSpPr txBox="1"/>
              <p:nvPr/>
            </p:nvSpPr>
            <p:spPr>
              <a:xfrm rot="0">
                <a:off x="1344" y="2833"/>
                <a:ext cx="288" cy="37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C</a:t>
                </a:r>
              </a:p>
            </p:txBody>
          </p:sp>
          <p:sp>
            <p:nvSpPr>
              <p:cNvPr id="1049411" name="Oval 8"/>
              <p:cNvSpPr/>
              <p:nvPr/>
            </p:nvSpPr>
            <p:spPr>
              <a:xfrm rot="0">
                <a:off x="144" y="1728"/>
                <a:ext cx="336" cy="336"/>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12" name="Oval 9"/>
              <p:cNvSpPr/>
              <p:nvPr/>
            </p:nvSpPr>
            <p:spPr>
              <a:xfrm rot="0">
                <a:off x="1296" y="2784"/>
                <a:ext cx="336" cy="336"/>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13" name="Oval 10"/>
              <p:cNvSpPr/>
              <p:nvPr/>
            </p:nvSpPr>
            <p:spPr>
              <a:xfrm rot="0">
                <a:off x="192" y="2784"/>
                <a:ext cx="336" cy="336"/>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14" name="AutoShape 11"/>
              <p:cNvSpPr/>
              <p:nvPr/>
            </p:nvSpPr>
            <p:spPr>
              <a:xfrm rot="0">
                <a:off x="528" y="2928"/>
                <a:ext cx="768" cy="48"/>
              </a:xfrm>
              <a:prstGeom prst="leftRightArrow">
                <a:avLst>
                  <a:gd name="adj1" fmla="val 50000"/>
                  <a:gd name="adj2" fmla="val 4000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15" name="Text Box 12"/>
              <p:cNvSpPr txBox="1"/>
              <p:nvPr/>
            </p:nvSpPr>
            <p:spPr>
              <a:xfrm rot="0">
                <a:off x="1344" y="1728"/>
                <a:ext cx="293" cy="37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solidFill>
                      <a:schemeClr val="accent1"/>
                    </a:solidFill>
                    <a:latin typeface="Times New Roman" pitchFamily="18" charset="0"/>
                  </a:rPr>
                  <a:t>D</a:t>
                </a:r>
              </a:p>
            </p:txBody>
          </p:sp>
          <p:sp>
            <p:nvSpPr>
              <p:cNvPr id="1049416" name="Oval 13"/>
              <p:cNvSpPr/>
              <p:nvPr/>
            </p:nvSpPr>
            <p:spPr>
              <a:xfrm rot="0">
                <a:off x="1296" y="1728"/>
                <a:ext cx="336" cy="336"/>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17" name="AutoShape 14"/>
              <p:cNvSpPr/>
              <p:nvPr/>
            </p:nvSpPr>
            <p:spPr>
              <a:xfrm rot="0">
                <a:off x="528" y="1872"/>
                <a:ext cx="768" cy="48"/>
              </a:xfrm>
              <a:prstGeom prst="leftRightArrow">
                <a:avLst>
                  <a:gd name="adj1" fmla="val 50000"/>
                  <a:gd name="adj2" fmla="val 4000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18" name="AutoShape 15"/>
              <p:cNvSpPr/>
              <p:nvPr/>
            </p:nvSpPr>
            <p:spPr>
              <a:xfrm rot="16200000">
                <a:off x="1104" y="2400"/>
                <a:ext cx="720" cy="48"/>
              </a:xfrm>
              <a:prstGeom prst="leftRightArrow">
                <a:avLst>
                  <a:gd name="adj1" fmla="val 50000"/>
                  <a:gd name="adj2" fmla="val 374999"/>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19" name="AutoShape 16"/>
              <p:cNvSpPr/>
              <p:nvPr/>
            </p:nvSpPr>
            <p:spPr>
              <a:xfrm rot="16200000">
                <a:off x="-24" y="2376"/>
                <a:ext cx="672" cy="48"/>
              </a:xfrm>
              <a:prstGeom prst="leftRightArrow">
                <a:avLst>
                  <a:gd name="adj1" fmla="val 50000"/>
                  <a:gd name="adj2" fmla="val 3500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sp>
          <p:nvSpPr>
            <p:cNvPr id="1049420" name="AutoShape 17"/>
            <p:cNvSpPr/>
            <p:nvPr/>
          </p:nvSpPr>
          <p:spPr bwMode="auto">
            <a:xfrm rot="0">
              <a:off x="1296" y="1824"/>
              <a:ext cx="432" cy="528"/>
            </a:xfrm>
            <a:custGeom>
              <a:avLst/>
              <a:gdLst>
                <a:gd name="l" fmla="*/ 12450 w 21600"/>
                <a:gd name="t" fmla="*/ 2905 h 21600"/>
                <a:gd name="r" fmla="*/ 18250 w 21600"/>
                <a:gd name="b" fmla="*/ 9245 h 21600"/>
              </a:gdLst>
              <a:ahLst/>
              <a:rect l="l" t="t" r="r" b="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path>
              </a:pathLst>
            </a:custGeom>
            <a:solidFill>
              <a:schemeClr val="accent1">
                <a:alpha val="100000"/>
              </a:schemeClr>
            </a:solidFill>
            <a:ln w="19050" cap="flat" cmpd="sng">
              <a:solidFill>
                <a:schemeClr val="dk1">
                  <a:alpha val="100000"/>
                </a:schemeClr>
              </a:solidFill>
              <a:prstDash val="solid"/>
              <a:miter/>
            </a:ln>
          </p:spPr>
        </p:sp>
        <p:sp>
          <p:nvSpPr>
            <p:cNvPr id="1049421" name="AutoShape 18"/>
            <p:cNvSpPr/>
            <p:nvPr/>
          </p:nvSpPr>
          <p:spPr bwMode="auto">
            <a:xfrm rot="5835139">
              <a:off x="3792" y="1728"/>
              <a:ext cx="432" cy="528"/>
            </a:xfrm>
            <a:custGeom>
              <a:avLst/>
              <a:gdLst>
                <a:gd name="l" fmla="*/ 12450 w 21600"/>
                <a:gd name="t" fmla="*/ 2905 h 21600"/>
                <a:gd name="r" fmla="*/ 18250 w 21600"/>
                <a:gd name="b" fmla="*/ 9245 h 21600"/>
              </a:gdLst>
              <a:ahLst/>
              <a:rect l="l" t="t" r="r" b="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path>
              </a:pathLst>
            </a:custGeom>
            <a:solidFill>
              <a:schemeClr val="accent1">
                <a:alpha val="100000"/>
              </a:schemeClr>
            </a:solidFill>
            <a:ln w="19050" cap="flat" cmpd="sng">
              <a:solidFill>
                <a:schemeClr val="dk1">
                  <a:alpha val="100000"/>
                </a:schemeClr>
              </a:solidFill>
              <a:prstDash val="solid"/>
              <a:miter/>
            </a:ln>
          </p:spPr>
        </p:sp>
      </p:grpSp>
      <p:pic>
        <p:nvPicPr>
          <p:cNvPr id="2097231" name="Picture 19" descr="表6"/>
          <p:cNvPicPr>
            <a:picLocks/>
          </p:cNvPicPr>
          <p:nvPr/>
        </p:nvPicPr>
        <p:blipFill>
          <a:blip xmlns:r="http://schemas.openxmlformats.org/officeDocument/2006/relationships" r:embed="rId1">
            <a:lum bright="-100000"/>
          </a:blip>
          <a:srcRect l="0" t="0" r="0" b="0"/>
          <a:stretch>
            <a:fillRect/>
          </a:stretch>
        </p:blipFill>
        <p:spPr>
          <a:xfrm rot="0">
            <a:off x="228600" y="4313237"/>
            <a:ext cx="4419600" cy="2092325"/>
          </a:xfrm>
          <a:prstGeom prst="rect"/>
          <a:noFill/>
          <a:ln>
            <a:noFill/>
          </a:ln>
        </p:spPr>
      </p:pic>
      <p:pic>
        <p:nvPicPr>
          <p:cNvPr id="2097232" name="Picture 20" descr="biao6-27c"/>
          <p:cNvPicPr>
            <a:picLocks/>
          </p:cNvPicPr>
          <p:nvPr/>
        </p:nvPicPr>
        <p:blipFill>
          <a:blip xmlns:r="http://schemas.openxmlformats.org/officeDocument/2006/relationships" r:embed="rId2">
            <a:lum bright="-100000"/>
          </a:blip>
          <a:srcRect l="0" t="0" r="0" b="0"/>
          <a:stretch>
            <a:fillRect/>
          </a:stretch>
        </p:blipFill>
        <p:spPr>
          <a:xfrm rot="0">
            <a:off x="4724400" y="4237037"/>
            <a:ext cx="4038600" cy="2235200"/>
          </a:xfrm>
          <a:prstGeom prst="rect"/>
          <a:noFill/>
          <a:ln>
            <a:noFill/>
          </a:ln>
        </p:spPr>
      </p:pic>
      <p:sp>
        <p:nvSpPr>
          <p:cNvPr id="104942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42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95</a:t>
            </a:fld>
            <a:endParaRPr altLang="en-US" sz="1400" lang="zh-CN">
              <a:solidFill>
                <a:srgbClr val="656565"/>
              </a:solidFill>
            </a:endParaRPr>
          </a:p>
        </p:txBody>
      </p:sp>
      <p:sp>
        <p:nvSpPr>
          <p:cNvPr id="104942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2" presetSubtype="8">
                                  <p:stCondLst>
                                    <p:cond delay="0"/>
                                  </p:stCondLst>
                                  <p:childTnLst>
                                    <p:set>
                                      <p:cBhvr>
                                        <p:cTn dur="1" fill="hold" id="7">
                                          <p:stCondLst>
                                            <p:cond delay="0"/>
                                          </p:stCondLst>
                                        </p:cTn>
                                        <p:tgtEl>
                                          <p:spTgt spid="2097231"/>
                                        </p:tgtEl>
                                        <p:attrNameLst>
                                          <p:attrName>style.visibility</p:attrName>
                                        </p:attrNameLst>
                                      </p:cBhvr>
                                      <p:to>
                                        <p:strVal val="visible"/>
                                      </p:to>
                                    </p:set>
                                    <p:anim calcmode="lin" valueType="num">
                                      <p:cBhvr additive="base">
                                        <p:cTn dur="500" fill="hold" id="8"/>
                                        <p:tgtEl>
                                          <p:spTgt spid="2097231"/>
                                        </p:tgtEl>
                                        <p:attrNameLst>
                                          <p:attrName>ppt_x</p:attrName>
                                        </p:attrNameLst>
                                      </p:cBhvr>
                                      <p:tavLst>
                                        <p:tav tm="0">
                                          <p:val>
                                            <p:strVal val="0-#ppt_w/2"/>
                                          </p:val>
                                        </p:tav>
                                        <p:tav tm="100000">
                                          <p:val>
                                            <p:strVal val="#ppt_x"/>
                                          </p:val>
                                        </p:tav>
                                      </p:tavLst>
                                    </p:anim>
                                    <p:anim calcmode="lin" valueType="num">
                                      <p:cBhvr additive="base">
                                        <p:cTn dur="500" fill="hold" id="9"/>
                                        <p:tgtEl>
                                          <p:spTgt spid="2097231"/>
                                        </p:tgtEl>
                                        <p:attrNameLst>
                                          <p:attrName>ppt_y</p:attrName>
                                        </p:attrNameLst>
                                      </p:cBhvr>
                                      <p:tavLst>
                                        <p:tav tm="0">
                                          <p:val>
                                            <p:strVal val="#ppt_y"/>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3"/>
                                        </p:tgtEl>
                                      </p:cMediaNode>
                                    </p:audio>
                                  </p:subTnLst>
                                </p:cTn>
                              </p:par>
                            </p:childTnLst>
                          </p:cTn>
                        </p:par>
                        <p:par>
                          <p:cTn fill="hold" id="10" nodeType="afterGroup">
                            <p:stCondLst>
                              <p:cond delay="500"/>
                            </p:stCondLst>
                            <p:childTnLst>
                              <p:par>
                                <p:cTn fill="hold" id="11" nodeType="afterEffect" presetClass="entr" presetID="1" presetSubtype="0">
                                  <p:stCondLst>
                                    <p:cond delay="0"/>
                                  </p:stCondLst>
                                  <p:childTnLst>
                                    <p:set>
                                      <p:cBhvr>
                                        <p:cTn dur="1" fill="hold" id="13">
                                          <p:stCondLst>
                                            <p:cond delay="499"/>
                                          </p:stCondLst>
                                        </p:cTn>
                                        <p:tgtEl>
                                          <p:spTgt spid="242"/>
                                        </p:tgtEl>
                                        <p:attrNameLst>
                                          <p:attrName>style.visibility</p:attrName>
                                        </p:attrNameLst>
                                      </p:cBhvr>
                                      <p:to>
                                        <p:strVal val="visible"/>
                                      </p:to>
                                    </p:set>
                                  </p:childTnLst>
                                  <p:subTnLst>
                                    <p:audio>
                                      <p:cMediaNode mute="0" vol="50000">
                                        <p:cTn display="0" id="12" masterRel="sameClick" presetSubtype="1">
                                          <p:stCondLst>
                                            <p:cond evt="begin" delay="0">
                                              <p:tn val="10"/>
                                            </p:cond>
                                          </p:stCondLst>
                                          <p:endCondLst>
                                            <p:cond evt="onStopAudio" delay="0">
                                              <p:tgtEl>
                                                <p:sldTgt/>
                                              </p:tgtEl>
                                            </p:cond>
                                          </p:endCondLst>
                                        </p:cTn>
                                        <p:tgtEl>
                                          <p:sndTgt r:embed="rId3"/>
                                        </p:tgtEl>
                                      </p:cMediaNode>
                                    </p:audio>
                                  </p:subTnLst>
                                </p:cTn>
                              </p:par>
                            </p:childTnLst>
                          </p:cTn>
                        </p:par>
                        <p:par>
                          <p:cTn fill="hold" id="14" nodeType="afterGroup">
                            <p:stCondLst>
                              <p:cond delay="1000"/>
                            </p:stCondLst>
                            <p:childTnLst>
                              <p:par>
                                <p:cTn fill="hold" id="15" nodeType="afterEffect" presetClass="entr" presetID="2" presetSubtype="4">
                                  <p:stCondLst>
                                    <p:cond delay="0"/>
                                  </p:stCondLst>
                                  <p:childTnLst>
                                    <p:set>
                                      <p:cBhvr>
                                        <p:cTn dur="1" fill="hold" id="17">
                                          <p:stCondLst>
                                            <p:cond delay="0"/>
                                          </p:stCondLst>
                                        </p:cTn>
                                        <p:tgtEl>
                                          <p:spTgt spid="2097232"/>
                                        </p:tgtEl>
                                        <p:attrNameLst>
                                          <p:attrName>style.visibility</p:attrName>
                                        </p:attrNameLst>
                                      </p:cBhvr>
                                      <p:to>
                                        <p:strVal val="visible"/>
                                      </p:to>
                                    </p:set>
                                    <p:anim calcmode="lin" valueType="num">
                                      <p:cBhvr additive="base">
                                        <p:cTn dur="500" fill="hold" id="18"/>
                                        <p:tgtEl>
                                          <p:spTgt spid="2097232"/>
                                        </p:tgtEl>
                                        <p:attrNameLst>
                                          <p:attrName>ppt_x</p:attrName>
                                        </p:attrNameLst>
                                      </p:cBhvr>
                                      <p:tavLst>
                                        <p:tav tm="0">
                                          <p:val>
                                            <p:strVal val="#ppt_x"/>
                                          </p:val>
                                        </p:tav>
                                        <p:tav tm="100000">
                                          <p:val>
                                            <p:strVal val="#ppt_x"/>
                                          </p:val>
                                        </p:tav>
                                      </p:tavLst>
                                    </p:anim>
                                    <p:anim calcmode="lin" valueType="num">
                                      <p:cBhvr additive="base">
                                        <p:cTn dur="500" fill="hold" id="19"/>
                                        <p:tgtEl>
                                          <p:spTgt spid="2097232"/>
                                        </p:tgtEl>
                                        <p:attrNameLst>
                                          <p:attrName>ppt_y</p:attrName>
                                        </p:attrNameLst>
                                      </p:cBhvr>
                                      <p:tavLst>
                                        <p:tav tm="0">
                                          <p:val>
                                            <p:strVal val="1+#ppt_h/2"/>
                                          </p:val>
                                        </p:tav>
                                        <p:tav tm="100000">
                                          <p:val>
                                            <p:strVal val="#ppt_y"/>
                                          </p:val>
                                        </p:tav>
                                      </p:tavLst>
                                    </p:anim>
                                  </p:childTnLst>
                                  <p:subTnLst>
                                    <p:audio>
                                      <p:cMediaNode mute="0" vol="50000">
                                        <p:cTn display="0" id="16" masterRel="sameClick" presetSubtype="1">
                                          <p:stCondLst>
                                            <p:cond evt="begin" delay="0">
                                              <p:tn val="13"/>
                                            </p:cond>
                                          </p:stCondLst>
                                          <p:endCondLst>
                                            <p:cond evt="onStopAudio" delay="0">
                                              <p:tgtEl>
                                                <p:sldTgt/>
                                              </p:tgtEl>
                                            </p:cond>
                                          </p:endCondLst>
                                        </p:cTn>
                                        <p:tgtEl>
                                          <p:sndTgt r:embed="rId3"/>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1">
  <p:cSld>
    <p:spTree>
      <p:nvGrpSpPr>
        <p:cNvPr id="244" name=""/>
        <p:cNvGrpSpPr/>
        <p:nvPr/>
      </p:nvGrpSpPr>
      <p:grpSpPr>
        <a:xfrm rot="0">
          <a:off x="0" y="0"/>
          <a:ext cx="0" cy="0"/>
          <a:chOff x="0" y="0"/>
          <a:chExt cx="0" cy="0"/>
        </a:xfrm>
      </p:grpSpPr>
      <p:sp>
        <p:nvSpPr>
          <p:cNvPr id="1049425" name="Text Box 2"/>
          <p:cNvSpPr txBox="1"/>
          <p:nvPr/>
        </p:nvSpPr>
        <p:spPr>
          <a:xfrm rot="0">
            <a:off x="471487" y="936625"/>
            <a:ext cx="8331200"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设二次状态用</a:t>
            </a:r>
            <a:r>
              <a:rPr altLang="zh-CN" sz="2400" lang="en-US">
                <a:latin typeface="Times New Roman" pitchFamily="18" charset="0"/>
              </a:rPr>
              <a:t>y</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表示，相应激励状态用</a:t>
            </a:r>
            <a:r>
              <a:rPr altLang="zh-CN" sz="2400" lang="en-US">
                <a:latin typeface="Times New Roman" pitchFamily="18" charset="0"/>
              </a:rPr>
              <a:t>Y</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表示，令</a:t>
            </a:r>
            <a:r>
              <a:rPr altLang="zh-CN" sz="2400" lang="en-US">
                <a:latin typeface="Times New Roman" pitchFamily="18" charset="0"/>
              </a:rPr>
              <a:t>y</a:t>
            </a:r>
            <a:r>
              <a:rPr altLang="zh-CN" baseline="-25000" sz="2400" lang="en-US">
                <a:latin typeface="Times New Roman" pitchFamily="18" charset="0"/>
              </a:rPr>
              <a:t>2</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取值</a:t>
            </a:r>
            <a:r>
              <a:rPr altLang="zh-CN" b="1" sz="2400" lang="en-US">
                <a:solidFill>
                  <a:srgbClr val="D60093"/>
                </a:solidFill>
                <a:latin typeface="Times New Roman" pitchFamily="18" charset="0"/>
              </a:rPr>
              <a:t>00</a:t>
            </a:r>
            <a:r>
              <a:rPr altLang="en-US" b="1" sz="2400" lang="zh-CN">
                <a:solidFill>
                  <a:srgbClr val="D60093"/>
                </a:solidFill>
                <a:latin typeface="Times New Roman" pitchFamily="18" charset="0"/>
              </a:rPr>
              <a:t>表示</a:t>
            </a:r>
            <a:r>
              <a:rPr altLang="zh-CN" b="1" sz="2400" lang="en-US">
                <a:solidFill>
                  <a:srgbClr val="D60093"/>
                </a:solidFill>
                <a:latin typeface="Times New Roman" pitchFamily="18" charset="0"/>
              </a:rPr>
              <a:t>A</a:t>
            </a:r>
            <a:r>
              <a:rPr altLang="en-US" b="1" sz="2400" lang="zh-CN">
                <a:solidFill>
                  <a:srgbClr val="D60093"/>
                </a:solidFill>
                <a:latin typeface="Times New Roman" pitchFamily="18" charset="0"/>
              </a:rPr>
              <a:t>，</a:t>
            </a:r>
            <a:r>
              <a:rPr altLang="zh-CN" b="1" sz="2400" lang="en-US">
                <a:solidFill>
                  <a:srgbClr val="D60093"/>
                </a:solidFill>
                <a:latin typeface="Times New Roman" pitchFamily="18" charset="0"/>
              </a:rPr>
              <a:t>01</a:t>
            </a:r>
            <a:r>
              <a:rPr altLang="en-US" b="1" sz="2400" lang="zh-CN">
                <a:solidFill>
                  <a:srgbClr val="D60093"/>
                </a:solidFill>
                <a:latin typeface="Times New Roman" pitchFamily="18" charset="0"/>
              </a:rPr>
              <a:t>表示</a:t>
            </a:r>
            <a:r>
              <a:rPr altLang="zh-CN" b="1" sz="2400" lang="en-US">
                <a:solidFill>
                  <a:srgbClr val="D60093"/>
                </a:solidFill>
                <a:latin typeface="Times New Roman" pitchFamily="18" charset="0"/>
              </a:rPr>
              <a:t>B</a:t>
            </a:r>
            <a:r>
              <a:rPr altLang="en-US" b="1" sz="2400" lang="zh-CN">
                <a:solidFill>
                  <a:srgbClr val="D60093"/>
                </a:solidFill>
                <a:latin typeface="Times New Roman" pitchFamily="18" charset="0"/>
              </a:rPr>
              <a:t>，</a:t>
            </a:r>
            <a:r>
              <a:rPr altLang="zh-CN" b="1" sz="2400" lang="en-US">
                <a:solidFill>
                  <a:srgbClr val="D60093"/>
                </a:solidFill>
                <a:latin typeface="Times New Roman" pitchFamily="18" charset="0"/>
              </a:rPr>
              <a:t>10</a:t>
            </a:r>
            <a:r>
              <a:rPr altLang="en-US" b="1" sz="2400" lang="zh-CN">
                <a:solidFill>
                  <a:srgbClr val="D60093"/>
                </a:solidFill>
                <a:latin typeface="Times New Roman" pitchFamily="18" charset="0"/>
              </a:rPr>
              <a:t>表示</a:t>
            </a:r>
            <a:r>
              <a:rPr altLang="zh-CN" b="1" sz="2400" lang="en-US">
                <a:solidFill>
                  <a:srgbClr val="D60093"/>
                </a:solidFill>
                <a:latin typeface="Times New Roman" pitchFamily="18" charset="0"/>
              </a:rPr>
              <a:t>D</a:t>
            </a:r>
            <a:r>
              <a:rPr altLang="en-US" b="1" sz="2400" lang="zh-CN">
                <a:solidFill>
                  <a:srgbClr val="D60093"/>
                </a:solidFill>
                <a:latin typeface="Times New Roman" pitchFamily="18" charset="0"/>
              </a:rPr>
              <a:t>，</a:t>
            </a:r>
            <a:r>
              <a:rPr altLang="zh-CN" b="1" sz="2400" lang="en-US">
                <a:solidFill>
                  <a:srgbClr val="D60093"/>
                </a:solidFill>
                <a:latin typeface="Times New Roman" pitchFamily="18" charset="0"/>
              </a:rPr>
              <a:t>11</a:t>
            </a:r>
            <a:r>
              <a:rPr altLang="en-US" b="1" sz="2400" lang="zh-CN">
                <a:solidFill>
                  <a:srgbClr val="D60093"/>
                </a:solidFill>
                <a:latin typeface="Times New Roman" pitchFamily="18" charset="0"/>
              </a:rPr>
              <a:t>表示</a:t>
            </a:r>
            <a:r>
              <a:rPr altLang="zh-CN" b="1" sz="2400" lang="en-US">
                <a:solidFill>
                  <a:srgbClr val="D60093"/>
                </a:solidFill>
                <a:latin typeface="Times New Roman" pitchFamily="18" charset="0"/>
              </a:rPr>
              <a:t>C</a:t>
            </a:r>
            <a:r>
              <a:rPr altLang="en-US" sz="2400" lang="zh-CN">
                <a:latin typeface="Times New Roman" pitchFamily="18" charset="0"/>
              </a:rPr>
              <a:t>，即可得到相应二进制流程表如右下表所示，该流程表描述的电路中不存在竞争。 </a:t>
            </a:r>
          </a:p>
        </p:txBody>
      </p:sp>
      <p:sp>
        <p:nvSpPr>
          <p:cNvPr id="1049426" name="AutoShape 3"/>
          <p:cNvSpPr/>
          <p:nvPr/>
        </p:nvSpPr>
        <p:spPr bwMode="auto">
          <a:xfrm rot="0">
            <a:off x="1062037" y="3395662"/>
            <a:ext cx="838200" cy="914400"/>
          </a:xfrm>
          <a:custGeom>
            <a:avLst/>
            <a:gdLst>
              <a:gd name="l" fmla="*/ 12427 w 21600"/>
              <a:gd name="t" fmla="*/ 2912 h 21600"/>
              <a:gd name="r" fmla="*/ 18227 w 21600"/>
              <a:gd name="b" fmla="*/ 9246 h 21600"/>
            </a:gdLst>
            <a:ahLst/>
            <a:rect l="l" t="t" r="r" b="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path>
            </a:pathLst>
          </a:custGeom>
          <a:solidFill>
            <a:schemeClr val="accent1">
              <a:alpha val="100000"/>
            </a:schemeClr>
          </a:solidFill>
          <a:ln w="19050" cap="flat" cmpd="sng">
            <a:solidFill>
              <a:schemeClr val="dk1">
                <a:alpha val="100000"/>
              </a:schemeClr>
            </a:solidFill>
            <a:prstDash val="solid"/>
            <a:miter/>
          </a:ln>
        </p:spPr>
      </p:sp>
      <p:grpSp>
        <p:nvGrpSpPr>
          <p:cNvPr id="245" name=""/>
          <p:cNvGrpSpPr/>
          <p:nvPr/>
        </p:nvGrpSpPr>
        <p:grpSpPr>
          <a:xfrm rot="0">
            <a:off x="1962150" y="2090737"/>
            <a:ext cx="4724400" cy="1987550"/>
            <a:chOff x="1245" y="1111"/>
            <a:chExt cx="2976" cy="1252"/>
          </a:xfrm>
        </p:grpSpPr>
        <p:sp>
          <p:nvSpPr>
            <p:cNvPr id="1049427" name="Text Box 5"/>
            <p:cNvSpPr txBox="1"/>
            <p:nvPr/>
          </p:nvSpPr>
          <p:spPr>
            <a:xfrm rot="0">
              <a:off x="1264" y="1366"/>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A</a:t>
              </a:r>
            </a:p>
          </p:txBody>
        </p:sp>
        <p:sp>
          <p:nvSpPr>
            <p:cNvPr id="1049428" name="Text Box 6"/>
            <p:cNvSpPr txBox="1"/>
            <p:nvPr/>
          </p:nvSpPr>
          <p:spPr>
            <a:xfrm rot="0">
              <a:off x="1264" y="2075"/>
              <a:ext cx="244"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B</a:t>
              </a:r>
            </a:p>
          </p:txBody>
        </p:sp>
        <p:sp>
          <p:nvSpPr>
            <p:cNvPr id="1049429" name="Text Box 7"/>
            <p:cNvSpPr txBox="1"/>
            <p:nvPr/>
          </p:nvSpPr>
          <p:spPr>
            <a:xfrm rot="0">
              <a:off x="2086" y="2075"/>
              <a:ext cx="214"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C</a:t>
              </a:r>
            </a:p>
          </p:txBody>
        </p:sp>
        <p:sp>
          <p:nvSpPr>
            <p:cNvPr id="1049430" name="Oval 8"/>
            <p:cNvSpPr/>
            <p:nvPr/>
          </p:nvSpPr>
          <p:spPr>
            <a:xfrm rot="0">
              <a:off x="1245" y="1399"/>
              <a:ext cx="249" cy="228"/>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31" name="Oval 9"/>
            <p:cNvSpPr/>
            <p:nvPr/>
          </p:nvSpPr>
          <p:spPr>
            <a:xfrm rot="0">
              <a:off x="2097" y="2115"/>
              <a:ext cx="249" cy="228"/>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32" name="Oval 10"/>
            <p:cNvSpPr/>
            <p:nvPr/>
          </p:nvSpPr>
          <p:spPr>
            <a:xfrm rot="0">
              <a:off x="1264" y="2103"/>
              <a:ext cx="248" cy="228"/>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33" name="AutoShape 11"/>
            <p:cNvSpPr/>
            <p:nvPr/>
          </p:nvSpPr>
          <p:spPr>
            <a:xfrm rot="0">
              <a:off x="1529" y="2213"/>
              <a:ext cx="568" cy="32"/>
            </a:xfrm>
            <a:prstGeom prst="leftRightArrow">
              <a:avLst>
                <a:gd name="adj1" fmla="val 50000"/>
                <a:gd name="adj2" fmla="val 44375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34" name="Text Box 12"/>
            <p:cNvSpPr txBox="1"/>
            <p:nvPr/>
          </p:nvSpPr>
          <p:spPr>
            <a:xfrm rot="0">
              <a:off x="2115" y="1366"/>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solidFill>
                    <a:schemeClr val="accent1"/>
                  </a:solidFill>
                  <a:latin typeface="Times New Roman" pitchFamily="18" charset="0"/>
                </a:rPr>
                <a:t>D</a:t>
              </a:r>
            </a:p>
          </p:txBody>
        </p:sp>
        <p:sp>
          <p:nvSpPr>
            <p:cNvPr id="1049435" name="Oval 13"/>
            <p:cNvSpPr/>
            <p:nvPr/>
          </p:nvSpPr>
          <p:spPr>
            <a:xfrm rot="0">
              <a:off x="2097" y="1399"/>
              <a:ext cx="249" cy="228"/>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36" name="AutoShape 14"/>
            <p:cNvSpPr/>
            <p:nvPr/>
          </p:nvSpPr>
          <p:spPr>
            <a:xfrm rot="0">
              <a:off x="1529" y="1497"/>
              <a:ext cx="568" cy="32"/>
            </a:xfrm>
            <a:prstGeom prst="leftRightArrow">
              <a:avLst>
                <a:gd name="adj1" fmla="val 50000"/>
                <a:gd name="adj2" fmla="val 44375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37" name="AutoShape 15"/>
            <p:cNvSpPr/>
            <p:nvPr/>
          </p:nvSpPr>
          <p:spPr>
            <a:xfrm rot="16200000">
              <a:off x="1978" y="1853"/>
              <a:ext cx="488" cy="36"/>
            </a:xfrm>
            <a:prstGeom prst="leftRightArrow">
              <a:avLst>
                <a:gd name="adj1" fmla="val 50000"/>
                <a:gd name="adj2" fmla="val 338888"/>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38" name="AutoShape 16"/>
            <p:cNvSpPr/>
            <p:nvPr/>
          </p:nvSpPr>
          <p:spPr>
            <a:xfrm rot="16200000">
              <a:off x="1141" y="1838"/>
              <a:ext cx="456" cy="35"/>
            </a:xfrm>
            <a:prstGeom prst="leftRightArrow">
              <a:avLst>
                <a:gd name="adj1" fmla="val 50000"/>
                <a:gd name="adj2" fmla="val 325714"/>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39" name="Rectangle 17"/>
            <p:cNvSpPr/>
            <p:nvPr/>
          </p:nvSpPr>
          <p:spPr>
            <a:xfrm rot="0">
              <a:off x="3741" y="1911"/>
              <a:ext cx="480" cy="384"/>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en-US" sz="2800" lang="zh-CN"/>
                <a:t> </a:t>
              </a:r>
              <a:r>
                <a:rPr altLang="zh-CN" sz="2800" lang="en-US"/>
                <a:t>C</a:t>
              </a:r>
            </a:p>
          </p:txBody>
        </p:sp>
        <p:sp>
          <p:nvSpPr>
            <p:cNvPr id="1049440" name="Rectangle 18"/>
            <p:cNvSpPr/>
            <p:nvPr/>
          </p:nvSpPr>
          <p:spPr>
            <a:xfrm rot="0">
              <a:off x="3261" y="1911"/>
              <a:ext cx="480" cy="384"/>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en-US" sz="2800" lang="zh-CN"/>
                <a:t>  </a:t>
              </a:r>
              <a:r>
                <a:rPr altLang="zh-CN" sz="2800" lang="en-US"/>
                <a:t>B</a:t>
              </a:r>
            </a:p>
          </p:txBody>
        </p:sp>
        <p:sp>
          <p:nvSpPr>
            <p:cNvPr id="1049441" name="Rectangle 19"/>
            <p:cNvSpPr/>
            <p:nvPr/>
          </p:nvSpPr>
          <p:spPr>
            <a:xfrm rot="0">
              <a:off x="3741" y="1543"/>
              <a:ext cx="480" cy="368"/>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en-US" sz="2800" lang="zh-CN"/>
                <a:t> </a:t>
              </a:r>
              <a:r>
                <a:rPr altLang="zh-CN" sz="2800" lang="en-US"/>
                <a:t>D</a:t>
              </a:r>
            </a:p>
          </p:txBody>
        </p:sp>
        <p:sp>
          <p:nvSpPr>
            <p:cNvPr id="1049442" name="Rectangle 20"/>
            <p:cNvSpPr/>
            <p:nvPr/>
          </p:nvSpPr>
          <p:spPr>
            <a:xfrm rot="0">
              <a:off x="3261" y="1543"/>
              <a:ext cx="480" cy="368"/>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buFontTx/>
                <a:buNone/>
              </a:pPr>
              <a:r>
                <a:rPr altLang="en-US" sz="2800" lang="zh-CN"/>
                <a:t>  </a:t>
              </a:r>
              <a:r>
                <a:rPr altLang="zh-CN" sz="2800" lang="en-US"/>
                <a:t>A</a:t>
              </a:r>
            </a:p>
          </p:txBody>
        </p:sp>
        <p:sp>
          <p:nvSpPr>
            <p:cNvPr id="1049443" name="Line 21"/>
            <p:cNvSpPr/>
            <p:nvPr/>
          </p:nvSpPr>
          <p:spPr>
            <a:xfrm rot="0">
              <a:off x="3261" y="1543"/>
              <a:ext cx="960" cy="0"/>
            </a:xfrm>
            <a:prstGeom prst="line"/>
            <a:noFill/>
            <a:ln w="28575" cap="sq" cmpd="sng">
              <a:solidFill>
                <a:schemeClr val="dk1">
                  <a:alpha val="100000"/>
                </a:schemeClr>
              </a:solidFill>
              <a:prstDash val="solid"/>
              <a:round/>
            </a:ln>
          </p:spPr>
        </p:sp>
        <p:sp>
          <p:nvSpPr>
            <p:cNvPr id="1049444" name="Line 22"/>
            <p:cNvSpPr/>
            <p:nvPr/>
          </p:nvSpPr>
          <p:spPr>
            <a:xfrm rot="0">
              <a:off x="3261" y="1911"/>
              <a:ext cx="960" cy="0"/>
            </a:xfrm>
            <a:prstGeom prst="line"/>
            <a:noFill/>
            <a:ln w="12700" cap="flat" cmpd="sng">
              <a:solidFill>
                <a:schemeClr val="dk1">
                  <a:alpha val="100000"/>
                </a:schemeClr>
              </a:solidFill>
              <a:prstDash val="solid"/>
              <a:round/>
            </a:ln>
          </p:spPr>
        </p:sp>
        <p:sp>
          <p:nvSpPr>
            <p:cNvPr id="1049445" name="Line 23"/>
            <p:cNvSpPr/>
            <p:nvPr/>
          </p:nvSpPr>
          <p:spPr>
            <a:xfrm rot="0">
              <a:off x="3261" y="2295"/>
              <a:ext cx="960" cy="0"/>
            </a:xfrm>
            <a:prstGeom prst="line"/>
            <a:noFill/>
            <a:ln w="28575" cap="sq" cmpd="sng">
              <a:solidFill>
                <a:schemeClr val="dk1">
                  <a:alpha val="100000"/>
                </a:schemeClr>
              </a:solidFill>
              <a:prstDash val="solid"/>
              <a:round/>
            </a:ln>
          </p:spPr>
        </p:sp>
        <p:sp>
          <p:nvSpPr>
            <p:cNvPr id="1049446" name="Line 24"/>
            <p:cNvSpPr/>
            <p:nvPr/>
          </p:nvSpPr>
          <p:spPr>
            <a:xfrm rot="0">
              <a:off x="3261" y="1543"/>
              <a:ext cx="0" cy="752"/>
            </a:xfrm>
            <a:prstGeom prst="line"/>
            <a:noFill/>
            <a:ln w="28575" cap="sq" cmpd="sng">
              <a:solidFill>
                <a:schemeClr val="dk1">
                  <a:alpha val="100000"/>
                </a:schemeClr>
              </a:solidFill>
              <a:prstDash val="solid"/>
              <a:round/>
            </a:ln>
          </p:spPr>
        </p:sp>
        <p:sp>
          <p:nvSpPr>
            <p:cNvPr id="1049447" name="Line 25"/>
            <p:cNvSpPr/>
            <p:nvPr/>
          </p:nvSpPr>
          <p:spPr>
            <a:xfrm rot="0">
              <a:off x="3741" y="1543"/>
              <a:ext cx="0" cy="752"/>
            </a:xfrm>
            <a:prstGeom prst="line"/>
            <a:noFill/>
            <a:ln w="12700" cap="flat" cmpd="sng">
              <a:solidFill>
                <a:schemeClr val="dk1">
                  <a:alpha val="100000"/>
                </a:schemeClr>
              </a:solidFill>
              <a:prstDash val="solid"/>
              <a:round/>
            </a:ln>
          </p:spPr>
        </p:sp>
        <p:sp>
          <p:nvSpPr>
            <p:cNvPr id="1049448" name="Line 26"/>
            <p:cNvSpPr/>
            <p:nvPr/>
          </p:nvSpPr>
          <p:spPr>
            <a:xfrm rot="0">
              <a:off x="4221" y="1543"/>
              <a:ext cx="0" cy="752"/>
            </a:xfrm>
            <a:prstGeom prst="line"/>
            <a:noFill/>
            <a:ln w="28575" cap="sq" cmpd="sng">
              <a:solidFill>
                <a:schemeClr val="dk1">
                  <a:alpha val="100000"/>
                </a:schemeClr>
              </a:solidFill>
              <a:prstDash val="solid"/>
              <a:round/>
            </a:ln>
          </p:spPr>
        </p:sp>
        <p:sp>
          <p:nvSpPr>
            <p:cNvPr id="1049449" name="Line 27"/>
            <p:cNvSpPr/>
            <p:nvPr/>
          </p:nvSpPr>
          <p:spPr>
            <a:xfrm rot="0">
              <a:off x="2908" y="1253"/>
              <a:ext cx="340" cy="283"/>
            </a:xfrm>
            <a:prstGeom prst="line"/>
            <a:noFill/>
            <a:ln w="9525" cap="flat" cmpd="sng">
              <a:solidFill>
                <a:schemeClr val="dk1">
                  <a:alpha val="100000"/>
                </a:schemeClr>
              </a:solidFill>
              <a:prstDash val="solid"/>
              <a:round/>
            </a:ln>
          </p:spPr>
        </p:sp>
        <p:sp>
          <p:nvSpPr>
            <p:cNvPr id="1049450" name="Text Box 28"/>
            <p:cNvSpPr txBox="1"/>
            <p:nvPr/>
          </p:nvSpPr>
          <p:spPr>
            <a:xfrm rot="0">
              <a:off x="3069" y="1111"/>
              <a:ext cx="336"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y</a:t>
              </a:r>
              <a:r>
                <a:rPr altLang="zh-CN" baseline="-25000" sz="2400" lang="en-US">
                  <a:latin typeface="Times New Roman" pitchFamily="18" charset="0"/>
                </a:rPr>
                <a:t>2</a:t>
              </a:r>
            </a:p>
          </p:txBody>
        </p:sp>
        <p:sp>
          <p:nvSpPr>
            <p:cNvPr id="1049451" name="Text Box 29"/>
            <p:cNvSpPr txBox="1"/>
            <p:nvPr/>
          </p:nvSpPr>
          <p:spPr>
            <a:xfrm rot="0">
              <a:off x="2847" y="1310"/>
              <a:ext cx="288"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y</a:t>
              </a:r>
              <a:r>
                <a:rPr altLang="zh-CN" baseline="-25000" sz="2400" lang="en-US">
                  <a:latin typeface="Times New Roman" pitchFamily="18" charset="0"/>
                </a:rPr>
                <a:t>1</a:t>
              </a:r>
            </a:p>
          </p:txBody>
        </p:sp>
        <p:sp>
          <p:nvSpPr>
            <p:cNvPr id="1049452" name="Text Box 30"/>
            <p:cNvSpPr txBox="1"/>
            <p:nvPr/>
          </p:nvSpPr>
          <p:spPr>
            <a:xfrm rot="0">
              <a:off x="3357" y="1255"/>
              <a:ext cx="768"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sz="2400" lang="en-US">
                  <a:latin typeface="Times New Roman" pitchFamily="18" charset="0"/>
                </a:rPr>
                <a:t>0       1</a:t>
              </a:r>
            </a:p>
          </p:txBody>
        </p:sp>
        <p:sp>
          <p:nvSpPr>
            <p:cNvPr id="1049453" name="Text Box 31"/>
            <p:cNvSpPr txBox="1"/>
            <p:nvPr/>
          </p:nvSpPr>
          <p:spPr>
            <a:xfrm rot="0">
              <a:off x="2925" y="1639"/>
              <a:ext cx="240" cy="633"/>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sz="2400" lang="en-US">
                  <a:latin typeface="Times New Roman" pitchFamily="18" charset="0"/>
                </a:rPr>
                <a:t>0</a:t>
              </a:r>
            </a:p>
            <a:p>
              <a:pPr eaLnBrk="1" hangingPunct="1" indent="0" lvl="0" marL="0">
                <a:spcBef>
                  <a:spcPct val="50000"/>
                </a:spcBef>
                <a:buFontTx/>
                <a:buNone/>
              </a:pPr>
              <a:r>
                <a:rPr altLang="zh-CN" sz="2400" lang="en-US">
                  <a:latin typeface="Times New Roman" pitchFamily="18" charset="0"/>
                </a:rPr>
                <a:t>1</a:t>
              </a:r>
            </a:p>
          </p:txBody>
        </p:sp>
        <p:sp>
          <p:nvSpPr>
            <p:cNvPr id="1049454" name="AutoShape 32"/>
            <p:cNvSpPr/>
            <p:nvPr/>
          </p:nvSpPr>
          <p:spPr>
            <a:xfrm rot="0">
              <a:off x="2493" y="1879"/>
              <a:ext cx="384" cy="192"/>
            </a:xfrm>
            <a:prstGeom prst="rightArrow">
              <a:avLst>
                <a:gd name="adj1" fmla="val 50000"/>
                <a:gd name="adj2" fmla="val 50000"/>
              </a:avLst>
            </a:prstGeom>
            <a:solidFill>
              <a:schemeClr val="accent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sp>
        <p:nvSpPr>
          <p:cNvPr id="1049455" name="AutoShape 33"/>
          <p:cNvSpPr/>
          <p:nvPr/>
        </p:nvSpPr>
        <p:spPr bwMode="auto">
          <a:xfrm rot="5891391">
            <a:off x="7131050" y="3357562"/>
            <a:ext cx="838200" cy="914400"/>
          </a:xfrm>
          <a:custGeom>
            <a:avLst/>
            <a:gdLst>
              <a:gd name="l" fmla="*/ 12427 w 21600"/>
              <a:gd name="t" fmla="*/ 2912 h 21600"/>
              <a:gd name="r" fmla="*/ 18227 w 21600"/>
              <a:gd name="b" fmla="*/ 9246 h 21600"/>
            </a:gdLst>
            <a:ahLst/>
            <a:rect l="l" t="t" r="r" b="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path>
            </a:pathLst>
          </a:custGeom>
          <a:solidFill>
            <a:schemeClr val="accent1">
              <a:alpha val="100000"/>
            </a:schemeClr>
          </a:solidFill>
          <a:ln w="19050" cap="flat" cmpd="sng">
            <a:solidFill>
              <a:schemeClr val="dk1">
                <a:alpha val="100000"/>
              </a:schemeClr>
            </a:solidFill>
            <a:prstDash val="solid"/>
            <a:miter/>
          </a:ln>
        </p:spPr>
      </p:sp>
      <p:pic>
        <p:nvPicPr>
          <p:cNvPr id="2097233" name="Picture 34" descr="biao6-27c"/>
          <p:cNvPicPr>
            <a:picLocks/>
          </p:cNvPicPr>
          <p:nvPr/>
        </p:nvPicPr>
        <p:blipFill>
          <a:blip xmlns:r="http://schemas.openxmlformats.org/officeDocument/2006/relationships" r:embed="rId1">
            <a:lum bright="-80000"/>
          </a:blip>
          <a:srcRect l="0" t="0" r="0" b="0"/>
          <a:stretch>
            <a:fillRect/>
          </a:stretch>
        </p:blipFill>
        <p:spPr>
          <a:xfrm rot="0">
            <a:off x="304800" y="4289425"/>
            <a:ext cx="4038600" cy="2235200"/>
          </a:xfrm>
          <a:prstGeom prst="rect"/>
          <a:noFill/>
          <a:ln>
            <a:noFill/>
          </a:ln>
        </p:spPr>
      </p:pic>
      <p:pic>
        <p:nvPicPr>
          <p:cNvPr id="2097234" name="Picture 35" descr="biao6-28c"/>
          <p:cNvPicPr>
            <a:picLocks/>
          </p:cNvPicPr>
          <p:nvPr/>
        </p:nvPicPr>
        <p:blipFill>
          <a:blip xmlns:r="http://schemas.openxmlformats.org/officeDocument/2006/relationships" r:embed="rId2">
            <a:lum bright="-100000"/>
          </a:blip>
          <a:srcRect l="0" t="0" r="0" b="0"/>
          <a:stretch>
            <a:fillRect/>
          </a:stretch>
        </p:blipFill>
        <p:spPr>
          <a:xfrm rot="0">
            <a:off x="4572000" y="4213225"/>
            <a:ext cx="4038600" cy="2298700"/>
          </a:xfrm>
          <a:prstGeom prst="rect"/>
          <a:noFill/>
          <a:ln>
            <a:noFill/>
          </a:ln>
        </p:spPr>
      </p:pic>
      <p:sp>
        <p:nvSpPr>
          <p:cNvPr id="104945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45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96</a:t>
            </a:fld>
            <a:endParaRPr altLang="en-US" sz="1400" lang="zh-CN">
              <a:solidFill>
                <a:srgbClr val="656565"/>
              </a:solidFill>
            </a:endParaRPr>
          </a:p>
        </p:txBody>
      </p:sp>
      <p:sp>
        <p:nvSpPr>
          <p:cNvPr id="104945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2" presetSubtype="4">
                                  <p:stCondLst>
                                    <p:cond delay="0"/>
                                  </p:stCondLst>
                                  <p:childTnLst>
                                    <p:set>
                                      <p:cBhvr>
                                        <p:cTn dur="1" fill="hold" id="7">
                                          <p:stCondLst>
                                            <p:cond delay="0"/>
                                          </p:stCondLst>
                                        </p:cTn>
                                        <p:tgtEl>
                                          <p:spTgt spid="2097233"/>
                                        </p:tgtEl>
                                        <p:attrNameLst>
                                          <p:attrName>style.visibility</p:attrName>
                                        </p:attrNameLst>
                                      </p:cBhvr>
                                      <p:to>
                                        <p:strVal val="visible"/>
                                      </p:to>
                                    </p:set>
                                    <p:anim calcmode="lin" valueType="num">
                                      <p:cBhvr additive="base">
                                        <p:cTn dur="500" fill="hold" id="8"/>
                                        <p:tgtEl>
                                          <p:spTgt spid="2097233"/>
                                        </p:tgtEl>
                                        <p:attrNameLst>
                                          <p:attrName>ppt_x</p:attrName>
                                        </p:attrNameLst>
                                      </p:cBhvr>
                                      <p:tavLst>
                                        <p:tav tm="0">
                                          <p:val>
                                            <p:strVal val="#ppt_x"/>
                                          </p:val>
                                        </p:tav>
                                        <p:tav tm="100000">
                                          <p:val>
                                            <p:strVal val="#ppt_x"/>
                                          </p:val>
                                        </p:tav>
                                      </p:tavLst>
                                    </p:anim>
                                    <p:anim calcmode="lin" valueType="num">
                                      <p:cBhvr additive="base">
                                        <p:cTn dur="500" fill="hold" id="9"/>
                                        <p:tgtEl>
                                          <p:spTgt spid="2097233"/>
                                        </p:tgtEl>
                                        <p:attrNameLst>
                                          <p:attrName>ppt_y</p:attrName>
                                        </p:attrNameLst>
                                      </p:cBhvr>
                                      <p:tavLst>
                                        <p:tav tm="0">
                                          <p:val>
                                            <p:strVal val="1+#ppt_h/2"/>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3"/>
                                        </p:tgtEl>
                                      </p:cMediaNode>
                                    </p:audio>
                                  </p:subTnLst>
                                </p:cTn>
                              </p:par>
                            </p:childTnLst>
                          </p:cTn>
                        </p:par>
                      </p:childTnLst>
                    </p:cTn>
                  </p:par>
                  <p:par>
                    <p:cTn fill="hold" id="10" nodeType="clickPar">
                      <p:stCondLst>
                        <p:cond delay="indefinite"/>
                      </p:stCondLst>
                      <p:childTnLst>
                        <p:par>
                          <p:cTn fill="hold" id="11" nodeType="withGroup">
                            <p:stCondLst>
                              <p:cond delay="0"/>
                            </p:stCondLst>
                            <p:childTnLst>
                              <p:par>
                                <p:cTn fill="hold" id="12" nodeType="clickEffect" presetClass="entr" presetID="2" presetSubtype="4">
                                  <p:stCondLst>
                                    <p:cond delay="0"/>
                                  </p:stCondLst>
                                  <p:childTnLst>
                                    <p:set>
                                      <p:cBhvr>
                                        <p:cTn dur="1" fill="hold" id="13">
                                          <p:stCondLst>
                                            <p:cond delay="0"/>
                                          </p:stCondLst>
                                        </p:cTn>
                                        <p:tgtEl>
                                          <p:spTgt spid="1049426"/>
                                        </p:tgtEl>
                                        <p:attrNameLst>
                                          <p:attrName>style.visibility</p:attrName>
                                        </p:attrNameLst>
                                      </p:cBhvr>
                                      <p:to>
                                        <p:strVal val="visible"/>
                                      </p:to>
                                    </p:set>
                                    <p:anim calcmode="lin" valueType="num">
                                      <p:cBhvr additive="base">
                                        <p:cTn dur="500" fill="hold" id="14"/>
                                        <p:tgtEl>
                                          <p:spTgt spid="1049426"/>
                                        </p:tgtEl>
                                        <p:attrNameLst>
                                          <p:attrName>ppt_x</p:attrName>
                                        </p:attrNameLst>
                                      </p:cBhvr>
                                      <p:tavLst>
                                        <p:tav tm="0">
                                          <p:val>
                                            <p:strVal val="#ppt_x"/>
                                          </p:val>
                                        </p:tav>
                                        <p:tav tm="100000">
                                          <p:val>
                                            <p:strVal val="#ppt_x"/>
                                          </p:val>
                                        </p:tav>
                                      </p:tavLst>
                                    </p:anim>
                                    <p:anim calcmode="lin" valueType="num">
                                      <p:cBhvr additive="base">
                                        <p:cTn dur="500" fill="hold" id="15"/>
                                        <p:tgtEl>
                                          <p:spTgt spid="1049426"/>
                                        </p:tgtEl>
                                        <p:attrNameLst>
                                          <p:attrName>ppt_y</p:attrName>
                                        </p:attrNameLst>
                                      </p:cBhvr>
                                      <p:tavLst>
                                        <p:tav tm="0">
                                          <p:val>
                                            <p:strVal val="1+#ppt_h/2"/>
                                          </p:val>
                                        </p:tav>
                                        <p:tav tm="100000">
                                          <p:val>
                                            <p:strVal val="#ppt_y"/>
                                          </p:val>
                                        </p:tav>
                                      </p:tavLst>
                                    </p:anim>
                                  </p:childTnLst>
                                </p:cTn>
                              </p:par>
                            </p:childTnLst>
                          </p:cTn>
                        </p:par>
                      </p:childTnLst>
                    </p:cTn>
                  </p:par>
                  <p:par>
                    <p:cTn fill="hold" id="16" nodeType="clickPar">
                      <p:stCondLst>
                        <p:cond delay="indefinite"/>
                      </p:stCondLst>
                      <p:childTnLst>
                        <p:par>
                          <p:cTn fill="hold" id="17" nodeType="withGroup">
                            <p:stCondLst>
                              <p:cond delay="0"/>
                            </p:stCondLst>
                            <p:childTnLst>
                              <p:par>
                                <p:cTn fill="hold" id="18" nodeType="clickEffect" presetClass="entr" presetID="2" presetSubtype="4">
                                  <p:stCondLst>
                                    <p:cond delay="0"/>
                                  </p:stCondLst>
                                  <p:childTnLst>
                                    <p:set>
                                      <p:cBhvr>
                                        <p:cTn dur="1" fill="hold" id="19">
                                          <p:stCondLst>
                                            <p:cond delay="0"/>
                                          </p:stCondLst>
                                        </p:cTn>
                                        <p:tgtEl>
                                          <p:spTgt spid="245"/>
                                        </p:tgtEl>
                                        <p:attrNameLst>
                                          <p:attrName>style.visibility</p:attrName>
                                        </p:attrNameLst>
                                      </p:cBhvr>
                                      <p:to>
                                        <p:strVal val="visible"/>
                                      </p:to>
                                    </p:set>
                                    <p:anim calcmode="lin" valueType="num">
                                      <p:cBhvr additive="base">
                                        <p:cTn dur="500" fill="hold" id="20"/>
                                        <p:tgtEl>
                                          <p:spTgt spid="245"/>
                                        </p:tgtEl>
                                        <p:attrNameLst>
                                          <p:attrName>ppt_x</p:attrName>
                                        </p:attrNameLst>
                                      </p:cBhvr>
                                      <p:tavLst>
                                        <p:tav tm="0">
                                          <p:val>
                                            <p:strVal val="#ppt_x"/>
                                          </p:val>
                                        </p:tav>
                                        <p:tav tm="100000">
                                          <p:val>
                                            <p:strVal val="#ppt_x"/>
                                          </p:val>
                                        </p:tav>
                                      </p:tavLst>
                                    </p:anim>
                                    <p:anim calcmode="lin" valueType="num">
                                      <p:cBhvr additive="base">
                                        <p:cTn dur="500" fill="hold" id="21"/>
                                        <p:tgtEl>
                                          <p:spTgt spid="245"/>
                                        </p:tgtEl>
                                        <p:attrNameLst>
                                          <p:attrName>ppt_y</p:attrName>
                                        </p:attrNameLst>
                                      </p:cBhvr>
                                      <p:tavLst>
                                        <p:tav tm="0">
                                          <p:val>
                                            <p:strVal val="1+#ppt_h/2"/>
                                          </p:val>
                                        </p:tav>
                                        <p:tav tm="100000">
                                          <p:val>
                                            <p:strVal val="#ppt_y"/>
                                          </p:val>
                                        </p:tav>
                                      </p:tavLst>
                                    </p:anim>
                                  </p:childTnLst>
                                </p:cTn>
                              </p:par>
                            </p:childTnLst>
                          </p:cTn>
                        </p:par>
                      </p:childTnLst>
                    </p:cTn>
                  </p:par>
                  <p:par>
                    <p:cTn fill="hold" id="22" nodeType="clickPar">
                      <p:stCondLst>
                        <p:cond delay="indefinite"/>
                      </p:stCondLst>
                      <p:childTnLst>
                        <p:par>
                          <p:cTn fill="hold" id="23" nodeType="withGroup">
                            <p:stCondLst>
                              <p:cond delay="0"/>
                            </p:stCondLst>
                            <p:childTnLst>
                              <p:par>
                                <p:cTn fill="hold" id="24" nodeType="clickEffect" presetClass="entr" presetID="2" presetSubtype="4">
                                  <p:stCondLst>
                                    <p:cond delay="0"/>
                                  </p:stCondLst>
                                  <p:childTnLst>
                                    <p:set>
                                      <p:cBhvr>
                                        <p:cTn dur="1" fill="hold" id="25">
                                          <p:stCondLst>
                                            <p:cond delay="0"/>
                                          </p:stCondLst>
                                        </p:cTn>
                                        <p:tgtEl>
                                          <p:spTgt spid="1049455"/>
                                        </p:tgtEl>
                                        <p:attrNameLst>
                                          <p:attrName>style.visibility</p:attrName>
                                        </p:attrNameLst>
                                      </p:cBhvr>
                                      <p:to>
                                        <p:strVal val="visible"/>
                                      </p:to>
                                    </p:set>
                                    <p:anim calcmode="lin" valueType="num">
                                      <p:cBhvr additive="base">
                                        <p:cTn dur="500" fill="hold" id="26"/>
                                        <p:tgtEl>
                                          <p:spTgt spid="1049455"/>
                                        </p:tgtEl>
                                        <p:attrNameLst>
                                          <p:attrName>ppt_x</p:attrName>
                                        </p:attrNameLst>
                                      </p:cBhvr>
                                      <p:tavLst>
                                        <p:tav tm="0">
                                          <p:val>
                                            <p:strVal val="#ppt_x"/>
                                          </p:val>
                                        </p:tav>
                                        <p:tav tm="100000">
                                          <p:val>
                                            <p:strVal val="#ppt_x"/>
                                          </p:val>
                                        </p:tav>
                                      </p:tavLst>
                                    </p:anim>
                                    <p:anim calcmode="lin" valueType="num">
                                      <p:cBhvr additive="base">
                                        <p:cTn dur="500" fill="hold" id="27"/>
                                        <p:tgtEl>
                                          <p:spTgt spid="1049455"/>
                                        </p:tgtEl>
                                        <p:attrNameLst>
                                          <p:attrName>ppt_y</p:attrName>
                                        </p:attrNameLst>
                                      </p:cBhvr>
                                      <p:tavLst>
                                        <p:tav tm="0">
                                          <p:val>
                                            <p:strVal val="1+#ppt_h/2"/>
                                          </p:val>
                                        </p:tav>
                                        <p:tav tm="100000">
                                          <p:val>
                                            <p:strVal val="#ppt_y"/>
                                          </p:val>
                                        </p:tav>
                                      </p:tavLst>
                                    </p:anim>
                                  </p:childTnLst>
                                </p:cTn>
                              </p:par>
                            </p:childTnLst>
                          </p:cTn>
                        </p:par>
                        <p:par>
                          <p:cTn fill="hold" id="28" nodeType="afterGroup">
                            <p:stCondLst>
                              <p:cond delay="500"/>
                            </p:stCondLst>
                            <p:childTnLst>
                              <p:par>
                                <p:cTn fill="hold" id="29" nodeType="afterEffect" presetClass="entr" presetID="2" presetSubtype="4">
                                  <p:stCondLst>
                                    <p:cond delay="0"/>
                                  </p:stCondLst>
                                  <p:childTnLst>
                                    <p:set>
                                      <p:cBhvr>
                                        <p:cTn dur="1" fill="hold" id="31">
                                          <p:stCondLst>
                                            <p:cond delay="0"/>
                                          </p:stCondLst>
                                        </p:cTn>
                                        <p:tgtEl>
                                          <p:spTgt spid="2097234"/>
                                        </p:tgtEl>
                                        <p:attrNameLst>
                                          <p:attrName>style.visibility</p:attrName>
                                        </p:attrNameLst>
                                      </p:cBhvr>
                                      <p:to>
                                        <p:strVal val="visible"/>
                                      </p:to>
                                    </p:set>
                                    <p:anim calcmode="lin" valueType="num">
                                      <p:cBhvr additive="base">
                                        <p:cTn dur="500" fill="hold" id="32"/>
                                        <p:tgtEl>
                                          <p:spTgt spid="2097234"/>
                                        </p:tgtEl>
                                        <p:attrNameLst>
                                          <p:attrName>ppt_x</p:attrName>
                                        </p:attrNameLst>
                                      </p:cBhvr>
                                      <p:tavLst>
                                        <p:tav tm="0">
                                          <p:val>
                                            <p:strVal val="#ppt_x"/>
                                          </p:val>
                                        </p:tav>
                                        <p:tav tm="100000">
                                          <p:val>
                                            <p:strVal val="#ppt_x"/>
                                          </p:val>
                                        </p:tav>
                                      </p:tavLst>
                                    </p:anim>
                                    <p:anim calcmode="lin" valueType="num">
                                      <p:cBhvr additive="base">
                                        <p:cTn dur="500" fill="hold" id="33"/>
                                        <p:tgtEl>
                                          <p:spTgt spid="2097234"/>
                                        </p:tgtEl>
                                        <p:attrNameLst>
                                          <p:attrName>ppt_y</p:attrName>
                                        </p:attrNameLst>
                                      </p:cBhvr>
                                      <p:tavLst>
                                        <p:tav tm="0">
                                          <p:val>
                                            <p:strVal val="1+#ppt_h/2"/>
                                          </p:val>
                                        </p:tav>
                                        <p:tav tm="100000">
                                          <p:val>
                                            <p:strVal val="#ppt_y"/>
                                          </p:val>
                                        </p:tav>
                                      </p:tavLst>
                                    </p:anim>
                                  </p:childTnLst>
                                  <p:subTnLst>
                                    <p:audio>
                                      <p:cMediaNode mute="0" vol="50000">
                                        <p:cTn display="0" id="30" masterRel="sameClick" presetSubtype="1">
                                          <p:stCondLst>
                                            <p:cond evt="begin" delay="0">
                                              <p:tn val="28"/>
                                            </p:cond>
                                          </p:stCondLst>
                                          <p:endCondLst>
                                            <p:cond evt="onStopAudio" delay="0">
                                              <p:tgtEl>
                                                <p:sldTgt/>
                                              </p:tgtEl>
                                            </p:cond>
                                          </p:endCondLst>
                                        </p:cTn>
                                        <p:tgtEl>
                                          <p:sndTgt r:embed="rId3"/>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MasterSp="1">
  <p:cSld>
    <p:spTree>
      <p:nvGrpSpPr>
        <p:cNvPr id="246" name=""/>
        <p:cNvGrpSpPr/>
        <p:nvPr/>
      </p:nvGrpSpPr>
      <p:grpSpPr>
        <a:xfrm rot="0">
          <a:off x="0" y="0"/>
          <a:ext cx="0" cy="0"/>
          <a:chOff x="0" y="0"/>
          <a:chExt cx="0" cy="0"/>
        </a:xfrm>
      </p:grpSpPr>
      <p:sp>
        <p:nvSpPr>
          <p:cNvPr id="1049459" name="Text Box 2"/>
          <p:cNvSpPr txBox="1"/>
          <p:nvPr/>
        </p:nvSpPr>
        <p:spPr>
          <a:xfrm rot="0">
            <a:off x="365125" y="1219200"/>
            <a:ext cx="546735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a:t>
            </a:r>
            <a:r>
              <a:rPr altLang="zh-CN" sz="2400" lang="en-US">
                <a:latin typeface="Times New Roman" pitchFamily="18" charset="0"/>
              </a:rPr>
              <a:t>3</a:t>
            </a:r>
            <a:r>
              <a:rPr altLang="en-US" sz="2400" lang="zh-CN">
                <a:latin typeface="Times New Roman" pitchFamily="18" charset="0"/>
              </a:rPr>
              <a:t>）</a:t>
            </a:r>
            <a:r>
              <a:rPr altLang="en-US" sz="2400" lang="zh-CN">
                <a:solidFill>
                  <a:srgbClr val="0000FF"/>
                </a:solidFill>
                <a:latin typeface="Times New Roman" pitchFamily="18" charset="0"/>
              </a:rPr>
              <a:t>允许非临界竞争，避免临界竞争        </a:t>
            </a:r>
          </a:p>
        </p:txBody>
      </p:sp>
      <p:sp>
        <p:nvSpPr>
          <p:cNvPr id="1049460" name="Text Box 3"/>
          <p:cNvSpPr txBox="1"/>
          <p:nvPr/>
        </p:nvSpPr>
        <p:spPr>
          <a:xfrm rot="0">
            <a:off x="547687" y="1662112"/>
            <a:ext cx="8120062"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　　对于有的流程表，虽然无法用最少位数的代码实现无竞争的状态分配，但可以通过将竞争限制在只有一个稳态的列，即允许非临界竞争，从而实现无临界竞争的状态分配。</a:t>
            </a:r>
            <a:r>
              <a:rPr altLang="en-US" b="1" sz="2400" lang="zh-CN">
                <a:latin typeface="Times New Roman" pitchFamily="18" charset="0"/>
              </a:rPr>
              <a:t> </a:t>
            </a:r>
          </a:p>
        </p:txBody>
      </p:sp>
      <p:sp>
        <p:nvSpPr>
          <p:cNvPr id="1049461" name="Text Box 4"/>
          <p:cNvSpPr txBox="1"/>
          <p:nvPr/>
        </p:nvSpPr>
        <p:spPr>
          <a:xfrm rot="0">
            <a:off x="457200" y="3209925"/>
            <a:ext cx="84740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spcBef>
                <a:spcPct val="0"/>
              </a:spcBef>
              <a:buFontTx/>
              <a:buNone/>
            </a:pPr>
            <a:r>
              <a:rPr altLang="en-US" sz="2400" lang="zh-CN">
                <a:latin typeface="Times New Roman" pitchFamily="18" charset="0"/>
              </a:rPr>
              <a:t>　　</a:t>
            </a:r>
            <a:r>
              <a:rPr altLang="en-US" b="1" sz="2400" lang="zh-CN">
                <a:solidFill>
                  <a:srgbClr val="CC3300"/>
                </a:solidFill>
                <a:latin typeface="Times New Roman" pitchFamily="18" charset="0"/>
              </a:rPr>
              <a:t>例　</a:t>
            </a:r>
            <a:r>
              <a:rPr altLang="en-US" sz="2400" lang="zh-CN">
                <a:latin typeface="Times New Roman" pitchFamily="18" charset="0"/>
              </a:rPr>
              <a:t>对如下流程表进行状态编码，得到二进制流程表。</a:t>
            </a:r>
          </a:p>
        </p:txBody>
      </p:sp>
      <p:pic>
        <p:nvPicPr>
          <p:cNvPr id="2097235" name="Picture 5" descr="biao6-29"/>
          <p:cNvPicPr>
            <a:picLocks/>
          </p:cNvPicPr>
          <p:nvPr/>
        </p:nvPicPr>
        <p:blipFill>
          <a:blip xmlns:r="http://schemas.openxmlformats.org/officeDocument/2006/relationships" r:embed="rId1">
            <a:lum bright="-100000"/>
          </a:blip>
          <a:srcRect l="0" t="0" r="0" b="0"/>
          <a:stretch>
            <a:fillRect/>
          </a:stretch>
        </p:blipFill>
        <p:spPr>
          <a:xfrm rot="0">
            <a:off x="1676400" y="3743325"/>
            <a:ext cx="5867400" cy="2638425"/>
          </a:xfrm>
          <a:prstGeom prst="rect"/>
          <a:noFill/>
          <a:ln>
            <a:noFill/>
          </a:ln>
        </p:spPr>
      </p:pic>
      <p:sp>
        <p:nvSpPr>
          <p:cNvPr id="104946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46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97</a:t>
            </a:fld>
            <a:endParaRPr altLang="en-US" sz="1400" lang="zh-CN">
              <a:solidFill>
                <a:srgbClr val="656565"/>
              </a:solidFill>
            </a:endParaRPr>
          </a:p>
        </p:txBody>
      </p:sp>
      <p:sp>
        <p:nvSpPr>
          <p:cNvPr id="104946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5">
                                  <p:stCondLst>
                                    <p:cond delay="0"/>
                                  </p:stCondLst>
                                  <p:childTnLst>
                                    <p:set>
                                      <p:cBhvr>
                                        <p:cTn dur="1" fill="hold" id="6">
                                          <p:stCondLst>
                                            <p:cond delay="0"/>
                                          </p:stCondLst>
                                        </p:cTn>
                                        <p:tgtEl>
                                          <p:spTgt spid="1049460"/>
                                        </p:tgtEl>
                                        <p:attrNameLst>
                                          <p:attrName>style.visibility</p:attrName>
                                        </p:attrNameLst>
                                      </p:cBhvr>
                                      <p:to>
                                        <p:strVal val="visible"/>
                                      </p:to>
                                    </p:set>
                                    <p:animEffect transition="in" filter="blinds(vertical)">
                                      <p:cBhvr>
                                        <p:cTn dur="500" id="7"/>
                                        <p:tgtEl>
                                          <p:spTgt spid="1049460"/>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2" presetSubtype="4">
                                  <p:stCondLst>
                                    <p:cond delay="0"/>
                                  </p:stCondLst>
                                  <p:childTnLst>
                                    <p:set>
                                      <p:cBhvr>
                                        <p:cTn dur="1" fill="hold" id="11">
                                          <p:stCondLst>
                                            <p:cond delay="0"/>
                                          </p:stCondLst>
                                        </p:cTn>
                                        <p:tgtEl>
                                          <p:spTgt spid="1049461"/>
                                        </p:tgtEl>
                                        <p:attrNameLst>
                                          <p:attrName>style.visibility</p:attrName>
                                        </p:attrNameLst>
                                      </p:cBhvr>
                                      <p:to>
                                        <p:strVal val="visible"/>
                                      </p:to>
                                    </p:set>
                                    <p:animEffect transition="in" filter="slide(fromBottom)">
                                      <p:cBhvr>
                                        <p:cTn dur="500" id="12"/>
                                        <p:tgtEl>
                                          <p:spTgt spid="1049461"/>
                                        </p:tgtEl>
                                      </p:cBhvr>
                                    </p:animEffect>
                                  </p:childTnLst>
                                </p:cTn>
                              </p:par>
                            </p:childTnLst>
                          </p:cTn>
                        </p:par>
                        <p:par>
                          <p:cTn fill="hold" id="13" nodeType="afterGroup">
                            <p:stCondLst>
                              <p:cond delay="500"/>
                            </p:stCondLst>
                            <p:childTnLst>
                              <p:par>
                                <p:cTn fill="hold" id="14" nodeType="afterEffect" presetClass="entr" presetID="2" presetSubtype="4">
                                  <p:stCondLst>
                                    <p:cond delay="0"/>
                                  </p:stCondLst>
                                  <p:childTnLst>
                                    <p:set>
                                      <p:cBhvr>
                                        <p:cTn dur="1" fill="hold" id="16">
                                          <p:stCondLst>
                                            <p:cond delay="0"/>
                                          </p:stCondLst>
                                        </p:cTn>
                                        <p:tgtEl>
                                          <p:spTgt spid="2097235"/>
                                        </p:tgtEl>
                                        <p:attrNameLst>
                                          <p:attrName>style.visibility</p:attrName>
                                        </p:attrNameLst>
                                      </p:cBhvr>
                                      <p:to>
                                        <p:strVal val="visible"/>
                                      </p:to>
                                    </p:set>
                                    <p:anim calcmode="lin" valueType="num">
                                      <p:cBhvr additive="base">
                                        <p:cTn dur="500" fill="hold" id="17"/>
                                        <p:tgtEl>
                                          <p:spTgt spid="2097235"/>
                                        </p:tgtEl>
                                        <p:attrNameLst>
                                          <p:attrName>ppt_x</p:attrName>
                                        </p:attrNameLst>
                                      </p:cBhvr>
                                      <p:tavLst>
                                        <p:tav tm="0">
                                          <p:val>
                                            <p:strVal val="#ppt_x"/>
                                          </p:val>
                                        </p:tav>
                                        <p:tav tm="100000">
                                          <p:val>
                                            <p:strVal val="#ppt_x"/>
                                          </p:val>
                                        </p:tav>
                                      </p:tavLst>
                                    </p:anim>
                                    <p:anim calcmode="lin" valueType="num">
                                      <p:cBhvr additive="base">
                                        <p:cTn dur="500" fill="hold" id="18"/>
                                        <p:tgtEl>
                                          <p:spTgt spid="2097235"/>
                                        </p:tgtEl>
                                        <p:attrNameLst>
                                          <p:attrName>ppt_y</p:attrName>
                                        </p:attrNameLst>
                                      </p:cBhvr>
                                      <p:tavLst>
                                        <p:tav tm="0">
                                          <p:val>
                                            <p:strVal val="1+#ppt_h/2"/>
                                          </p:val>
                                        </p:tav>
                                        <p:tav tm="100000">
                                          <p:val>
                                            <p:strVal val="#ppt_y"/>
                                          </p:val>
                                        </p:tav>
                                      </p:tavLst>
                                    </p:anim>
                                  </p:childTnLst>
                                  <p:subTnLst>
                                    <p:audio>
                                      <p:cMediaNode mute="0" vol="50000">
                                        <p:cTn display="0" id="15" masterRel="sameClick" presetSubtype="1">
                                          <p:stCondLst>
                                            <p:cond evt="begin" delay="0">
                                              <p:tn val="14"/>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60" grpId="0" uiExpand="0" build="whole"/>
      <p:bldP spid="1049461" grpId="0" uiExpand="0" build="whole"/>
    </p:bldLst>
  </p:timing>
</p:sld>
</file>

<file path=ppt/slides/slide98.xml><?xml version="1.0" encoding="utf-8"?>
<p:sld xmlns:a="http://schemas.openxmlformats.org/drawingml/2006/main" xmlns:r="http://schemas.openxmlformats.org/officeDocument/2006/relationships" xmlns:p="http://schemas.openxmlformats.org/presentationml/2006/main" showMasterSp="1">
  <p:cSld>
    <p:spTree>
      <p:nvGrpSpPr>
        <p:cNvPr id="247" name=""/>
        <p:cNvGrpSpPr/>
        <p:nvPr/>
      </p:nvGrpSpPr>
      <p:grpSpPr>
        <a:xfrm rot="0">
          <a:off x="0" y="0"/>
          <a:ext cx="0" cy="0"/>
          <a:chOff x="0" y="0"/>
          <a:chExt cx="0" cy="0"/>
        </a:xfrm>
      </p:grpSpPr>
      <p:sp>
        <p:nvSpPr>
          <p:cNvPr id="1049465" name="Text Box 2"/>
          <p:cNvSpPr txBox="1"/>
          <p:nvPr/>
        </p:nvSpPr>
        <p:spPr>
          <a:xfrm rot="0">
            <a:off x="622300" y="1127125"/>
            <a:ext cx="62452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en-US" b="1" sz="2400" lang="zh-CN">
                <a:solidFill>
                  <a:srgbClr val="CC3300"/>
                </a:solidFill>
                <a:latin typeface="Times New Roman" pitchFamily="18" charset="0"/>
              </a:rPr>
              <a:t>解  </a:t>
            </a:r>
            <a:r>
              <a:rPr altLang="en-US" sz="2400" lang="zh-CN">
                <a:latin typeface="Times New Roman" pitchFamily="18" charset="0"/>
              </a:rPr>
              <a:t>给定流程表的状态相邻图如右下图所示。</a:t>
            </a:r>
          </a:p>
        </p:txBody>
      </p:sp>
      <p:sp>
        <p:nvSpPr>
          <p:cNvPr id="1049466" name="Text Box 3"/>
          <p:cNvSpPr txBox="1"/>
          <p:nvPr/>
        </p:nvSpPr>
        <p:spPr>
          <a:xfrm rot="0">
            <a:off x="533400" y="4170362"/>
            <a:ext cx="8088312"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显然，用两位二进制代码无法实现相邻状态相邻分配。但在该流程表中，状态</a:t>
            </a:r>
            <a:r>
              <a:rPr altLang="zh-CN" sz="2400" lang="en-US">
                <a:latin typeface="Times New Roman" pitchFamily="18" charset="0"/>
              </a:rPr>
              <a:t>A</a:t>
            </a:r>
            <a:r>
              <a:rPr altLang="en-US" sz="2400" lang="zh-CN">
                <a:latin typeface="Times New Roman" pitchFamily="18" charset="0"/>
              </a:rPr>
              <a:t>和</a:t>
            </a:r>
            <a:r>
              <a:rPr altLang="zh-CN" sz="2400" lang="en-US">
                <a:latin typeface="Times New Roman" pitchFamily="18" charset="0"/>
              </a:rPr>
              <a:t>C</a:t>
            </a:r>
            <a:r>
              <a:rPr altLang="en-US" sz="2400" lang="zh-CN">
                <a:latin typeface="Times New Roman" pitchFamily="18" charset="0"/>
              </a:rPr>
              <a:t>之间的转换只发生在</a:t>
            </a:r>
            <a:r>
              <a:rPr altLang="zh-CN" sz="2400" lang="en-US">
                <a:latin typeface="Times New Roman" pitchFamily="18" charset="0"/>
              </a:rPr>
              <a:t>x</a:t>
            </a:r>
            <a:r>
              <a:rPr altLang="zh-CN" baseline="-25000" sz="2400" lang="en-US">
                <a:latin typeface="Times New Roman" pitchFamily="18" charset="0"/>
              </a:rPr>
              <a:t>2</a:t>
            </a:r>
            <a:r>
              <a:rPr altLang="zh-CN" sz="2400" lang="en-US">
                <a:latin typeface="Times New Roman" pitchFamily="18" charset="0"/>
              </a:rPr>
              <a:t>x</a:t>
            </a:r>
            <a:r>
              <a:rPr altLang="zh-CN" baseline="-25000" sz="2400" lang="en-US">
                <a:latin typeface="Times New Roman" pitchFamily="18" charset="0"/>
              </a:rPr>
              <a:t>1</a:t>
            </a:r>
            <a:r>
              <a:rPr altLang="en-US" sz="2400" lang="zh-CN">
                <a:latin typeface="Times New Roman" pitchFamily="18" charset="0"/>
              </a:rPr>
              <a:t>=00和</a:t>
            </a:r>
            <a:r>
              <a:rPr altLang="zh-CN" sz="2400" lang="en-US">
                <a:latin typeface="Times New Roman" pitchFamily="18" charset="0"/>
              </a:rPr>
              <a:t>x</a:t>
            </a:r>
            <a:r>
              <a:rPr altLang="zh-CN" baseline="-25000" sz="2400" lang="en-US">
                <a:latin typeface="Times New Roman" pitchFamily="18" charset="0"/>
              </a:rPr>
              <a:t>2</a:t>
            </a:r>
            <a:r>
              <a:rPr altLang="zh-CN" sz="2400" lang="en-US">
                <a:latin typeface="Times New Roman" pitchFamily="18" charset="0"/>
              </a:rPr>
              <a:t>x</a:t>
            </a:r>
            <a:r>
              <a:rPr altLang="zh-CN" baseline="-25000" sz="2400" lang="en-US">
                <a:latin typeface="Times New Roman" pitchFamily="18" charset="0"/>
              </a:rPr>
              <a:t>1</a:t>
            </a:r>
            <a:r>
              <a:rPr altLang="en-US" sz="2400" lang="zh-CN">
                <a:latin typeface="Times New Roman" pitchFamily="18" charset="0"/>
              </a:rPr>
              <a:t>=01这两列，而这两列各只有一个稳定状态，这就意味</a:t>
            </a:r>
          </a:p>
          <a:p>
            <a:pPr algn="just" eaLnBrk="1" hangingPunct="1" indent="0" lvl="0" marL="0">
              <a:lnSpc>
                <a:spcPct val="120000"/>
              </a:lnSpc>
              <a:spcBef>
                <a:spcPct val="0"/>
              </a:spcBef>
              <a:buFontTx/>
              <a:buNone/>
            </a:pPr>
            <a:r>
              <a:rPr altLang="en-US" sz="2400" lang="zh-CN">
                <a:latin typeface="Times New Roman" pitchFamily="18" charset="0"/>
              </a:rPr>
              <a:t>着</a:t>
            </a:r>
            <a:r>
              <a:rPr altLang="zh-CN" sz="2400" lang="en-US">
                <a:latin typeface="Times New Roman" pitchFamily="18" charset="0"/>
              </a:rPr>
              <a:t>A</a:t>
            </a:r>
            <a:r>
              <a:rPr altLang="en-US" sz="2400" lang="zh-CN">
                <a:latin typeface="Times New Roman" pitchFamily="18" charset="0"/>
              </a:rPr>
              <a:t>和</a:t>
            </a:r>
            <a:r>
              <a:rPr altLang="zh-CN" sz="2400" lang="en-US">
                <a:latin typeface="Times New Roman" pitchFamily="18" charset="0"/>
              </a:rPr>
              <a:t>C</a:t>
            </a:r>
            <a:r>
              <a:rPr altLang="en-US" sz="2400" lang="zh-CN">
                <a:latin typeface="Times New Roman" pitchFamily="18" charset="0"/>
              </a:rPr>
              <a:t>发生转换时，即使产生竞争也属于非临界竞争。即</a:t>
            </a:r>
          </a:p>
          <a:p>
            <a:pPr algn="just" eaLnBrk="1" hangingPunct="1" indent="0" lvl="0" marL="0">
              <a:lnSpc>
                <a:spcPct val="120000"/>
              </a:lnSpc>
              <a:spcBef>
                <a:spcPct val="0"/>
              </a:spcBef>
              <a:buFontTx/>
              <a:buNone/>
            </a:pPr>
            <a:r>
              <a:rPr altLang="en-US" sz="2400" lang="zh-CN">
                <a:latin typeface="Times New Roman" pitchFamily="18" charset="0"/>
              </a:rPr>
              <a:t>在状态分配时</a:t>
            </a:r>
            <a:r>
              <a:rPr altLang="zh-CN" sz="2400" lang="en-US">
                <a:latin typeface="Times New Roman" pitchFamily="18" charset="0"/>
              </a:rPr>
              <a:t>A</a:t>
            </a:r>
            <a:r>
              <a:rPr altLang="en-US" sz="2400" lang="zh-CN">
                <a:latin typeface="Times New Roman" pitchFamily="18" charset="0"/>
              </a:rPr>
              <a:t>和</a:t>
            </a:r>
            <a:r>
              <a:rPr altLang="zh-CN" sz="2400" lang="en-US">
                <a:latin typeface="Times New Roman" pitchFamily="18" charset="0"/>
              </a:rPr>
              <a:t>C</a:t>
            </a:r>
            <a:r>
              <a:rPr altLang="en-US" sz="2400" lang="zh-CN">
                <a:latin typeface="Times New Roman" pitchFamily="18" charset="0"/>
              </a:rPr>
              <a:t>可以不相邻。</a:t>
            </a:r>
          </a:p>
        </p:txBody>
      </p:sp>
      <p:pic>
        <p:nvPicPr>
          <p:cNvPr id="2097236" name="Picture 4" descr="biao6-29"/>
          <p:cNvPicPr>
            <a:picLocks/>
          </p:cNvPicPr>
          <p:nvPr/>
        </p:nvPicPr>
        <p:blipFill>
          <a:blip xmlns:r="http://schemas.openxmlformats.org/officeDocument/2006/relationships" r:embed="rId1">
            <a:lum bright="-100000"/>
          </a:blip>
          <a:srcRect l="0" t="0" r="0" b="0"/>
          <a:stretch>
            <a:fillRect/>
          </a:stretch>
        </p:blipFill>
        <p:spPr>
          <a:xfrm rot="0">
            <a:off x="457200" y="1695450"/>
            <a:ext cx="5257800" cy="2363787"/>
          </a:xfrm>
          <a:prstGeom prst="rect"/>
          <a:noFill/>
          <a:ln>
            <a:noFill/>
          </a:ln>
        </p:spPr>
      </p:pic>
      <p:grpSp>
        <p:nvGrpSpPr>
          <p:cNvPr id="248" name=""/>
          <p:cNvGrpSpPr/>
          <p:nvPr/>
        </p:nvGrpSpPr>
        <p:grpSpPr>
          <a:xfrm rot="0">
            <a:off x="6019800" y="1771650"/>
            <a:ext cx="2438400" cy="2362200"/>
            <a:chOff x="3792" y="912"/>
            <a:chExt cx="1536" cy="1488"/>
          </a:xfrm>
        </p:grpSpPr>
        <p:sp>
          <p:nvSpPr>
            <p:cNvPr id="1049467" name="Oval 6"/>
            <p:cNvSpPr/>
            <p:nvPr/>
          </p:nvSpPr>
          <p:spPr>
            <a:xfrm rot="0">
              <a:off x="3792" y="912"/>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68" name="Oval 7"/>
            <p:cNvSpPr/>
            <p:nvPr/>
          </p:nvSpPr>
          <p:spPr>
            <a:xfrm rot="0">
              <a:off x="4944" y="912"/>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69" name="Oval 8"/>
            <p:cNvSpPr/>
            <p:nvPr/>
          </p:nvSpPr>
          <p:spPr>
            <a:xfrm rot="0">
              <a:off x="3792" y="2016"/>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70" name="Oval 9"/>
            <p:cNvSpPr/>
            <p:nvPr/>
          </p:nvSpPr>
          <p:spPr>
            <a:xfrm rot="0">
              <a:off x="4944" y="2016"/>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71" name="Text Box 10"/>
            <p:cNvSpPr txBox="1"/>
            <p:nvPr/>
          </p:nvSpPr>
          <p:spPr>
            <a:xfrm rot="0">
              <a:off x="3864" y="962"/>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A</a:t>
              </a:r>
            </a:p>
          </p:txBody>
        </p:sp>
        <p:sp>
          <p:nvSpPr>
            <p:cNvPr id="1049472" name="Text Box 11"/>
            <p:cNvSpPr txBox="1"/>
            <p:nvPr/>
          </p:nvSpPr>
          <p:spPr>
            <a:xfrm rot="0">
              <a:off x="5016" y="960"/>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D</a:t>
              </a:r>
            </a:p>
          </p:txBody>
        </p:sp>
        <p:sp>
          <p:nvSpPr>
            <p:cNvPr id="1049473" name="Text Box 12"/>
            <p:cNvSpPr txBox="1"/>
            <p:nvPr/>
          </p:nvSpPr>
          <p:spPr>
            <a:xfrm rot="0">
              <a:off x="5025" y="2064"/>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C</a:t>
              </a:r>
            </a:p>
          </p:txBody>
        </p:sp>
        <p:sp>
          <p:nvSpPr>
            <p:cNvPr id="1049474" name="Text Box 13"/>
            <p:cNvSpPr txBox="1"/>
            <p:nvPr/>
          </p:nvSpPr>
          <p:spPr>
            <a:xfrm rot="0">
              <a:off x="3860" y="2064"/>
              <a:ext cx="244"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B</a:t>
              </a:r>
            </a:p>
          </p:txBody>
        </p:sp>
        <p:sp>
          <p:nvSpPr>
            <p:cNvPr id="1049475" name="AutoShape 14"/>
            <p:cNvSpPr/>
            <p:nvPr/>
          </p:nvSpPr>
          <p:spPr>
            <a:xfrm rot="0">
              <a:off x="4224" y="1056"/>
              <a:ext cx="672" cy="96"/>
            </a:xfrm>
            <a:prstGeom prst="leftRightArrow">
              <a:avLst>
                <a:gd name="adj1" fmla="val 50000"/>
                <a:gd name="adj2" fmla="val 1750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76" name="AutoShape 15"/>
            <p:cNvSpPr/>
            <p:nvPr/>
          </p:nvSpPr>
          <p:spPr>
            <a:xfrm rot="0">
              <a:off x="4224" y="2160"/>
              <a:ext cx="672" cy="96"/>
            </a:xfrm>
            <a:prstGeom prst="leftRightArrow">
              <a:avLst>
                <a:gd name="adj1" fmla="val 50000"/>
                <a:gd name="adj2" fmla="val 1750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77" name="AutoShape 16"/>
            <p:cNvSpPr/>
            <p:nvPr/>
          </p:nvSpPr>
          <p:spPr>
            <a:xfrm rot="2700000">
              <a:off x="4008" y="1608"/>
              <a:ext cx="1104" cy="96"/>
            </a:xfrm>
            <a:prstGeom prst="leftRightArrow">
              <a:avLst>
                <a:gd name="adj1" fmla="val 50000"/>
                <a:gd name="adj2" fmla="val 2875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78" name="AutoShape 17"/>
            <p:cNvSpPr/>
            <p:nvPr/>
          </p:nvSpPr>
          <p:spPr>
            <a:xfrm rot="0">
              <a:off x="3936" y="1272"/>
              <a:ext cx="96" cy="720"/>
            </a:xfrm>
            <a:prstGeom prst="upArrow">
              <a:avLst>
                <a:gd name="adj1" fmla="val 50000"/>
                <a:gd name="adj2" fmla="val 187499"/>
              </a:avLst>
            </a:prstGeom>
            <a:solidFill>
              <a:srgbClr val="FFCC00"/>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79" name="AutoShape 18"/>
            <p:cNvSpPr/>
            <p:nvPr/>
          </p:nvSpPr>
          <p:spPr>
            <a:xfrm rot="0">
              <a:off x="5088" y="1344"/>
              <a:ext cx="96" cy="672"/>
            </a:xfrm>
            <a:prstGeom prst="downArrow">
              <a:avLst>
                <a:gd name="adj1" fmla="val 50000"/>
                <a:gd name="adj2" fmla="val 175000"/>
              </a:avLst>
            </a:prstGeom>
            <a:solidFill>
              <a:srgbClr val="FFCC00"/>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sp>
        <p:nvSpPr>
          <p:cNvPr id="104948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48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98</a:t>
            </a:fld>
            <a:endParaRPr altLang="en-US" sz="1400" lang="zh-CN">
              <a:solidFill>
                <a:srgbClr val="656565"/>
              </a:solidFill>
            </a:endParaRPr>
          </a:p>
        </p:txBody>
      </p:sp>
      <p:sp>
        <p:nvSpPr>
          <p:cNvPr id="104948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2" presetSubtype="4">
                                  <p:stCondLst>
                                    <p:cond delay="0"/>
                                  </p:stCondLst>
                                  <p:childTnLst>
                                    <p:set>
                                      <p:cBhvr>
                                        <p:cTn dur="1" fill="hold" id="7">
                                          <p:stCondLst>
                                            <p:cond delay="0"/>
                                          </p:stCondLst>
                                        </p:cTn>
                                        <p:tgtEl>
                                          <p:spTgt spid="2097236"/>
                                        </p:tgtEl>
                                        <p:attrNameLst>
                                          <p:attrName>style.visibility</p:attrName>
                                        </p:attrNameLst>
                                      </p:cBhvr>
                                      <p:to>
                                        <p:strVal val="visible"/>
                                      </p:to>
                                    </p:set>
                                    <p:anim calcmode="lin" valueType="num">
                                      <p:cBhvr additive="base">
                                        <p:cTn dur="500" fill="hold" id="8"/>
                                        <p:tgtEl>
                                          <p:spTgt spid="2097236"/>
                                        </p:tgtEl>
                                        <p:attrNameLst>
                                          <p:attrName>ppt_x</p:attrName>
                                        </p:attrNameLst>
                                      </p:cBhvr>
                                      <p:tavLst>
                                        <p:tav tm="0">
                                          <p:val>
                                            <p:strVal val="#ppt_x"/>
                                          </p:val>
                                        </p:tav>
                                        <p:tav tm="100000">
                                          <p:val>
                                            <p:strVal val="#ppt_x"/>
                                          </p:val>
                                        </p:tav>
                                      </p:tavLst>
                                    </p:anim>
                                    <p:anim calcmode="lin" valueType="num">
                                      <p:cBhvr additive="base">
                                        <p:cTn dur="500" fill="hold" id="9"/>
                                        <p:tgtEl>
                                          <p:spTgt spid="2097236"/>
                                        </p:tgtEl>
                                        <p:attrNameLst>
                                          <p:attrName>ppt_y</p:attrName>
                                        </p:attrNameLst>
                                      </p:cBhvr>
                                      <p:tavLst>
                                        <p:tav tm="0">
                                          <p:val>
                                            <p:strVal val="1+#ppt_h/2"/>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par>
                          <p:cTn fill="hold" id="10" nodeType="afterGroup">
                            <p:stCondLst>
                              <p:cond delay="500"/>
                            </p:stCondLst>
                            <p:childTnLst>
                              <p:par>
                                <p:cTn fill="hold" id="11" nodeType="afterEffect" presetClass="entr" presetID="2" presetSubtype="2">
                                  <p:stCondLst>
                                    <p:cond delay="0"/>
                                  </p:stCondLst>
                                  <p:childTnLst>
                                    <p:set>
                                      <p:cBhvr>
                                        <p:cTn dur="1" fill="hold" id="12">
                                          <p:stCondLst>
                                            <p:cond delay="0"/>
                                          </p:stCondLst>
                                        </p:cTn>
                                        <p:tgtEl>
                                          <p:spTgt spid="248"/>
                                        </p:tgtEl>
                                        <p:attrNameLst>
                                          <p:attrName>style.visibility</p:attrName>
                                        </p:attrNameLst>
                                      </p:cBhvr>
                                      <p:to>
                                        <p:strVal val="visible"/>
                                      </p:to>
                                    </p:set>
                                    <p:anim calcmode="lin" valueType="num">
                                      <p:cBhvr additive="base">
                                        <p:cTn dur="500" fill="hold" id="13"/>
                                        <p:tgtEl>
                                          <p:spTgt spid="248"/>
                                        </p:tgtEl>
                                        <p:attrNameLst>
                                          <p:attrName>ppt_x</p:attrName>
                                        </p:attrNameLst>
                                      </p:cBhvr>
                                      <p:tavLst>
                                        <p:tav tm="0">
                                          <p:val>
                                            <p:strVal val="1+#ppt_w/2"/>
                                          </p:val>
                                        </p:tav>
                                        <p:tav tm="100000">
                                          <p:val>
                                            <p:strVal val="#ppt_x"/>
                                          </p:val>
                                        </p:tav>
                                      </p:tavLst>
                                    </p:anim>
                                    <p:anim calcmode="lin" valueType="num">
                                      <p:cBhvr additive="base">
                                        <p:cTn dur="500" fill="hold" id="14"/>
                                        <p:tgtEl>
                                          <p:spTgt spid="248"/>
                                        </p:tgtEl>
                                        <p:attrNameLst>
                                          <p:attrName>ppt_y</p:attrName>
                                        </p:attrNameLst>
                                      </p:cBhvr>
                                      <p:tavLst>
                                        <p:tav tm="0">
                                          <p:val>
                                            <p:strVal val="#ppt_y"/>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18" presetSubtype="6">
                                  <p:stCondLst>
                                    <p:cond delay="0"/>
                                  </p:stCondLst>
                                  <p:childTnLst>
                                    <p:set>
                                      <p:cBhvr>
                                        <p:cTn dur="1" fill="hold" id="18">
                                          <p:stCondLst>
                                            <p:cond delay="0"/>
                                          </p:stCondLst>
                                        </p:cTn>
                                        <p:tgtEl>
                                          <p:spTgt spid="1049466"/>
                                        </p:tgtEl>
                                        <p:attrNameLst>
                                          <p:attrName>style.visibility</p:attrName>
                                        </p:attrNameLst>
                                      </p:cBhvr>
                                      <p:to>
                                        <p:strVal val="visible"/>
                                      </p:to>
                                    </p:set>
                                    <p:animEffect transition="in" filter="strips(downRight)">
                                      <p:cBhvr>
                                        <p:cTn dur="500" id="19"/>
                                        <p:tgtEl>
                                          <p:spTgt spid="1049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66" grpId="0" uiExpand="0" build="whole"/>
    </p:bldLst>
  </p:timing>
</p:sld>
</file>

<file path=ppt/slides/slide99.xml><?xml version="1.0" encoding="utf-8"?>
<p:sld xmlns:a="http://schemas.openxmlformats.org/drawingml/2006/main" xmlns:r="http://schemas.openxmlformats.org/officeDocument/2006/relationships" xmlns:p="http://schemas.openxmlformats.org/presentationml/2006/main" showMasterSp="1">
  <p:cSld>
    <p:spTree>
      <p:nvGrpSpPr>
        <p:cNvPr id="249" name=""/>
        <p:cNvGrpSpPr/>
        <p:nvPr/>
      </p:nvGrpSpPr>
      <p:grpSpPr>
        <a:xfrm rot="0">
          <a:off x="0" y="0"/>
          <a:ext cx="0" cy="0"/>
          <a:chOff x="0" y="0"/>
          <a:chExt cx="0" cy="0"/>
        </a:xfrm>
      </p:grpSpPr>
      <p:sp>
        <p:nvSpPr>
          <p:cNvPr id="1049483" name="Text Box 2"/>
          <p:cNvSpPr txBox="1"/>
          <p:nvPr/>
        </p:nvSpPr>
        <p:spPr>
          <a:xfrm rot="0">
            <a:off x="649287" y="942975"/>
            <a:ext cx="8108950"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just" eaLnBrk="1" hangingPunct="1" indent="0" lvl="0" marL="0">
              <a:lnSpc>
                <a:spcPct val="120000"/>
              </a:lnSpc>
              <a:spcBef>
                <a:spcPct val="0"/>
              </a:spcBef>
              <a:buFontTx/>
              <a:buNone/>
            </a:pPr>
            <a:r>
              <a:rPr altLang="en-US" sz="2400" lang="zh-CN">
                <a:latin typeface="Times New Roman" pitchFamily="18" charset="0"/>
              </a:rPr>
              <a:t>设二次状态用</a:t>
            </a:r>
            <a:r>
              <a:rPr altLang="zh-CN" sz="2400" lang="en-US">
                <a:latin typeface="Times New Roman" pitchFamily="18" charset="0"/>
              </a:rPr>
              <a:t>y</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表示，令</a:t>
            </a:r>
            <a:r>
              <a:rPr altLang="zh-CN" sz="2400" lang="en-US">
                <a:latin typeface="Times New Roman" pitchFamily="18" charset="0"/>
              </a:rPr>
              <a:t>y</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y</a:t>
            </a:r>
            <a:r>
              <a:rPr altLang="zh-CN" baseline="-25000" sz="2400" lang="en-US">
                <a:latin typeface="Times New Roman" pitchFamily="18" charset="0"/>
              </a:rPr>
              <a:t>1</a:t>
            </a:r>
            <a:r>
              <a:rPr altLang="en-US" sz="2400" lang="zh-CN">
                <a:latin typeface="Times New Roman" pitchFamily="18" charset="0"/>
              </a:rPr>
              <a:t>取值</a:t>
            </a:r>
            <a:r>
              <a:rPr altLang="zh-CN" sz="2400" lang="en-US">
                <a:latin typeface="Times New Roman" pitchFamily="18" charset="0"/>
              </a:rPr>
              <a:t>00</a:t>
            </a:r>
            <a:r>
              <a:rPr altLang="en-US" sz="2400" lang="zh-CN">
                <a:latin typeface="Times New Roman" pitchFamily="18" charset="0"/>
              </a:rPr>
              <a:t>表示</a:t>
            </a:r>
            <a:r>
              <a:rPr altLang="zh-CN" sz="2400" lang="en-US">
                <a:latin typeface="Times New Roman" pitchFamily="18" charset="0"/>
              </a:rPr>
              <a:t>A</a:t>
            </a:r>
            <a:r>
              <a:rPr altLang="en-US" sz="2400" lang="zh-CN">
                <a:latin typeface="Times New Roman" pitchFamily="18" charset="0"/>
              </a:rPr>
              <a:t>，</a:t>
            </a:r>
            <a:r>
              <a:rPr altLang="zh-CN" sz="2400" lang="en-US">
                <a:latin typeface="Times New Roman" pitchFamily="18" charset="0"/>
              </a:rPr>
              <a:t>01</a:t>
            </a:r>
            <a:r>
              <a:rPr altLang="en-US" sz="2400" lang="zh-CN">
                <a:latin typeface="Times New Roman" pitchFamily="18" charset="0"/>
              </a:rPr>
              <a:t>表示</a:t>
            </a:r>
            <a:r>
              <a:rPr altLang="zh-CN" sz="2400" lang="en-US">
                <a:latin typeface="Times New Roman" pitchFamily="18" charset="0"/>
              </a:rPr>
              <a:t>B</a:t>
            </a:r>
            <a:r>
              <a:rPr altLang="en-US" sz="2400" lang="zh-CN">
                <a:latin typeface="Times New Roman" pitchFamily="18" charset="0"/>
              </a:rPr>
              <a:t>，</a:t>
            </a:r>
            <a:r>
              <a:rPr altLang="zh-CN" sz="2400" lang="en-US">
                <a:latin typeface="Times New Roman" pitchFamily="18" charset="0"/>
              </a:rPr>
              <a:t>10</a:t>
            </a:r>
            <a:r>
              <a:rPr altLang="en-US" sz="2400" lang="zh-CN">
                <a:latin typeface="Times New Roman" pitchFamily="18" charset="0"/>
              </a:rPr>
              <a:t>表示</a:t>
            </a:r>
            <a:r>
              <a:rPr altLang="zh-CN" sz="2400" lang="en-US">
                <a:latin typeface="Times New Roman" pitchFamily="18" charset="0"/>
              </a:rPr>
              <a:t>D</a:t>
            </a:r>
            <a:r>
              <a:rPr altLang="en-US" sz="2400" lang="zh-CN">
                <a:latin typeface="Times New Roman" pitchFamily="18" charset="0"/>
              </a:rPr>
              <a:t>，</a:t>
            </a:r>
            <a:r>
              <a:rPr altLang="zh-CN" sz="2400" lang="en-US">
                <a:latin typeface="Times New Roman" pitchFamily="18" charset="0"/>
              </a:rPr>
              <a:t>11</a:t>
            </a:r>
            <a:r>
              <a:rPr altLang="en-US" sz="2400" lang="zh-CN">
                <a:latin typeface="Times New Roman" pitchFamily="18" charset="0"/>
              </a:rPr>
              <a:t>表示</a:t>
            </a:r>
            <a:r>
              <a:rPr altLang="zh-CN" sz="2400" lang="en-US">
                <a:latin typeface="Times New Roman" pitchFamily="18" charset="0"/>
              </a:rPr>
              <a:t>C</a:t>
            </a:r>
            <a:r>
              <a:rPr altLang="en-US" sz="2400" lang="zh-CN">
                <a:latin typeface="Times New Roman" pitchFamily="18" charset="0"/>
              </a:rPr>
              <a:t>，将其代入给定流程表，即可得到相应二进制流程表。该流程表描述的电路不会产生临界竞争。</a:t>
            </a:r>
            <a:r>
              <a:rPr altLang="en-US" b="1" sz="2400" lang="zh-CN">
                <a:latin typeface="Times New Roman" pitchFamily="18" charset="0"/>
              </a:rPr>
              <a:t> </a:t>
            </a:r>
          </a:p>
        </p:txBody>
      </p:sp>
      <p:sp>
        <p:nvSpPr>
          <p:cNvPr id="1049484" name="Text Box 3"/>
          <p:cNvSpPr txBox="1"/>
          <p:nvPr/>
        </p:nvSpPr>
        <p:spPr>
          <a:xfrm rot="0">
            <a:off x="914400" y="2312987"/>
            <a:ext cx="3657600" cy="15525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50000"/>
              </a:spcBef>
              <a:buFontTx/>
              <a:buNone/>
            </a:pPr>
            <a:r>
              <a:rPr altLang="zh-CN" b="1" sz="2400" lang="en-US">
                <a:solidFill>
                  <a:srgbClr val="CC3300"/>
                </a:solidFill>
                <a:latin typeface="Times New Roman" pitchFamily="18" charset="0"/>
              </a:rPr>
              <a:t>y</a:t>
            </a:r>
            <a:r>
              <a:rPr altLang="zh-CN" baseline="-25000" b="1" sz="2400" lang="en-US">
                <a:solidFill>
                  <a:srgbClr val="CC3300"/>
                </a:solidFill>
                <a:latin typeface="Times New Roman" pitchFamily="18" charset="0"/>
              </a:rPr>
              <a:t>2</a:t>
            </a:r>
            <a:r>
              <a:rPr altLang="zh-CN" b="1" sz="2400" lang="en-US">
                <a:solidFill>
                  <a:srgbClr val="CC3300"/>
                </a:solidFill>
                <a:latin typeface="Times New Roman" pitchFamily="18" charset="0"/>
              </a:rPr>
              <a:t>y</a:t>
            </a:r>
            <a:r>
              <a:rPr altLang="zh-CN" baseline="-25000" b="1" sz="2400" lang="en-US">
                <a:solidFill>
                  <a:srgbClr val="CC3300"/>
                </a:solidFill>
                <a:latin typeface="Times New Roman" pitchFamily="18" charset="0"/>
              </a:rPr>
              <a:t>1</a:t>
            </a:r>
            <a:r>
              <a:rPr altLang="en-US" b="1" sz="2400" lang="zh-CN">
                <a:solidFill>
                  <a:srgbClr val="CC3300"/>
                </a:solidFill>
                <a:latin typeface="Times New Roman" pitchFamily="18" charset="0"/>
              </a:rPr>
              <a:t>=   00,  01,  10,  11 </a:t>
            </a:r>
          </a:p>
          <a:p>
            <a:pPr eaLnBrk="1" hangingPunct="1" indent="0" lvl="0" marL="0">
              <a:spcBef>
                <a:spcPct val="50000"/>
              </a:spcBef>
              <a:buFontTx/>
              <a:buNone/>
            </a:pPr>
            <a:r>
              <a:rPr altLang="en-US" b="1" sz="2400" lang="zh-CN">
                <a:solidFill>
                  <a:srgbClr val="CC3300"/>
                </a:solidFill>
                <a:latin typeface="Times New Roman" pitchFamily="18" charset="0"/>
              </a:rPr>
              <a:t>　　　↓   ↓　↓  ↓</a:t>
            </a:r>
          </a:p>
          <a:p>
            <a:pPr eaLnBrk="1" hangingPunct="1" indent="0" lvl="0" marL="0">
              <a:spcBef>
                <a:spcPct val="50000"/>
              </a:spcBef>
              <a:buFontTx/>
              <a:buNone/>
            </a:pPr>
            <a:r>
              <a:rPr altLang="en-US" b="1" sz="2400" lang="zh-CN">
                <a:solidFill>
                  <a:srgbClr val="CC3300"/>
                </a:solidFill>
                <a:latin typeface="Times New Roman" pitchFamily="18" charset="0"/>
              </a:rPr>
              <a:t>　　　</a:t>
            </a:r>
            <a:r>
              <a:rPr altLang="zh-CN" b="1" sz="2400" lang="en-US">
                <a:solidFill>
                  <a:srgbClr val="CC3300"/>
                </a:solidFill>
                <a:latin typeface="Times New Roman" pitchFamily="18" charset="0"/>
              </a:rPr>
              <a:t>A</a:t>
            </a:r>
            <a:r>
              <a:rPr altLang="en-US" b="1" sz="2400" lang="zh-CN">
                <a:solidFill>
                  <a:srgbClr val="CC3300"/>
                </a:solidFill>
                <a:latin typeface="Times New Roman" pitchFamily="18" charset="0"/>
              </a:rPr>
              <a:t>　 </a:t>
            </a:r>
            <a:r>
              <a:rPr altLang="zh-CN" b="1" sz="2400" lang="en-US">
                <a:solidFill>
                  <a:srgbClr val="CC3300"/>
                </a:solidFill>
                <a:latin typeface="Times New Roman" pitchFamily="18" charset="0"/>
              </a:rPr>
              <a:t>B</a:t>
            </a:r>
            <a:r>
              <a:rPr altLang="en-US" b="1" sz="2400" lang="zh-CN">
                <a:solidFill>
                  <a:srgbClr val="CC3300"/>
                </a:solidFill>
                <a:latin typeface="Times New Roman" pitchFamily="18" charset="0"/>
              </a:rPr>
              <a:t>　 </a:t>
            </a:r>
            <a:r>
              <a:rPr altLang="zh-CN" b="1" sz="2400" lang="en-US">
                <a:solidFill>
                  <a:srgbClr val="CC3300"/>
                </a:solidFill>
                <a:latin typeface="Times New Roman" pitchFamily="18" charset="0"/>
              </a:rPr>
              <a:t>D</a:t>
            </a:r>
            <a:r>
              <a:rPr altLang="en-US" b="1" sz="2400" lang="zh-CN">
                <a:solidFill>
                  <a:srgbClr val="CC3300"/>
                </a:solidFill>
                <a:latin typeface="Times New Roman" pitchFamily="18" charset="0"/>
              </a:rPr>
              <a:t>　</a:t>
            </a:r>
            <a:r>
              <a:rPr altLang="zh-CN" b="1" sz="2400" lang="en-US">
                <a:solidFill>
                  <a:srgbClr val="CC3300"/>
                </a:solidFill>
                <a:latin typeface="Times New Roman" pitchFamily="18" charset="0"/>
              </a:rPr>
              <a:t>C</a:t>
            </a:r>
          </a:p>
        </p:txBody>
      </p:sp>
      <p:sp>
        <p:nvSpPr>
          <p:cNvPr id="1049485" name="AutoShape 4"/>
          <p:cNvSpPr/>
          <p:nvPr/>
        </p:nvSpPr>
        <p:spPr>
          <a:xfrm rot="0">
            <a:off x="4343400" y="3074987"/>
            <a:ext cx="762000" cy="304800"/>
          </a:xfrm>
          <a:prstGeom prst="leftArrow">
            <a:avLst>
              <a:gd name="adj1" fmla="val 50000"/>
              <a:gd name="adj2" fmla="val 62500"/>
            </a:avLst>
          </a:prstGeom>
          <a:solidFill>
            <a:schemeClr val="accent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86" name="AutoShape 5"/>
          <p:cNvSpPr/>
          <p:nvPr/>
        </p:nvSpPr>
        <p:spPr>
          <a:xfrm rot="0">
            <a:off x="3429000" y="3913187"/>
            <a:ext cx="304800" cy="533400"/>
          </a:xfrm>
          <a:prstGeom prst="downArrow">
            <a:avLst>
              <a:gd name="adj1" fmla="val 50000"/>
              <a:gd name="adj2" fmla="val 43750"/>
            </a:avLst>
          </a:prstGeom>
          <a:solidFill>
            <a:schemeClr val="accent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87" name="AutoShape 6"/>
          <p:cNvSpPr/>
          <p:nvPr/>
        </p:nvSpPr>
        <p:spPr>
          <a:xfrm rot="16343013">
            <a:off x="4114800" y="5208587"/>
            <a:ext cx="457200" cy="762000"/>
          </a:xfrm>
          <a:prstGeom prst="downArrow">
            <a:avLst>
              <a:gd name="adj1" fmla="val 50000"/>
              <a:gd name="adj2" fmla="val 41666"/>
            </a:avLst>
          </a:prstGeom>
          <a:solidFill>
            <a:schemeClr val="accent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pic>
        <p:nvPicPr>
          <p:cNvPr id="2097237" name="Picture 7" descr="biao6-29"/>
          <p:cNvPicPr>
            <a:picLocks/>
          </p:cNvPicPr>
          <p:nvPr/>
        </p:nvPicPr>
        <p:blipFill>
          <a:blip xmlns:r="http://schemas.openxmlformats.org/officeDocument/2006/relationships" r:embed="rId1">
            <a:lum bright="-100000"/>
          </a:blip>
          <a:srcRect l="0" t="0" r="0" b="0"/>
          <a:stretch>
            <a:fillRect/>
          </a:stretch>
        </p:blipFill>
        <p:spPr>
          <a:xfrm rot="0">
            <a:off x="304800" y="4522787"/>
            <a:ext cx="3810000" cy="1981200"/>
          </a:xfrm>
          <a:prstGeom prst="rect"/>
          <a:noFill/>
          <a:ln>
            <a:noFill/>
          </a:ln>
        </p:spPr>
      </p:pic>
      <p:pic>
        <p:nvPicPr>
          <p:cNvPr id="2097238" name="Picture 8" descr="biao6-30"/>
          <p:cNvPicPr>
            <a:picLocks/>
          </p:cNvPicPr>
          <p:nvPr/>
        </p:nvPicPr>
        <p:blipFill>
          <a:blip xmlns:r="http://schemas.openxmlformats.org/officeDocument/2006/relationships" r:embed="rId2">
            <a:lum bright="-100000"/>
          </a:blip>
          <a:srcRect l="0" t="0" r="0" b="0"/>
          <a:stretch>
            <a:fillRect/>
          </a:stretch>
        </p:blipFill>
        <p:spPr>
          <a:xfrm rot="0">
            <a:off x="4787900" y="4116387"/>
            <a:ext cx="4114800" cy="2408237"/>
          </a:xfrm>
          <a:prstGeom prst="rect"/>
          <a:noFill/>
          <a:ln>
            <a:noFill/>
          </a:ln>
        </p:spPr>
      </p:pic>
      <p:grpSp>
        <p:nvGrpSpPr>
          <p:cNvPr id="250" name=""/>
          <p:cNvGrpSpPr/>
          <p:nvPr/>
        </p:nvGrpSpPr>
        <p:grpSpPr>
          <a:xfrm rot="0">
            <a:off x="5867400" y="2312987"/>
            <a:ext cx="1933575" cy="1866900"/>
            <a:chOff x="3696" y="1296"/>
            <a:chExt cx="1218" cy="1176"/>
          </a:xfrm>
        </p:grpSpPr>
        <p:grpSp>
          <p:nvGrpSpPr>
            <p:cNvPr id="251" name=""/>
            <p:cNvGrpSpPr/>
            <p:nvPr/>
          </p:nvGrpSpPr>
          <p:grpSpPr>
            <a:xfrm rot="0">
              <a:off x="3696" y="1296"/>
              <a:ext cx="1218" cy="1176"/>
              <a:chOff x="3792" y="912"/>
              <a:chExt cx="1559" cy="1526"/>
            </a:xfrm>
          </p:grpSpPr>
          <p:sp>
            <p:nvSpPr>
              <p:cNvPr id="1049488" name="Oval 11"/>
              <p:cNvSpPr/>
              <p:nvPr/>
            </p:nvSpPr>
            <p:spPr>
              <a:xfrm rot="0">
                <a:off x="3792" y="912"/>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89" name="Oval 12"/>
              <p:cNvSpPr/>
              <p:nvPr/>
            </p:nvSpPr>
            <p:spPr>
              <a:xfrm rot="0">
                <a:off x="4944" y="912"/>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90" name="Oval 13"/>
              <p:cNvSpPr/>
              <p:nvPr/>
            </p:nvSpPr>
            <p:spPr>
              <a:xfrm rot="0">
                <a:off x="3792" y="2016"/>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91" name="Oval 14"/>
              <p:cNvSpPr/>
              <p:nvPr/>
            </p:nvSpPr>
            <p:spPr>
              <a:xfrm rot="0">
                <a:off x="4944" y="2016"/>
                <a:ext cx="384" cy="384"/>
              </a:xfrm>
              <a:prstGeom prst="ellips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92" name="Text Box 15"/>
              <p:cNvSpPr txBox="1"/>
              <p:nvPr/>
            </p:nvSpPr>
            <p:spPr>
              <a:xfrm rot="0">
                <a:off x="3864" y="963"/>
                <a:ext cx="326" cy="373"/>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A</a:t>
                </a:r>
              </a:p>
            </p:txBody>
          </p:sp>
          <p:sp>
            <p:nvSpPr>
              <p:cNvPr id="1049493" name="Text Box 16"/>
              <p:cNvSpPr txBox="1"/>
              <p:nvPr/>
            </p:nvSpPr>
            <p:spPr>
              <a:xfrm rot="0">
                <a:off x="5016" y="960"/>
                <a:ext cx="326" cy="374"/>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D</a:t>
                </a:r>
              </a:p>
            </p:txBody>
          </p:sp>
          <p:sp>
            <p:nvSpPr>
              <p:cNvPr id="1049494" name="Text Box 17"/>
              <p:cNvSpPr txBox="1"/>
              <p:nvPr/>
            </p:nvSpPr>
            <p:spPr>
              <a:xfrm rot="0">
                <a:off x="5025" y="2064"/>
                <a:ext cx="326" cy="374"/>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C</a:t>
                </a:r>
              </a:p>
            </p:txBody>
          </p:sp>
          <p:sp>
            <p:nvSpPr>
              <p:cNvPr id="1049495" name="Text Box 18"/>
              <p:cNvSpPr txBox="1"/>
              <p:nvPr/>
            </p:nvSpPr>
            <p:spPr>
              <a:xfrm rot="0">
                <a:off x="3860" y="2064"/>
                <a:ext cx="312" cy="374"/>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eaLnBrk="1" hangingPunct="1" indent="0" lvl="0" marL="0">
                  <a:spcBef>
                    <a:spcPct val="0"/>
                  </a:spcBef>
                  <a:buFontTx/>
                  <a:buNone/>
                </a:pPr>
                <a:r>
                  <a:rPr altLang="zh-CN" b="1" sz="2400" lang="en-US">
                    <a:latin typeface="Times New Roman" pitchFamily="18" charset="0"/>
                  </a:rPr>
                  <a:t>B</a:t>
                </a:r>
              </a:p>
            </p:txBody>
          </p:sp>
          <p:sp>
            <p:nvSpPr>
              <p:cNvPr id="1049496" name="AutoShape 19"/>
              <p:cNvSpPr/>
              <p:nvPr/>
            </p:nvSpPr>
            <p:spPr>
              <a:xfrm rot="0">
                <a:off x="4224" y="1056"/>
                <a:ext cx="672" cy="96"/>
              </a:xfrm>
              <a:prstGeom prst="leftRightArrow">
                <a:avLst>
                  <a:gd name="adj1" fmla="val 50000"/>
                  <a:gd name="adj2" fmla="val 1750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97" name="AutoShape 20"/>
              <p:cNvSpPr/>
              <p:nvPr/>
            </p:nvSpPr>
            <p:spPr>
              <a:xfrm rot="0">
                <a:off x="4224" y="2160"/>
                <a:ext cx="672" cy="96"/>
              </a:xfrm>
              <a:prstGeom prst="leftRightArrow">
                <a:avLst>
                  <a:gd name="adj1" fmla="val 50000"/>
                  <a:gd name="adj2" fmla="val 1750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98" name="AutoShape 21"/>
              <p:cNvSpPr/>
              <p:nvPr/>
            </p:nvSpPr>
            <p:spPr>
              <a:xfrm rot="2700000">
                <a:off x="4008" y="1608"/>
                <a:ext cx="1104" cy="96"/>
              </a:xfrm>
              <a:prstGeom prst="leftRightArrow">
                <a:avLst>
                  <a:gd name="adj1" fmla="val 50000"/>
                  <a:gd name="adj2" fmla="val 287500"/>
                </a:avLst>
              </a:prstGeom>
              <a:solidFill>
                <a:srgbClr val="FFCC66"/>
              </a:solid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499" name="AutoShape 22"/>
              <p:cNvSpPr/>
              <p:nvPr/>
            </p:nvSpPr>
            <p:spPr>
              <a:xfrm rot="0">
                <a:off x="3936" y="1272"/>
                <a:ext cx="96" cy="720"/>
              </a:xfrm>
              <a:prstGeom prst="upArrow">
                <a:avLst>
                  <a:gd name="adj1" fmla="val 50000"/>
                  <a:gd name="adj2" fmla="val 187499"/>
                </a:avLst>
              </a:prstGeom>
              <a:solidFill>
                <a:srgbClr val="FFCC00"/>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sp>
            <p:nvSpPr>
              <p:cNvPr id="1049500" name="AutoShape 23"/>
              <p:cNvSpPr/>
              <p:nvPr/>
            </p:nvSpPr>
            <p:spPr>
              <a:xfrm rot="0">
                <a:off x="5088" y="1344"/>
                <a:ext cx="96" cy="672"/>
              </a:xfrm>
              <a:prstGeom prst="downArrow">
                <a:avLst>
                  <a:gd name="adj1" fmla="val 50000"/>
                  <a:gd name="adj2" fmla="val 175000"/>
                </a:avLst>
              </a:prstGeom>
              <a:solidFill>
                <a:srgbClr val="FFCC00"/>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endParaRPr altLang="en-US" sz="1800" lang="zh-CN"/>
              </a:p>
            </p:txBody>
          </p:sp>
        </p:grpSp>
        <p:sp>
          <p:nvSpPr>
            <p:cNvPr id="1049501" name="Line 24"/>
            <p:cNvSpPr/>
            <p:nvPr/>
          </p:nvSpPr>
          <p:spPr>
            <a:xfrm rot="0" flipH="1">
              <a:off x="4195" y="1706"/>
              <a:ext cx="182" cy="318"/>
            </a:xfrm>
            <a:prstGeom prst="line"/>
            <a:noFill/>
            <a:ln w="19050" cap="flat" cmpd="sng">
              <a:solidFill>
                <a:schemeClr val="dk1">
                  <a:alpha val="100000"/>
                </a:schemeClr>
              </a:solidFill>
              <a:prstDash val="solid"/>
              <a:round/>
            </a:ln>
          </p:spPr>
        </p:sp>
        <p:sp>
          <p:nvSpPr>
            <p:cNvPr id="1049502" name="Line 25"/>
            <p:cNvSpPr/>
            <p:nvPr/>
          </p:nvSpPr>
          <p:spPr>
            <a:xfrm rot="0">
              <a:off x="4241" y="1661"/>
              <a:ext cx="91" cy="408"/>
            </a:xfrm>
            <a:prstGeom prst="line"/>
            <a:noFill/>
            <a:ln w="19050" cap="flat" cmpd="sng">
              <a:solidFill>
                <a:schemeClr val="dk1">
                  <a:alpha val="100000"/>
                </a:schemeClr>
              </a:solidFill>
              <a:prstDash val="solid"/>
              <a:round/>
            </a:ln>
          </p:spPr>
        </p:sp>
      </p:grpSp>
      <p:sp>
        <p:nvSpPr>
          <p:cNvPr id="104950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电平异步时序逻辑电路</a:t>
            </a:r>
          </a:p>
        </p:txBody>
      </p:sp>
      <p:sp>
        <p:nvSpPr>
          <p:cNvPr id="104950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99</a:t>
            </a:fld>
            <a:endParaRPr altLang="en-US" sz="1400" lang="zh-CN">
              <a:solidFill>
                <a:srgbClr val="656565"/>
              </a:solidFill>
            </a:endParaRPr>
          </a:p>
        </p:txBody>
      </p:sp>
      <p:sp>
        <p:nvSpPr>
          <p:cNvPr id="104950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0" charset="0"/>
                <a:ea typeface="宋体" pitchFamily="2" charset="-122"/>
                <a:sym typeface="Arial" pitchFamily="0"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0" charset="0"/>
                <a:ea typeface="宋体" pitchFamily="2" charset="-122"/>
                <a:sym typeface="Arial" pitchFamily="0"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0" charset="0"/>
                <a:ea typeface="宋体" pitchFamily="2" charset="-122"/>
                <a:sym typeface="Arial" pitchFamily="0"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0" charset="0"/>
                <a:ea typeface="宋体" pitchFamily="2" charset="-122"/>
                <a:sym typeface="Arial" pitchFamily="0"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1" presetSubtype="0">
                                  <p:stCondLst>
                                    <p:cond delay="0"/>
                                  </p:stCondLst>
                                  <p:childTnLst>
                                    <p:set>
                                      <p:cBhvr>
                                        <p:cTn dur="1" fill="hold" id="6">
                                          <p:stCondLst>
                                            <p:cond delay="499"/>
                                          </p:stCondLst>
                                        </p:cTn>
                                        <p:tgtEl>
                                          <p:spTgt spid="1049485"/>
                                        </p:tgtEl>
                                        <p:attrNameLst>
                                          <p:attrName>style.visibility</p:attrName>
                                        </p:attrNameLst>
                                      </p:cBhvr>
                                      <p:to>
                                        <p:strVal val="visible"/>
                                      </p:to>
                                    </p:set>
                                  </p:childTnLst>
                                </p:cTn>
                              </p:par>
                            </p:childTnLst>
                          </p:cTn>
                        </p:par>
                        <p:par>
                          <p:cTn fill="hold" id="7" nodeType="afterGroup">
                            <p:stCondLst>
                              <p:cond delay="500"/>
                            </p:stCondLst>
                            <p:childTnLst>
                              <p:par>
                                <p:cTn fill="hold" grpId="0" id="8" nodeType="afterEffect" presetClass="entr" presetID="1" presetSubtype="0">
                                  <p:stCondLst>
                                    <p:cond delay="0"/>
                                  </p:stCondLst>
                                  <p:childTnLst>
                                    <p:set>
                                      <p:cBhvr>
                                        <p:cTn dur="1" fill="hold" id="9">
                                          <p:stCondLst>
                                            <p:cond delay="499"/>
                                          </p:stCondLst>
                                        </p:cTn>
                                        <p:tgtEl>
                                          <p:spTgt spid="1049484"/>
                                        </p:tgtEl>
                                        <p:attrNameLst>
                                          <p:attrName>style.visibility</p:attrName>
                                        </p:attrNameLst>
                                      </p:cBhvr>
                                      <p:to>
                                        <p:strVal val="visible"/>
                                      </p:to>
                                    </p:set>
                                  </p:childTnLst>
                                </p:cTn>
                              </p:par>
                            </p:childTnLst>
                          </p:cTn>
                        </p:par>
                        <p:par>
                          <p:cTn fill="hold" id="10" nodeType="afterGroup">
                            <p:stCondLst>
                              <p:cond delay="1000"/>
                            </p:stCondLst>
                            <p:childTnLst>
                              <p:par>
                                <p:cTn fill="hold" grpId="0" id="11" nodeType="afterEffect" presetClass="entr" presetID="1" presetSubtype="0">
                                  <p:stCondLst>
                                    <p:cond delay="0"/>
                                  </p:stCondLst>
                                  <p:childTnLst>
                                    <p:set>
                                      <p:cBhvr>
                                        <p:cTn dur="1" fill="hold" id="12">
                                          <p:stCondLst>
                                            <p:cond delay="499"/>
                                          </p:stCondLst>
                                        </p:cTn>
                                        <p:tgtEl>
                                          <p:spTgt spid="1049486"/>
                                        </p:tgtEl>
                                        <p:attrNameLst>
                                          <p:attrName>style.visibility</p:attrName>
                                        </p:attrNameLst>
                                      </p:cBhvr>
                                      <p:to>
                                        <p:strVal val="visible"/>
                                      </p:to>
                                    </p:set>
                                  </p:childTnLst>
                                </p:cTn>
                              </p:par>
                            </p:childTnLst>
                          </p:cTn>
                        </p:par>
                        <p:par>
                          <p:cTn fill="hold" id="13" nodeType="afterGroup">
                            <p:stCondLst>
                              <p:cond delay="1500"/>
                            </p:stCondLst>
                            <p:childTnLst>
                              <p:par>
                                <p:cTn fill="hold" id="14" nodeType="afterEffect" presetClass="entr" presetID="1" presetSubtype="0">
                                  <p:stCondLst>
                                    <p:cond delay="0"/>
                                  </p:stCondLst>
                                  <p:childTnLst>
                                    <p:set>
                                      <p:cBhvr>
                                        <p:cTn dur="1" fill="hold" id="16">
                                          <p:stCondLst>
                                            <p:cond delay="499"/>
                                          </p:stCondLst>
                                        </p:cTn>
                                        <p:tgtEl>
                                          <p:spTgt spid="2097237"/>
                                        </p:tgtEl>
                                        <p:attrNameLst>
                                          <p:attrName>style.visibility</p:attrName>
                                        </p:attrNameLst>
                                      </p:cBhvr>
                                      <p:to>
                                        <p:strVal val="visible"/>
                                      </p:to>
                                    </p:set>
                                  </p:childTnLst>
                                  <p:subTnLst>
                                    <p:audio>
                                      <p:cMediaNode mute="0" vol="50000">
                                        <p:cTn display="0" id="15" masterRel="sameClick" presetSubtype="1">
                                          <p:stCondLst>
                                            <p:cond evt="begin" delay="0">
                                              <p:tn val="14"/>
                                            </p:cond>
                                          </p:stCondLst>
                                          <p:endCondLst>
                                            <p:cond evt="onStopAudio" delay="0">
                                              <p:tgtEl>
                                                <p:sldTgt/>
                                              </p:tgtEl>
                                            </p:cond>
                                          </p:endCondLst>
                                        </p:cTn>
                                        <p:tgtEl>
                                          <p:sndTgt r:embed="rId3"/>
                                        </p:tgtEl>
                                      </p:cMediaNode>
                                    </p:audio>
                                  </p:subTnLst>
                                </p:cTn>
                              </p:par>
                            </p:childTnLst>
                          </p:cTn>
                        </p:par>
                        <p:par>
                          <p:cTn fill="hold" id="17" nodeType="afterGroup">
                            <p:stCondLst>
                              <p:cond delay="2000"/>
                            </p:stCondLst>
                            <p:childTnLst>
                              <p:par>
                                <p:cTn fill="hold" grpId="0" id="18" nodeType="afterEffect" presetClass="entr" presetID="1" presetSubtype="0">
                                  <p:stCondLst>
                                    <p:cond delay="0"/>
                                  </p:stCondLst>
                                  <p:childTnLst>
                                    <p:set>
                                      <p:cBhvr>
                                        <p:cTn dur="1" fill="hold" id="19">
                                          <p:stCondLst>
                                            <p:cond delay="499"/>
                                          </p:stCondLst>
                                        </p:cTn>
                                        <p:tgtEl>
                                          <p:spTgt spid="1049487"/>
                                        </p:tgtEl>
                                        <p:attrNameLst>
                                          <p:attrName>style.visibility</p:attrName>
                                        </p:attrNameLst>
                                      </p:cBhvr>
                                      <p:to>
                                        <p:strVal val="visible"/>
                                      </p:to>
                                    </p:set>
                                  </p:childTnLst>
                                </p:cTn>
                              </p:par>
                            </p:childTnLst>
                          </p:cTn>
                        </p:par>
                        <p:par>
                          <p:cTn fill="hold" id="20" nodeType="afterGroup">
                            <p:stCondLst>
                              <p:cond delay="2500"/>
                            </p:stCondLst>
                            <p:childTnLst>
                              <p:par>
                                <p:cTn fill="hold" id="21" nodeType="afterEffect" presetClass="entr" presetID="1" presetSubtype="0">
                                  <p:stCondLst>
                                    <p:cond delay="0"/>
                                  </p:stCondLst>
                                  <p:childTnLst>
                                    <p:set>
                                      <p:cBhvr>
                                        <p:cTn dur="1" fill="hold" id="23">
                                          <p:stCondLst>
                                            <p:cond delay="499"/>
                                          </p:stCondLst>
                                        </p:cTn>
                                        <p:tgtEl>
                                          <p:spTgt spid="2097238"/>
                                        </p:tgtEl>
                                        <p:attrNameLst>
                                          <p:attrName>style.visibility</p:attrName>
                                        </p:attrNameLst>
                                      </p:cBhvr>
                                      <p:to>
                                        <p:strVal val="visible"/>
                                      </p:to>
                                    </p:set>
                                  </p:childTnLst>
                                  <p:subTnLst>
                                    <p:audio>
                                      <p:cMediaNode mute="0" vol="50000">
                                        <p:cTn display="0" id="22" masterRel="sameClick" presetSubtype="1">
                                          <p:stCondLst>
                                            <p:cond evt="begin" delay="0">
                                              <p:tn val="20"/>
                                            </p:cond>
                                          </p:stCondLst>
                                          <p:endCondLst>
                                            <p:cond evt="onStopAudio" delay="0">
                                              <p:tgtEl>
                                                <p:sldTgt/>
                                              </p:tgtEl>
                                            </p:cond>
                                          </p:endCondLst>
                                        </p:cTn>
                                        <p:tgtEl>
                                          <p:sndTgt r:embed="rId3"/>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84" grpId="0" uiExpand="0" build="whole"/>
      <p:bldP spid="1049485" grpId="0" uiExpand="0" build="whole" animBg="1"/>
      <p:bldP spid="1049486" grpId="0" uiExpand="0" build="whole" animBg="1"/>
      <p:bldP spid="1049487" grpId="0" uiExpand="0" build="whole" animBg="1"/>
    </p:bldLst>
  </p:timing>
</p:sld>
</file>

<file path=ppt/theme/theme1.xml><?xml version="1.0" encoding="utf-8"?>
<a:theme xmlns:a="http://schemas.openxmlformats.org/drawingml/2006/main" name="Office 主题">
  <a:themeElements>
    <a:clrScheme name="Default Color Sche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extraClrScheme>
    <a:extraClrScheme>
      <a:clrScheme name="Default Color Scheme 2">
        <a:dk1>
          <a:srgbClr val="000000"/>
        </a:dk1>
        <a:lt1>
          <a:srgbClr val="FFFFFF"/>
        </a:lt1>
        <a:dk2>
          <a:srgbClr val="969696"/>
        </a:dk2>
        <a:lt2>
          <a:srgbClr val="000000"/>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extraClrScheme>
    <a:extraClrScheme>
      <a:clrScheme name="Default Color Scheme 3">
        <a:dk1>
          <a:srgbClr val="000000"/>
        </a:dk1>
        <a:lt1>
          <a:srgbClr val="FFFFFF"/>
        </a:lt1>
        <a:dk2>
          <a:srgbClr val="808080"/>
        </a:dk2>
        <a:lt2>
          <a:srgbClr val="00000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extraClrScheme>
    <a:extraClrScheme>
      <a:clrScheme name="Default Color Scheme 4">
        <a:dk1>
          <a:srgbClr val="000000"/>
        </a:dk1>
        <a:lt1>
          <a:srgbClr val="DEF6F1"/>
        </a:lt1>
        <a:dk2>
          <a:srgbClr val="969696"/>
        </a:dk2>
        <a:lt2>
          <a:srgbClr val="000000"/>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extraClrScheme>
    <a:extraClrScheme>
      <a:clrScheme name="Default Color Scheme 5">
        <a:dk1>
          <a:srgbClr val="000000"/>
        </a:dk1>
        <a:lt1>
          <a:srgbClr val="FFFFD9"/>
        </a:lt1>
        <a:dk2>
          <a:srgbClr val="777777"/>
        </a:dk2>
        <a:lt2>
          <a:srgbClr val="000000"/>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extraClrScheme>
    <a:extraClrScheme>
      <a:clrScheme name="Default Color Scheme 6">
        <a:dk1>
          <a:srgbClr val="FFFFFF"/>
        </a:dk1>
        <a:lt1>
          <a:srgbClr val="008080"/>
        </a:lt1>
        <a:dk2>
          <a:srgbClr val="005A58"/>
        </a:dk2>
        <a:lt2>
          <a:srgbClr val="FFFF99"/>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extraClrScheme>
    <a:extraClrScheme>
      <a:clrScheme name="Default Color Scheme 7">
        <a:dk1>
          <a:srgbClr val="FFFFFF"/>
        </a:dk1>
        <a:lt1>
          <a:srgbClr val="800000"/>
        </a:lt1>
        <a:dk2>
          <a:srgbClr val="5C1F00"/>
        </a:dk2>
        <a:lt2>
          <a:srgbClr val="DFD293"/>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extraClrScheme>
    <a:extraClrScheme>
      <a:clrScheme name="Default Color Scheme 8">
        <a:dk1>
          <a:srgbClr val="FFFFFF"/>
        </a:dk1>
        <a:lt1>
          <a:srgbClr val="000099"/>
        </a:lt1>
        <a:dk2>
          <a:srgbClr val="003366"/>
        </a:dk2>
        <a:lt2>
          <a:srgbClr val="CCFFFF"/>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extraClrScheme>
    <a:extraClrScheme>
      <a:clrScheme name="Default Color Scheme 9">
        <a:dk1>
          <a:srgbClr val="FFFFFF"/>
        </a:dk1>
        <a:lt1>
          <a:srgbClr val="000000"/>
        </a:lt1>
        <a:dk2>
          <a:srgbClr val="336699"/>
        </a:dk2>
        <a:lt2>
          <a:srgbClr val="E3EBF1"/>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extraClrScheme>
    <a:extraClrScheme>
      <a:clrScheme name="Default Color Scheme 10">
        <a:dk1>
          <a:srgbClr val="FFFFFF"/>
        </a:dk1>
        <a:lt1>
          <a:srgbClr val="686B5D"/>
        </a:lt1>
        <a:dk2>
          <a:srgbClr val="777777"/>
        </a:dk2>
        <a:lt2>
          <a:srgbClr val="D1D1CB"/>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extraClrScheme>
    <a:extraClrScheme>
      <a:clrScheme name="Default Color Scheme 11">
        <a:dk1>
          <a:srgbClr val="FFFFFF"/>
        </a:dk1>
        <a:lt1>
          <a:srgbClr val="666699"/>
        </a:lt1>
        <a:dk2>
          <a:srgbClr val="3E3E5C"/>
        </a:dk2>
        <a:lt2>
          <a:srgbClr val="FFFFFF"/>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extraClrScheme>
    <a:extraClrScheme>
      <a:clrScheme name="Default Color Scheme 12">
        <a:dk1>
          <a:srgbClr val="FFFFFF"/>
        </a:dk1>
        <a:lt1>
          <a:srgbClr val="523E26"/>
        </a:lt1>
        <a:dk2>
          <a:srgbClr val="2D2015"/>
        </a:dk2>
        <a:lt2>
          <a:srgbClr val="DFC08D"/>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第七章　中规模通用集成电路及应用</dc:title>
  <dc:creator>Administrator</dc:creator>
  <cp:lastModifiedBy>dell</cp:lastModifiedBy>
  <dcterms:created xsi:type="dcterms:W3CDTF">2013-04-09T01:54:56Z</dcterms:created>
  <dcterms:modified xsi:type="dcterms:W3CDTF">2022-11-22T09:20:40Z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str>2052-8.1.0.3483</vt:lpstr>
  </property>
  <property fmtid="{D5CDD505-2E9C-101B-9397-08002B2CF9AE}" pid="3" name="ICV">
    <vt:lpwstr>9acae13a2fe94218aa8ff7d91e0ee1e6</vt:lpwstr>
  </property>
</Properties>
</file>